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1" r:id="rId6"/>
  </p:sldMasterIdLst>
  <p:notesMasterIdLst>
    <p:notesMasterId r:id="rId29"/>
  </p:notesMasterIdLst>
  <p:sldIdLst>
    <p:sldId id="261" r:id="rId7"/>
    <p:sldId id="273" r:id="rId8"/>
    <p:sldId id="280" r:id="rId9"/>
    <p:sldId id="274" r:id="rId10"/>
    <p:sldId id="275" r:id="rId11"/>
    <p:sldId id="276" r:id="rId12"/>
    <p:sldId id="281" r:id="rId13"/>
    <p:sldId id="259" r:id="rId14"/>
    <p:sldId id="267" r:id="rId15"/>
    <p:sldId id="282" r:id="rId16"/>
    <p:sldId id="283" r:id="rId17"/>
    <p:sldId id="277" r:id="rId18"/>
    <p:sldId id="270" r:id="rId19"/>
    <p:sldId id="288" r:id="rId20"/>
    <p:sldId id="272" r:id="rId21"/>
    <p:sldId id="286" r:id="rId22"/>
    <p:sldId id="271" r:id="rId23"/>
    <p:sldId id="268" r:id="rId24"/>
    <p:sldId id="264" r:id="rId25"/>
    <p:sldId id="287" r:id="rId26"/>
    <p:sldId id="262" r:id="rId27"/>
    <p:sldId id="269" r:id="rId28"/>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05475B-C3C9-6741-A84B-B7BE7ACC4222}" v="36" dt="2020-06-08T09:04:18.3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168" autoAdjust="0"/>
    <p:restoredTop sz="94660"/>
  </p:normalViewPr>
  <p:slideViewPr>
    <p:cSldViewPr snapToGrid="0" showGuides="1">
      <p:cViewPr varScale="1">
        <p:scale>
          <a:sx n="73" d="100"/>
          <a:sy n="73" d="100"/>
        </p:scale>
        <p:origin x="84" y="72"/>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03.07.2020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722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3981397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7"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classroom.thenational.academy/subjects-by-year/year-4/subjects/english" TargetMode="Externa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classroom.thenational.academy/subjects-by-year/year-4/subjects/english" TargetMode="Externa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dailylessons"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8.tiff"/><Relationship Id="rId4" Type="http://schemas.openxmlformats.org/officeDocument/2006/relationships/hyperlink" Target="https://www.doodleenglish.com/download-doodleenglish-windows-mac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hyperlink" Target="https://1drv.ms/u/s!ApFLkuLcYtnjljstYa5G-a7PCKsP?e=XKdnSh" TargetMode="External"/><Relationship Id="rId13" Type="http://schemas.openxmlformats.org/officeDocument/2006/relationships/hyperlink" Target="https://ojs-my.sharepoint.com/:b:/g/personal/paula_moss_oakfield_surrey_sch_uk/EW_Itsy39r5IqE6a8H9w-CgB8zJoZckSFEDfiN8kSCBahQ?e=tqFTdY" TargetMode="External"/><Relationship Id="rId3" Type="http://schemas.openxmlformats.org/officeDocument/2006/relationships/image" Target="../media/image11.png"/><Relationship Id="rId7" Type="http://schemas.openxmlformats.org/officeDocument/2006/relationships/hyperlink" Target="https://1drv.ms/u/s!ApFLkuLcYtnjlkM4kpYxcjQGH-JS?e=qwsJRh" TargetMode="External"/><Relationship Id="rId12" Type="http://schemas.openxmlformats.org/officeDocument/2006/relationships/hyperlink" Target="https://ojs-my.sharepoint.com/:f:/g/personal/paula_moss_oakfield_surrey_sch_uk/EmniFJ0Ga-ZKhUPIejuk2e8BXctPL6IFj5HKuUacGz-JkA?e=3JvpYL"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1drv.ms/u/s!ApFLkuLcYtnjlkBNnOijUxKH9jRO?e=bzixHe" TargetMode="External"/><Relationship Id="rId11" Type="http://schemas.openxmlformats.org/officeDocument/2006/relationships/hyperlink" Target="https://1drv.ms/u/s!ApFLkuLcYtnjlkLHwXYKpWUN3Mob?e=fw1F6B" TargetMode="External"/><Relationship Id="rId5" Type="http://schemas.openxmlformats.org/officeDocument/2006/relationships/hyperlink" Target="https://1drv.ms/u/s!ApFLkuLcYtnjljwtfJVs1NYiuShZ?e=BnvTAf" TargetMode="External"/><Relationship Id="rId15" Type="http://schemas.openxmlformats.org/officeDocument/2006/relationships/hyperlink" Target="https://ojs-my.sharepoint.com/:f:/g/personal/paula_moss_oakfield_surrey_sch_uk/EnMIWTFlIfFHkwCbSoxiUE8BwZPP626KpQUe7m8fYDwMjQ?e=BsnIRk" TargetMode="External"/><Relationship Id="rId10" Type="http://schemas.openxmlformats.org/officeDocument/2006/relationships/hyperlink" Target="https://1drv.ms/u/s!ApFLkuLcYtnjlj8wqcmP-hltYtP8?e=B2Xbx2" TargetMode="External"/><Relationship Id="rId4" Type="http://schemas.openxmlformats.org/officeDocument/2006/relationships/hyperlink" Target="https://1drv.ms/u/s!ApFLkuLcYtnjlkQDcNg2CS0BlQBs?e=51JIbt" TargetMode="External"/><Relationship Id="rId9" Type="http://schemas.openxmlformats.org/officeDocument/2006/relationships/hyperlink" Target="https://1drv.ms/u/s!ApFLkuLcYtnjlj6jnoC9eSkSE3bO?e=spy6HX" TargetMode="External"/><Relationship Id="rId14" Type="http://schemas.openxmlformats.org/officeDocument/2006/relationships/hyperlink" Target="https://ojs-my.sharepoint.com/:f:/g/personal/paula_moss_oakfield_surrey_sch_uk/Ej7jAs58BBFAib3OAPYz3bgB0dpF9ndQz9b4x8xvvedBaQ?e=iu99L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hyperlink" Target="https://ojs-my.sharepoint.com/:b:/g/personal/paula_moss_oakfield_surrey_sch_uk/EXmjYYBrCFBGj-k6f52k6uUBdE6_d4ocvroQhz8Guvy9bg" TargetMode="External"/><Relationship Id="rId4" Type="http://schemas.openxmlformats.org/officeDocument/2006/relationships/hyperlink" Target="https://ojs-my.sharepoint.com/:b:/g/personal/paula_moss_oakfield_surrey_sch_uk/EXmjYYBrCFBGj-k6f52k6uUBdE6_d4ocvroQhz8Guvy9bg?e=VejJQC"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hyperlink" Target="https://ojs-my.sharepoint.com/:b:/g/personal/paula_moss_oakfield_surrey_sch_uk/EbcXKo-u1JZFrohcnS3YUHYBXBY4xcP4P1Yt5-wwb3rnTg?e=eEZvz8" TargetMode="External"/><Relationship Id="rId4" Type="http://schemas.openxmlformats.org/officeDocument/2006/relationships/hyperlink" Target="https://ojs-my.sharepoint.com/:b:/g/personal/paula_moss_oakfield_surrey_sch_uk/EbcXKo-u1JZFrohcnS3YUHYB-tdWyXHbQga-r2mdHPflSw?e=yACIvR"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6.png"/><Relationship Id="rId1" Type="http://schemas.openxmlformats.org/officeDocument/2006/relationships/slideLayout" Target="../slideLayouts/slideLayout14.xml"/><Relationship Id="rId6" Type="http://schemas.openxmlformats.org/officeDocument/2006/relationships/image" Target="../media/image27.tiff"/><Relationship Id="rId5" Type="http://schemas.openxmlformats.org/officeDocument/2006/relationships/hyperlink" Target="https://ojs-my.sharepoint.com/:b:/g/personal/paula_moss_oakfield_surrey_sch_uk/EQ74c4NPt9hDhNkOAN3SOJoBOJsrQCbOc0fRgR_MGPFvww?e=XGOdpd" TargetMode="Externa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tif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28.tiff"/></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8.tif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2484486"/>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p>
          <a:p>
            <a:pPr algn="ctr"/>
            <a:r>
              <a:rPr lang="en-GB" sz="2800" dirty="0">
                <a:latin typeface="Bottega Veneta"/>
                <a:cs typeface="Times New Roman"/>
              </a:rPr>
              <a:t>English block </a:t>
            </a:r>
            <a:r>
              <a:rPr lang="en-GB" sz="2800" dirty="0" smtClean="0">
                <a:latin typeface="Bottega Veneta"/>
                <a:cs typeface="Times New Roman"/>
              </a:rPr>
              <a:t>6</a:t>
            </a:r>
            <a:endParaRPr lang="en-GB" sz="2800" dirty="0">
              <a:latin typeface="Bottega Veneta"/>
              <a:cs typeface="Times New Roman"/>
            </a:endParaRPr>
          </a:p>
          <a:p>
            <a:pPr algn="ctr"/>
            <a:r>
              <a:rPr lang="en-GB" sz="2800" dirty="0">
                <a:latin typeface="Bottega Veneta"/>
                <a:cs typeface="Times New Roman"/>
              </a:rPr>
              <a:t>w/c </a:t>
            </a:r>
            <a:r>
              <a:rPr lang="en-GB" sz="2800" dirty="0" smtClean="0">
                <a:latin typeface="Bottega Veneta"/>
                <a:cs typeface="Times New Roman"/>
              </a:rPr>
              <a:t>6</a:t>
            </a:r>
            <a:r>
              <a:rPr lang="en-GB" sz="2800" baseline="30000" dirty="0" smtClean="0">
                <a:latin typeface="Bottega Veneta"/>
                <a:cs typeface="Times New Roman"/>
              </a:rPr>
              <a:t>th </a:t>
            </a:r>
            <a:r>
              <a:rPr lang="en-GB" sz="2800" dirty="0" smtClean="0">
                <a:latin typeface="Bottega Veneta"/>
                <a:cs typeface="Times New Roman"/>
              </a:rPr>
              <a:t> &amp; 13</a:t>
            </a:r>
            <a:r>
              <a:rPr lang="en-GB" sz="2800" baseline="30000" dirty="0" smtClean="0">
                <a:latin typeface="Bottega Veneta"/>
                <a:cs typeface="Times New Roman"/>
              </a:rPr>
              <a:t>th</a:t>
            </a:r>
            <a:r>
              <a:rPr lang="en-GB" sz="2800" dirty="0" smtClean="0">
                <a:latin typeface="Bottega Veneta"/>
                <a:cs typeface="Times New Roman"/>
              </a:rPr>
              <a:t> July </a:t>
            </a:r>
            <a:r>
              <a:rPr lang="en-GB" sz="2800" dirty="0">
                <a:latin typeface="Bottega Veneta"/>
                <a:cs typeface="Times New Roman"/>
              </a:rPr>
              <a:t>2020</a:t>
            </a:r>
          </a:p>
          <a:p>
            <a:pPr algn="ctr"/>
            <a:endParaRPr lang="en-GB" sz="2800" dirty="0">
              <a:latin typeface="Bottega Veneta"/>
              <a:cs typeface="Times New Roman"/>
            </a:endParaRPr>
          </a:p>
          <a:p>
            <a:pPr algn="ct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smtClean="0">
                <a:solidFill>
                  <a:prstClr val="black"/>
                </a:solidFill>
                <a:latin typeface="+mj-lt"/>
              </a:rPr>
              <a:t> </a:t>
            </a:r>
            <a:r>
              <a:rPr lang="en-GB" dirty="0">
                <a:solidFill>
                  <a:prstClr val="black"/>
                </a:solidFill>
                <a:latin typeface="+mj-lt"/>
              </a:rPr>
              <a:t>ENGLISH – Week </a:t>
            </a:r>
            <a:r>
              <a:rPr lang="en-GB" dirty="0" smtClean="0">
                <a:solidFill>
                  <a:prstClr val="black"/>
                </a:solidFill>
                <a:latin typeface="+mj-lt"/>
              </a:rPr>
              <a:t>beginning:6</a:t>
            </a:r>
            <a:r>
              <a:rPr lang="en-GB" baseline="30000" dirty="0" smtClean="0">
                <a:solidFill>
                  <a:prstClr val="black"/>
                </a:solidFill>
                <a:latin typeface="+mj-lt"/>
              </a:rPr>
              <a:t>th</a:t>
            </a:r>
            <a:r>
              <a:rPr lang="en-GB" dirty="0" smtClean="0">
                <a:solidFill>
                  <a:prstClr val="black"/>
                </a:solidFill>
                <a:latin typeface="+mj-lt"/>
              </a:rPr>
              <a:t> </a:t>
            </a:r>
            <a:r>
              <a:rPr lang="en-GB" dirty="0" smtClean="0">
                <a:solidFill>
                  <a:prstClr val="black"/>
                </a:solidFill>
                <a:latin typeface="+mj-lt"/>
              </a:rPr>
              <a:t>&amp; </a:t>
            </a:r>
            <a:r>
              <a:rPr lang="en-GB" dirty="0" smtClean="0">
                <a:solidFill>
                  <a:prstClr val="black"/>
                </a:solidFill>
                <a:latin typeface="+mj-lt"/>
              </a:rPr>
              <a:t>13</a:t>
            </a:r>
            <a:r>
              <a:rPr lang="en-GB" baseline="30000" dirty="0" smtClean="0">
                <a:solidFill>
                  <a:prstClr val="black"/>
                </a:solidFill>
                <a:latin typeface="+mj-lt"/>
              </a:rPr>
              <a:t>th</a:t>
            </a:r>
            <a:r>
              <a:rPr lang="en-GB" dirty="0" smtClean="0">
                <a:solidFill>
                  <a:prstClr val="black"/>
                </a:solidFill>
                <a:latin typeface="+mj-lt"/>
              </a:rPr>
              <a:t>  July</a:t>
            </a:r>
            <a:endParaRPr lang="en-GB" dirty="0">
              <a:solidFill>
                <a:prstClr val="black"/>
              </a:solidFill>
              <a:latin typeface="+mj-lt"/>
            </a:endParaRP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391478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1 Main Activity </a:t>
            </a:r>
          </a:p>
        </p:txBody>
      </p:sp>
      <p:sp>
        <p:nvSpPr>
          <p:cNvPr id="3" name="Text Placeholder 2"/>
          <p:cNvSpPr>
            <a:spLocks noGrp="1"/>
          </p:cNvSpPr>
          <p:nvPr>
            <p:ph type="body" sz="quarter" idx="13"/>
          </p:nvPr>
        </p:nvSpPr>
        <p:spPr>
          <a:xfrm>
            <a:off x="337161" y="1925686"/>
            <a:ext cx="5426329" cy="4562305"/>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https://classroom.thenational.academy/subjects-by-year/year-4/subjects/english</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Genre focus: Character Description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07D6BADC-540F-4B62-A216-8D926501049D}"/>
              </a:ext>
            </a:extLst>
          </p:cNvPr>
          <p:cNvPicPr>
            <a:picLocks noChangeAspect="1"/>
          </p:cNvPicPr>
          <p:nvPr/>
        </p:nvPicPr>
        <p:blipFill>
          <a:blip r:embed="rId4"/>
          <a:stretch>
            <a:fillRect/>
          </a:stretch>
        </p:blipFill>
        <p:spPr>
          <a:xfrm>
            <a:off x="5964473" y="1438283"/>
            <a:ext cx="5890365" cy="4227464"/>
          </a:xfrm>
          <a:prstGeom prst="rect">
            <a:avLst/>
          </a:prstGeom>
        </p:spPr>
      </p:pic>
    </p:spTree>
    <p:extLst>
      <p:ext uri="{BB962C8B-B14F-4D97-AF65-F5344CB8AC3E}">
        <p14:creationId xmlns:p14="http://schemas.microsoft.com/office/powerpoint/2010/main" val="1311134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2 : Main Activity</a:t>
            </a:r>
          </a:p>
        </p:txBody>
      </p:sp>
      <p:sp>
        <p:nvSpPr>
          <p:cNvPr id="3" name="Text Placeholder 2"/>
          <p:cNvSpPr>
            <a:spLocks noGrp="1"/>
          </p:cNvSpPr>
          <p:nvPr>
            <p:ph type="body" sz="quarter" idx="13"/>
          </p:nvPr>
        </p:nvSpPr>
        <p:spPr>
          <a:xfrm>
            <a:off x="317485" y="2085696"/>
            <a:ext cx="5281084" cy="4047483"/>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https://classroom.thenational.academy/subjects-by-year/year-4/subjects/english</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Genre Focus: Instructions sequence of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CFD85599-FA1F-4A37-83EC-8C5B361A53EA}"/>
              </a:ext>
            </a:extLst>
          </p:cNvPr>
          <p:cNvPicPr>
            <a:picLocks noChangeAspect="1"/>
          </p:cNvPicPr>
          <p:nvPr/>
        </p:nvPicPr>
        <p:blipFill>
          <a:blip r:embed="rId4"/>
          <a:stretch>
            <a:fillRect/>
          </a:stretch>
        </p:blipFill>
        <p:spPr>
          <a:xfrm>
            <a:off x="6000751" y="1265904"/>
            <a:ext cx="6029325" cy="4867275"/>
          </a:xfrm>
          <a:prstGeom prst="rect">
            <a:avLst/>
          </a:prstGeom>
        </p:spPr>
      </p:pic>
    </p:spTree>
    <p:extLst>
      <p:ext uri="{BB962C8B-B14F-4D97-AF65-F5344CB8AC3E}">
        <p14:creationId xmlns:p14="http://schemas.microsoft.com/office/powerpoint/2010/main" val="10889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2000" b="1" u="sng" dirty="0">
                <a:latin typeface="+mj-lt"/>
              </a:rPr>
              <a:t>Alternatively if you are unable to access Oak Academy, BBC Bitesize offers a good option:</a:t>
            </a:r>
          </a:p>
          <a:p>
            <a:r>
              <a:rPr lang="en-GB" b="1" u="sng" dirty="0">
                <a:latin typeface="+mj-lt"/>
              </a:rPr>
              <a:t>Alternative Main activity</a:t>
            </a:r>
          </a:p>
          <a:p>
            <a:r>
              <a:rPr lang="en-GB" dirty="0">
                <a:latin typeface="+mj-lt"/>
              </a:rPr>
              <a:t>BBC Bitesize – Daily English lessons</a:t>
            </a:r>
          </a:p>
        </p:txBody>
      </p:sp>
      <p:sp>
        <p:nvSpPr>
          <p:cNvPr id="3" name="Text Placeholder 2"/>
          <p:cNvSpPr>
            <a:spLocks noGrp="1"/>
          </p:cNvSpPr>
          <p:nvPr>
            <p:ph type="body" sz="quarter" idx="13"/>
          </p:nvPr>
        </p:nvSpPr>
        <p:spPr>
          <a:xfrm>
            <a:off x="6191249" y="1878496"/>
            <a:ext cx="5281084" cy="2816773"/>
          </a:xfrm>
        </p:spPr>
        <p:txBody>
          <a:bodyPr/>
          <a:lstStyle/>
          <a:p>
            <a:r>
              <a:rPr lang="en-GB" sz="2000" dirty="0">
                <a:latin typeface="+mj-lt"/>
              </a:rPr>
              <a:t>Click on the link below to access the daily English lessons for Year 4 from BBC Bitesize</a:t>
            </a:r>
          </a:p>
          <a:p>
            <a:r>
              <a:rPr lang="en-GB" sz="2000" dirty="0">
                <a:latin typeface="+mj-lt"/>
                <a:hlinkClick r:id="rId2"/>
              </a:rPr>
              <a:t>https://www.bbc.co.uk/bitesize/dailylessons</a:t>
            </a:r>
            <a:r>
              <a:rPr lang="en-GB" sz="2000" dirty="0">
                <a:latin typeface="+mj-lt"/>
              </a:rPr>
              <a:t> </a:t>
            </a:r>
          </a:p>
          <a:p>
            <a:r>
              <a:rPr lang="en-GB" sz="2000" dirty="0">
                <a:latin typeface="+mj-lt"/>
              </a:rPr>
              <a:t>Select – Year 4</a:t>
            </a:r>
          </a:p>
          <a:p>
            <a:r>
              <a:rPr lang="en-GB" sz="2000" dirty="0">
                <a:latin typeface="+mj-lt"/>
              </a:rPr>
              <a:t>Then select the daily English lesson each day this week.</a:t>
            </a:r>
          </a:p>
          <a:p>
            <a:endParaRPr lang="en-GB" sz="2000" dirty="0">
              <a:latin typeface="+mj-lt"/>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08" y="756111"/>
            <a:ext cx="4719292" cy="471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8463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073650"/>
            <a:ext cx="5281083" cy="2246769"/>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28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Doodle English / Doodle Spell</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GB" sz="1600" dirty="0">
                <a:solidFill>
                  <a:prstClr val="black"/>
                </a:solidFill>
                <a:latin typeface="+mj-lt"/>
                <a:cs typeface="Times New Roman" panose="02020603050405020304" pitchFamily="18" charset="0"/>
              </a:rPr>
              <a:t>Spend 10 minutes playing on the Doodle App for English or spelling each day.</a:t>
            </a:r>
          </a:p>
          <a:p>
            <a:pPr lvl="0" defTabSz="609570">
              <a:defRPr/>
            </a:pPr>
            <a:endParaRPr lang="en-GB" sz="1600" dirty="0"/>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412535"/>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184882"/>
            <a:ext cx="5281083" cy="676799"/>
          </a:xfrm>
        </p:spPr>
        <p:txBody>
          <a:bodyPr/>
          <a:lstStyle/>
          <a:p>
            <a:pPr algn="ctr"/>
            <a:r>
              <a:rPr lang="it-IT" sz="3600" dirty="0">
                <a:latin typeface="+mj-lt"/>
              </a:rPr>
              <a:t>Spelling</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5994" y="2558338"/>
            <a:ext cx="4511175" cy="2320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39853" y="4949723"/>
            <a:ext cx="6096000" cy="1015663"/>
          </a:xfrm>
          <a:prstGeom prst="rect">
            <a:avLst/>
          </a:prstGeom>
        </p:spPr>
        <p:txBody>
          <a:bodyPr>
            <a:spAutoFit/>
          </a:bodyPr>
          <a:lstStyle/>
          <a:p>
            <a:r>
              <a:rPr lang="en-GB" sz="1200" dirty="0"/>
              <a:t>You can download the computer apps here:</a:t>
            </a:r>
          </a:p>
          <a:p>
            <a:r>
              <a:rPr lang="en-GB" sz="1200" dirty="0"/>
              <a:t>English: </a:t>
            </a:r>
            <a:r>
              <a:rPr lang="en-GB" sz="1200" dirty="0">
                <a:hlinkClick r:id="rId4"/>
              </a:rPr>
              <a:t>https://www.doodleenglish.com/download-doodleenglish-windows-macs/</a:t>
            </a:r>
            <a:r>
              <a:rPr lang="en-GB" sz="1200" dirty="0"/>
              <a:t> </a:t>
            </a:r>
          </a:p>
          <a:p>
            <a:r>
              <a:rPr lang="en-GB" sz="1200" dirty="0"/>
              <a:t>Or you can use the Google Chrome web browser on your PC, laptop or Mac:</a:t>
            </a:r>
          </a:p>
          <a:p>
            <a:r>
              <a:rPr lang="en-GB" sz="1200" dirty="0"/>
              <a:t>students.doodleenglish.com</a:t>
            </a:r>
          </a:p>
          <a:p>
            <a:r>
              <a:rPr lang="en-GB" sz="1200" dirty="0"/>
              <a:t>students.doodleenglish.com/spell </a:t>
            </a:r>
          </a:p>
        </p:txBody>
      </p:sp>
      <p:pic>
        <p:nvPicPr>
          <p:cNvPr id="4" name="Picture 3">
            <a:extLst>
              <a:ext uri="{FF2B5EF4-FFF2-40B4-BE49-F238E27FC236}">
                <a16:creationId xmlns:a16="http://schemas.microsoft.com/office/drawing/2014/main" id="{3ABE92AC-0FB5-7F42-BC01-34AA37706ED7}"/>
              </a:ext>
            </a:extLst>
          </p:cNvPr>
          <p:cNvPicPr>
            <a:picLocks noChangeAspect="1"/>
          </p:cNvPicPr>
          <p:nvPr/>
        </p:nvPicPr>
        <p:blipFill>
          <a:blip r:embed="rId5"/>
          <a:stretch>
            <a:fillRect/>
          </a:stretch>
        </p:blipFill>
        <p:spPr>
          <a:xfrm>
            <a:off x="719666" y="788382"/>
            <a:ext cx="4287412" cy="4118911"/>
          </a:xfrm>
          <a:prstGeom prst="rect">
            <a:avLst/>
          </a:prstGeom>
        </p:spPr>
      </p:pic>
    </p:spTree>
    <p:extLst>
      <p:ext uri="{BB962C8B-B14F-4D97-AF65-F5344CB8AC3E}">
        <p14:creationId xmlns:p14="http://schemas.microsoft.com/office/powerpoint/2010/main" val="23886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
            <a:extLst>
              <a:ext uri="{FF2B5EF4-FFF2-40B4-BE49-F238E27FC236}">
                <a16:creationId xmlns:a16="http://schemas.microsoft.com/office/drawing/2014/main" id="{B7201381-66D9-4FD8-85C2-B03111A31B5A}"/>
              </a:ext>
            </a:extLst>
          </p:cNvPr>
          <p:cNvSpPr>
            <a:spLocks noGrp="1"/>
          </p:cNvSpPr>
          <p:nvPr>
            <p:ph type="body" sz="quarter" idx="12"/>
          </p:nvPr>
        </p:nvSpPr>
        <p:spPr>
          <a:xfrm>
            <a:off x="719667" y="740834"/>
            <a:ext cx="10752667" cy="676799"/>
          </a:xfrm>
        </p:spPr>
        <p:txBody>
          <a:bodyPr/>
          <a:lstStyle/>
          <a:p>
            <a:r>
              <a:rPr lang="en-US" dirty="0"/>
              <a:t>Statutory Spelling lists: Year 4: Practise spelling from the list every day. </a:t>
            </a:r>
          </a:p>
        </p:txBody>
      </p:sp>
      <p:pic>
        <p:nvPicPr>
          <p:cNvPr id="9" name="Picture 8">
            <a:extLst>
              <a:ext uri="{FF2B5EF4-FFF2-40B4-BE49-F238E27FC236}">
                <a16:creationId xmlns:a16="http://schemas.microsoft.com/office/drawing/2014/main" id="{52A564FB-D311-D541-ADB4-1835400D5C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89" y="1350076"/>
            <a:ext cx="6118320" cy="4252233"/>
          </a:xfrm>
          <a:prstGeom prst="rect">
            <a:avLst/>
          </a:prstGeom>
          <a:noFill/>
        </p:spPr>
      </p:pic>
      <p:pic>
        <p:nvPicPr>
          <p:cNvPr id="13" name="Picture 12">
            <a:extLst>
              <a:ext uri="{FF2B5EF4-FFF2-40B4-BE49-F238E27FC236}">
                <a16:creationId xmlns:a16="http://schemas.microsoft.com/office/drawing/2014/main" id="{0BD57406-EA9B-9C42-8A15-D7C2FAE36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250" y="1350077"/>
            <a:ext cx="5987066" cy="4157846"/>
          </a:xfrm>
          <a:prstGeom prst="rect">
            <a:avLst/>
          </a:prstGeom>
        </p:spPr>
      </p:pic>
    </p:spTree>
    <p:extLst>
      <p:ext uri="{BB962C8B-B14F-4D97-AF65-F5344CB8AC3E}">
        <p14:creationId xmlns:p14="http://schemas.microsoft.com/office/powerpoint/2010/main" val="3306240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220134" y="191994"/>
            <a:ext cx="1387235" cy="1552468"/>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291429"/>
            <a:ext cx="5875866" cy="1600438"/>
          </a:xfrm>
          <a:prstGeom prst="rect">
            <a:avLst/>
          </a:prstGeom>
          <a:ln>
            <a:noFill/>
          </a:ln>
        </p:spPr>
        <p:txBody>
          <a:bodyPr wrap="square" anchor="t">
            <a:spAutoFit/>
          </a:bodyPr>
          <a:lstStyle/>
          <a:p>
            <a:pPr defTabSz="609570">
              <a:defRPr/>
            </a:pPr>
            <a:r>
              <a:rPr lang="it-CH" sz="1400" dirty="0">
                <a:latin typeface="Bottega Veneta"/>
                <a:cs typeface="Times New Roman"/>
              </a:rPr>
              <a:t>DAILY COMPREHENSION</a:t>
            </a: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Please choose a mini comprehension from the folders provided online. </a:t>
            </a:r>
          </a:p>
          <a:p>
            <a:pPr lvl="0" defTabSz="609570">
              <a:defRPr/>
            </a:pPr>
            <a:r>
              <a:rPr lang="en-US" sz="1400" dirty="0">
                <a:solidFill>
                  <a:prstClr val="black"/>
                </a:solidFill>
                <a:latin typeface="Bottega Veneta" pitchFamily="50" charset="0"/>
                <a:cs typeface="Times New Roman" panose="02020603050405020304" pitchFamily="18" charset="0"/>
              </a:rPr>
              <a:t>Each comprehension comes with an answer sheet. </a:t>
            </a:r>
          </a:p>
          <a:p>
            <a:pPr defTabSz="609570">
              <a:defRPr/>
            </a:pPr>
            <a:r>
              <a:rPr lang="en-US" sz="1400" dirty="0">
                <a:latin typeface="Bottega Veneta"/>
                <a:cs typeface="Times New Roman"/>
              </a:rPr>
              <a:t>Read aloud to someone at home if you can. Practise your expression and fluency. (New files added in box below)</a:t>
            </a:r>
            <a:endParaRPr lang="en-US" sz="14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096000" y="193277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1654139" y="291429"/>
            <a:ext cx="3915974" cy="676799"/>
          </a:xfrm>
        </p:spPr>
        <p:txBody>
          <a:bodyPr/>
          <a:lstStyle/>
          <a:p>
            <a:pPr algn="ctr"/>
            <a:r>
              <a:rPr lang="it-IT" sz="2400" dirty="0"/>
              <a:t>Reading </a:t>
            </a:r>
            <a:r>
              <a:rPr lang="en-GB" sz="2400" dirty="0"/>
              <a:t>Comprehension</a:t>
            </a:r>
          </a:p>
        </p:txBody>
      </p:sp>
      <p:sp>
        <p:nvSpPr>
          <p:cNvPr id="2" name="TextBox 1">
            <a:extLst>
              <a:ext uri="{FF2B5EF4-FFF2-40B4-BE49-F238E27FC236}">
                <a16:creationId xmlns:a16="http://schemas.microsoft.com/office/drawing/2014/main" id="{BC4A2FC4-3754-43D5-A93E-499C082F2505}"/>
              </a:ext>
            </a:extLst>
          </p:cNvPr>
          <p:cNvSpPr txBox="1"/>
          <p:nvPr/>
        </p:nvSpPr>
        <p:spPr>
          <a:xfrm>
            <a:off x="230810" y="1891867"/>
            <a:ext cx="6106815"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Calibri"/>
              </a:rPr>
              <a:t>LINKS TO THE  PREVIOUSLY SHARED FILES:</a:t>
            </a:r>
          </a:p>
          <a:p>
            <a:endParaRPr lang="en-US" sz="1100" dirty="0">
              <a:cs typeface="Calibri"/>
            </a:endParaRPr>
          </a:p>
          <a:p>
            <a:r>
              <a:rPr lang="en-US" sz="1200" b="1" dirty="0">
                <a:solidFill>
                  <a:schemeClr val="accent4"/>
                </a:solidFill>
                <a:cs typeface="Calibri"/>
              </a:rPr>
              <a:t>World Religions</a:t>
            </a:r>
          </a:p>
          <a:p>
            <a:r>
              <a:rPr lang="en-US" sz="1200" b="1" dirty="0">
                <a:solidFill>
                  <a:schemeClr val="accent5"/>
                </a:solidFill>
                <a:cs typeface="Calibri"/>
                <a:hlinkClick r:id="rId4"/>
              </a:rPr>
              <a:t>https://1drv.ms/u/s!ApFLkuLcYtnjlkQDcNg2CS0BlQBs?e=51JIbt</a:t>
            </a:r>
            <a:endParaRPr lang="en-US" sz="1200" b="1" dirty="0">
              <a:solidFill>
                <a:schemeClr val="accent5"/>
              </a:solidFill>
              <a:cs typeface="Calibri"/>
            </a:endParaRPr>
          </a:p>
          <a:p>
            <a:endParaRPr lang="en-US" sz="1200" b="1" dirty="0">
              <a:solidFill>
                <a:schemeClr val="accent5"/>
              </a:solidFill>
              <a:cs typeface="Calibri"/>
            </a:endParaRPr>
          </a:p>
          <a:p>
            <a:r>
              <a:rPr lang="en-US" sz="1200" b="1" dirty="0">
                <a:solidFill>
                  <a:schemeClr val="accent4"/>
                </a:solidFill>
                <a:cs typeface="Calibri"/>
              </a:rPr>
              <a:t>Ancient Egyptians</a:t>
            </a:r>
          </a:p>
          <a:p>
            <a:r>
              <a:rPr lang="en-US" sz="1200" b="1" dirty="0">
                <a:solidFill>
                  <a:schemeClr val="accent5"/>
                </a:solidFill>
                <a:cs typeface="Calibri"/>
                <a:hlinkClick r:id="rId5"/>
              </a:rPr>
              <a:t>https://1drv.ms/u/s!ApFLkuLcYtnjljwtfJVs1NYiuShZ?e=BnvTAf</a:t>
            </a:r>
            <a:endParaRPr lang="en-US" sz="1200" b="1" dirty="0">
              <a:solidFill>
                <a:schemeClr val="accent5"/>
              </a:solidFill>
              <a:cs typeface="Calibri"/>
            </a:endParaRPr>
          </a:p>
          <a:p>
            <a:endParaRPr lang="en-US" dirty="0">
              <a:cs typeface="Calibri"/>
            </a:endParaRPr>
          </a:p>
          <a:p>
            <a:r>
              <a:rPr lang="en-US" sz="1100" b="1" dirty="0">
                <a:solidFill>
                  <a:schemeClr val="accent3"/>
                </a:solidFill>
                <a:cs typeface="Calibri"/>
              </a:rPr>
              <a:t>Extreme Weather</a:t>
            </a:r>
          </a:p>
          <a:p>
            <a:r>
              <a:rPr lang="en-US" sz="1100" dirty="0">
                <a:ea typeface="+mn-lt"/>
                <a:cs typeface="+mn-lt"/>
                <a:hlinkClick r:id="rId6"/>
              </a:rPr>
              <a:t>https://1drv.ms/u/s!ApFLkuLcYtnjlkBNnOijUxKH9jRO?e=bzixHe</a:t>
            </a:r>
            <a:endParaRPr lang="en-US" sz="1100" dirty="0">
              <a:ea typeface="+mn-lt"/>
              <a:cs typeface="+mn-lt"/>
            </a:endParaRPr>
          </a:p>
          <a:p>
            <a:endParaRPr lang="en-US" dirty="0"/>
          </a:p>
          <a:p>
            <a:r>
              <a:rPr lang="en-US" sz="1100" b="1" dirty="0">
                <a:solidFill>
                  <a:schemeClr val="accent3"/>
                </a:solidFill>
                <a:cs typeface="Calibri"/>
              </a:rPr>
              <a:t>Sports</a:t>
            </a:r>
          </a:p>
          <a:p>
            <a:r>
              <a:rPr lang="en-US" sz="1100" dirty="0">
                <a:ea typeface="+mn-lt"/>
                <a:cs typeface="+mn-lt"/>
                <a:hlinkClick r:id="rId7"/>
              </a:rPr>
              <a:t>https://1drv.ms/u/s!ApFLkuLcYtnjlkM4kpYxcjQGH-JS?e=qwsJRh</a:t>
            </a:r>
            <a:endParaRPr lang="en-US" dirty="0"/>
          </a:p>
          <a:p>
            <a:endParaRPr lang="en-US" sz="1100" dirty="0">
              <a:solidFill>
                <a:srgbClr val="000000"/>
              </a:solidFill>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8"/>
              </a:rPr>
              <a:t>https://1drv.ms/u/s!ApFLkuLcYtnjljstYa5G-a7PCKsP?e=XKdnSh</a:t>
            </a:r>
            <a:r>
              <a:rPr lang="en-US" sz="1100" dirty="0">
                <a:cs typeface="Calibri"/>
              </a:rPr>
              <a:t> </a:t>
            </a:r>
          </a:p>
          <a:p>
            <a:endParaRPr lang="en-US" sz="1100" dirty="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9"/>
              </a:rPr>
              <a:t>https://1drv.ms/u/s!ApFLkuLcYtnjlj6jnoC9eSkSE3bO?e=spy6HX</a:t>
            </a:r>
            <a:r>
              <a:rPr lang="en-US" sz="1100" dirty="0">
                <a:cs typeface="Calibri"/>
              </a:rPr>
              <a:t> </a:t>
            </a:r>
          </a:p>
          <a:p>
            <a:endParaRPr lang="en-US" sz="1100" dirty="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10"/>
              </a:rPr>
              <a:t>https://1drv.ms/u/s!ApFLkuLcYtnjlj8wqcmP-hltYtP8?e=B2Xbx2</a:t>
            </a:r>
            <a:r>
              <a:rPr lang="en-US" sz="1100" dirty="0">
                <a:cs typeface="Calibri"/>
              </a:rPr>
              <a:t> </a:t>
            </a:r>
          </a:p>
          <a:p>
            <a:endParaRPr lang="en-US" sz="1100" dirty="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11"/>
              </a:rPr>
              <a:t>https://1drv.ms/u/s!ApFLkuLcYtnjlkLHwXYKpWUN3Mob?e=fw1F6B</a:t>
            </a:r>
            <a:r>
              <a:rPr lang="en-US" sz="1100" dirty="0">
                <a:cs typeface="Calibri"/>
              </a:rPr>
              <a:t> </a:t>
            </a:r>
          </a:p>
        </p:txBody>
      </p:sp>
      <p:sp>
        <p:nvSpPr>
          <p:cNvPr id="4" name="TextBox 3">
            <a:extLst>
              <a:ext uri="{FF2B5EF4-FFF2-40B4-BE49-F238E27FC236}">
                <a16:creationId xmlns:a16="http://schemas.microsoft.com/office/drawing/2014/main" id="{F0E2337F-11DD-8F46-9A02-AF2735DC8DC9}"/>
              </a:ext>
            </a:extLst>
          </p:cNvPr>
          <p:cNvSpPr txBox="1"/>
          <p:nvPr/>
        </p:nvSpPr>
        <p:spPr>
          <a:xfrm>
            <a:off x="6096000" y="2445249"/>
            <a:ext cx="4976475" cy="3472666"/>
          </a:xfrm>
          <a:prstGeom prst="rect">
            <a:avLst/>
          </a:prstGeom>
          <a:noFill/>
          <a:ln w="38100">
            <a:solidFill>
              <a:schemeClr val="accent2"/>
            </a:solidFill>
          </a:ln>
        </p:spPr>
        <p:txBody>
          <a:bodyPr wrap="square" rtlCol="0">
            <a:spAutoFit/>
          </a:bodyPr>
          <a:lstStyle/>
          <a:p>
            <a:endParaRPr lang="en-US" dirty="0"/>
          </a:p>
        </p:txBody>
      </p:sp>
      <p:sp>
        <p:nvSpPr>
          <p:cNvPr id="6" name="TextBox 5">
            <a:extLst>
              <a:ext uri="{FF2B5EF4-FFF2-40B4-BE49-F238E27FC236}">
                <a16:creationId xmlns:a16="http://schemas.microsoft.com/office/drawing/2014/main" id="{414A4516-8EAB-A24C-A4AB-D82906978FED}"/>
              </a:ext>
            </a:extLst>
          </p:cNvPr>
          <p:cNvSpPr txBox="1"/>
          <p:nvPr/>
        </p:nvSpPr>
        <p:spPr>
          <a:xfrm>
            <a:off x="6421348" y="3267182"/>
            <a:ext cx="4232953" cy="369332"/>
          </a:xfrm>
          <a:prstGeom prst="rect">
            <a:avLst/>
          </a:prstGeom>
          <a:noFill/>
        </p:spPr>
        <p:txBody>
          <a:bodyPr wrap="square" rtlCol="0">
            <a:spAutoFit/>
          </a:bodyPr>
          <a:lstStyle/>
          <a:p>
            <a:r>
              <a:rPr lang="en-GB" dirty="0">
                <a:hlinkClick r:id="rId12"/>
              </a:rPr>
              <a:t>Pirate adventures - 3 comprehensions</a:t>
            </a:r>
            <a:endParaRPr lang="en-GB" dirty="0"/>
          </a:p>
        </p:txBody>
      </p:sp>
      <p:sp>
        <p:nvSpPr>
          <p:cNvPr id="7" name="TextBox 6">
            <a:extLst>
              <a:ext uri="{FF2B5EF4-FFF2-40B4-BE49-F238E27FC236}">
                <a16:creationId xmlns:a16="http://schemas.microsoft.com/office/drawing/2014/main" id="{28ACC2FA-9D82-DD4A-843A-F4C110A2AB37}"/>
              </a:ext>
            </a:extLst>
          </p:cNvPr>
          <p:cNvSpPr txBox="1"/>
          <p:nvPr/>
        </p:nvSpPr>
        <p:spPr>
          <a:xfrm>
            <a:off x="6421347" y="3760342"/>
            <a:ext cx="4325421" cy="646331"/>
          </a:xfrm>
          <a:prstGeom prst="rect">
            <a:avLst/>
          </a:prstGeom>
          <a:noFill/>
        </p:spPr>
        <p:txBody>
          <a:bodyPr wrap="square" rtlCol="0">
            <a:spAutoFit/>
          </a:bodyPr>
          <a:lstStyle/>
          <a:p>
            <a:r>
              <a:rPr lang="en-GB" dirty="0">
                <a:hlinkClick r:id="rId13"/>
              </a:rPr>
              <a:t>Myths from other cultures - 3 comprehensions</a:t>
            </a:r>
            <a:endParaRPr lang="en-GB" dirty="0"/>
          </a:p>
        </p:txBody>
      </p:sp>
      <p:sp>
        <p:nvSpPr>
          <p:cNvPr id="8" name="TextBox 7">
            <a:extLst>
              <a:ext uri="{FF2B5EF4-FFF2-40B4-BE49-F238E27FC236}">
                <a16:creationId xmlns:a16="http://schemas.microsoft.com/office/drawing/2014/main" id="{908BDF6E-8CD7-F249-8A4A-8A6B4B032DED}"/>
              </a:ext>
            </a:extLst>
          </p:cNvPr>
          <p:cNvSpPr txBox="1"/>
          <p:nvPr/>
        </p:nvSpPr>
        <p:spPr>
          <a:xfrm>
            <a:off x="6421347" y="4566663"/>
            <a:ext cx="4081904" cy="369332"/>
          </a:xfrm>
          <a:prstGeom prst="rect">
            <a:avLst/>
          </a:prstGeom>
          <a:noFill/>
        </p:spPr>
        <p:txBody>
          <a:bodyPr wrap="square" rtlCol="0">
            <a:spAutoFit/>
          </a:bodyPr>
          <a:lstStyle/>
          <a:p>
            <a:r>
              <a:rPr lang="en-GB" dirty="0">
                <a:hlinkClick r:id="rId14"/>
              </a:rPr>
              <a:t>SCi Fi Stories - 4 comprehensions</a:t>
            </a:r>
            <a:endParaRPr lang="en-GB" dirty="0"/>
          </a:p>
        </p:txBody>
      </p:sp>
      <p:sp>
        <p:nvSpPr>
          <p:cNvPr id="10" name="TextBox 9">
            <a:extLst>
              <a:ext uri="{FF2B5EF4-FFF2-40B4-BE49-F238E27FC236}">
                <a16:creationId xmlns:a16="http://schemas.microsoft.com/office/drawing/2014/main" id="{C0EC2D48-70C5-E149-B0C9-7368531F2C09}"/>
              </a:ext>
            </a:extLst>
          </p:cNvPr>
          <p:cNvSpPr txBox="1"/>
          <p:nvPr/>
        </p:nvSpPr>
        <p:spPr>
          <a:xfrm>
            <a:off x="6189446" y="2393204"/>
            <a:ext cx="3065390" cy="369332"/>
          </a:xfrm>
          <a:prstGeom prst="rect">
            <a:avLst/>
          </a:prstGeom>
          <a:noFill/>
        </p:spPr>
        <p:txBody>
          <a:bodyPr wrap="square" rtlCol="0">
            <a:spAutoFit/>
          </a:bodyPr>
          <a:lstStyle/>
          <a:p>
            <a:r>
              <a:rPr lang="en-GB" dirty="0"/>
              <a:t>New Resources Summer 2020</a:t>
            </a:r>
          </a:p>
        </p:txBody>
      </p:sp>
      <p:sp>
        <p:nvSpPr>
          <p:cNvPr id="12" name="TextBox 11">
            <a:hlinkClick r:id="rId15"/>
            <a:extLst>
              <a:ext uri="{FF2B5EF4-FFF2-40B4-BE49-F238E27FC236}">
                <a16:creationId xmlns:a16="http://schemas.microsoft.com/office/drawing/2014/main" id="{2B67E990-9012-B642-A3CA-6C4ACB1EE13C}"/>
              </a:ext>
            </a:extLst>
          </p:cNvPr>
          <p:cNvSpPr txBox="1"/>
          <p:nvPr/>
        </p:nvSpPr>
        <p:spPr>
          <a:xfrm>
            <a:off x="6421347" y="2814581"/>
            <a:ext cx="3692471" cy="369332"/>
          </a:xfrm>
          <a:prstGeom prst="rect">
            <a:avLst/>
          </a:prstGeom>
          <a:noFill/>
        </p:spPr>
        <p:txBody>
          <a:bodyPr wrap="square" rtlCol="0">
            <a:spAutoFit/>
          </a:bodyPr>
          <a:lstStyle/>
          <a:p>
            <a:r>
              <a:rPr lang="en-US" dirty="0">
                <a:hlinkClick r:id="rId15"/>
              </a:rPr>
              <a:t>Aliens – 3 comprehensions</a:t>
            </a:r>
            <a:endParaRPr lang="en-US" dirty="0"/>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143625" y="1367083"/>
            <a:ext cx="5376334" cy="3539430"/>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 5 list (See following pages.)</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254773" y="107130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sz="2800" dirty="0">
                <a:latin typeface="Bottega Veneta"/>
                <a:cs typeface="Times New Roman"/>
              </a:rPr>
              <a:t>Reading - </a:t>
            </a:r>
            <a:r>
              <a:rPr lang="en-GB" sz="2800" dirty="0">
                <a:latin typeface="Bottega Veneta"/>
                <a:cs typeface="Times New Roman"/>
              </a:rPr>
              <a:t>Daily</a:t>
            </a:r>
            <a:r>
              <a:rPr lang="it-IT" sz="2800" dirty="0">
                <a:latin typeface="Bottega Veneta"/>
                <a:cs typeface="Times New Roman"/>
              </a:rPr>
              <a:t> Activity</a:t>
            </a:r>
            <a:endParaRPr lang="en-US" sz="2800" dirty="0"/>
          </a:p>
        </p:txBody>
      </p:sp>
      <p:pic>
        <p:nvPicPr>
          <p:cNvPr id="4" name="Picture 3"/>
          <p:cNvPicPr>
            <a:picLocks noChangeAspect="1"/>
          </p:cNvPicPr>
          <p:nvPr/>
        </p:nvPicPr>
        <p:blipFill rotWithShape="1">
          <a:blip r:embed="rId3"/>
          <a:srcRect l="19009" r="4638"/>
          <a:stretch/>
        </p:blipFill>
        <p:spPr>
          <a:xfrm rot="16200000">
            <a:off x="-524579" y="524583"/>
            <a:ext cx="6890658" cy="5841492"/>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EED389-559C-B340-BF52-38FA83985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18" y="0"/>
            <a:ext cx="3437360" cy="5085166"/>
          </a:xfrm>
          <a:prstGeom prst="rect">
            <a:avLst/>
          </a:prstGeom>
        </p:spPr>
      </p:pic>
      <p:pic>
        <p:nvPicPr>
          <p:cNvPr id="9" name="Picture 8">
            <a:extLst>
              <a:ext uri="{FF2B5EF4-FFF2-40B4-BE49-F238E27FC236}">
                <a16:creationId xmlns:a16="http://schemas.microsoft.com/office/drawing/2014/main" id="{0DCC7B94-8E88-FA44-9C16-32E50381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2147" y="-1"/>
            <a:ext cx="3437360" cy="5107965"/>
          </a:xfrm>
          <a:prstGeom prst="rect">
            <a:avLst/>
          </a:prstGeom>
        </p:spPr>
      </p:pic>
      <p:pic>
        <p:nvPicPr>
          <p:cNvPr id="11" name="Picture 10">
            <a:extLst>
              <a:ext uri="{FF2B5EF4-FFF2-40B4-BE49-F238E27FC236}">
                <a16:creationId xmlns:a16="http://schemas.microsoft.com/office/drawing/2014/main" id="{684D6473-D022-F44F-8734-A5106882EF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0876" y="0"/>
            <a:ext cx="4043270" cy="4020931"/>
          </a:xfrm>
          <a:prstGeom prst="rect">
            <a:avLst/>
          </a:prstGeom>
        </p:spPr>
      </p:pic>
    </p:spTree>
    <p:extLst>
      <p:ext uri="{BB962C8B-B14F-4D97-AF65-F5344CB8AC3E}">
        <p14:creationId xmlns:p14="http://schemas.microsoft.com/office/powerpoint/2010/main" val="182341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548792-45CB-0140-A9D0-EABAC430D9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86" y="199622"/>
            <a:ext cx="2943409" cy="4317466"/>
          </a:xfrm>
          <a:prstGeom prst="rect">
            <a:avLst/>
          </a:prstGeom>
        </p:spPr>
      </p:pic>
      <p:pic>
        <p:nvPicPr>
          <p:cNvPr id="6" name="Picture 5">
            <a:extLst>
              <a:ext uri="{FF2B5EF4-FFF2-40B4-BE49-F238E27FC236}">
                <a16:creationId xmlns:a16="http://schemas.microsoft.com/office/drawing/2014/main" id="{1C7E162D-8192-A84B-A70A-2AE39FA7F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083" y="148107"/>
            <a:ext cx="3047918" cy="4402547"/>
          </a:xfrm>
          <a:prstGeom prst="rect">
            <a:avLst/>
          </a:prstGeom>
        </p:spPr>
      </p:pic>
      <p:pic>
        <p:nvPicPr>
          <p:cNvPr id="8" name="Picture 7">
            <a:extLst>
              <a:ext uri="{FF2B5EF4-FFF2-40B4-BE49-F238E27FC236}">
                <a16:creationId xmlns:a16="http://schemas.microsoft.com/office/drawing/2014/main" id="{43D6BF5D-7B9C-F24A-865F-A2DAEC9098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437" y="148107"/>
            <a:ext cx="2655225" cy="4011769"/>
          </a:xfrm>
          <a:prstGeom prst="rect">
            <a:avLst/>
          </a:prstGeom>
        </p:spPr>
      </p:pic>
      <p:pic>
        <p:nvPicPr>
          <p:cNvPr id="10" name="Picture 9">
            <a:extLst>
              <a:ext uri="{FF2B5EF4-FFF2-40B4-BE49-F238E27FC236}">
                <a16:creationId xmlns:a16="http://schemas.microsoft.com/office/drawing/2014/main" id="{294897EF-35CF-3C4D-AB13-19802C64F6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9649" y="148107"/>
            <a:ext cx="3080664" cy="3487403"/>
          </a:xfrm>
          <a:prstGeom prst="rect">
            <a:avLst/>
          </a:prstGeom>
        </p:spPr>
      </p:pic>
    </p:spTree>
    <p:extLst>
      <p:ext uri="{BB962C8B-B14F-4D97-AF65-F5344CB8AC3E}">
        <p14:creationId xmlns:p14="http://schemas.microsoft.com/office/powerpoint/2010/main" val="503110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A18374E9-8CC6-4770-933E-79035C3DBBE4}"/>
              </a:ext>
            </a:extLst>
          </p:cNvPr>
          <p:cNvSpPr>
            <a:spLocks noGrp="1"/>
          </p:cNvSpPr>
          <p:nvPr>
            <p:ph type="body" sz="quarter" idx="12"/>
          </p:nvPr>
        </p:nvSpPr>
        <p:spPr>
          <a:xfrm>
            <a:off x="719667" y="740834"/>
            <a:ext cx="10752667" cy="1007532"/>
          </a:xfrm>
        </p:spPr>
        <p:txBody>
          <a:bodyPr/>
          <a:lstStyle/>
          <a:p>
            <a:r>
              <a:rPr lang="en-US" sz="2800" dirty="0">
                <a:solidFill>
                  <a:srgbClr val="FF0000"/>
                </a:solidFill>
              </a:rPr>
              <a:t>Extension Activities</a:t>
            </a:r>
          </a:p>
          <a:p>
            <a:r>
              <a:rPr lang="en-US" sz="2800" dirty="0">
                <a:solidFill>
                  <a:srgbClr val="FF0000"/>
                </a:solidFill>
              </a:rPr>
              <a:t>Guided Reading &amp; Writing Composition</a:t>
            </a:r>
          </a:p>
        </p:txBody>
      </p:sp>
      <p:pic>
        <p:nvPicPr>
          <p:cNvPr id="3" name="Picture Placeholder 2">
            <a:extLst>
              <a:ext uri="{FF2B5EF4-FFF2-40B4-BE49-F238E27FC236}">
                <a16:creationId xmlns:a16="http://schemas.microsoft.com/office/drawing/2014/main" id="{EC9E979D-0783-B94A-A920-151ADAB7EF3C}"/>
              </a:ext>
            </a:extLst>
          </p:cNvPr>
          <p:cNvPicPr>
            <a:picLocks noGrp="1" noChangeAspect="1" noChangeArrowheads="1"/>
          </p:cNvPicPr>
          <p:nvPr>
            <p:ph type="pic" sz="quarter" idx="17"/>
          </p:nvPr>
        </p:nvPicPr>
        <p:blipFill rotWithShape="1">
          <a:blip r:embed="rId2">
            <a:extLst>
              <a:ext uri="{28A0092B-C50C-407E-A947-70E740481C1C}">
                <a14:useLocalDpi xmlns:a14="http://schemas.microsoft.com/office/drawing/2010/main" val="0"/>
              </a:ext>
            </a:extLst>
          </a:blip>
          <a:srcRect t="22404" b="23936"/>
          <a:stretch/>
        </p:blipFill>
        <p:spPr bwMode="auto">
          <a:xfrm>
            <a:off x="20" y="1748366"/>
            <a:ext cx="12208023" cy="510963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07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E5C8D9-AF28-4586-ABE3-3D974682E110}"/>
              </a:ext>
            </a:extLst>
          </p:cNvPr>
          <p:cNvSpPr>
            <a:spLocks noGrp="1"/>
          </p:cNvSpPr>
          <p:nvPr>
            <p:ph type="body" sz="quarter" idx="12"/>
          </p:nvPr>
        </p:nvSpPr>
        <p:spPr/>
        <p:txBody>
          <a:bodyPr/>
          <a:lstStyle/>
          <a:p>
            <a:r>
              <a:rPr lang="en-US" dirty="0">
                <a:latin typeface="Bottega Veneta"/>
                <a:cs typeface="Times New Roman"/>
              </a:rPr>
              <a:t>Extension Activities : Guided Reading and Writing</a:t>
            </a:r>
            <a:endParaRPr lang="en-US" dirty="0"/>
          </a:p>
        </p:txBody>
      </p:sp>
      <p:sp>
        <p:nvSpPr>
          <p:cNvPr id="3" name="Text Placeholder 2">
            <a:extLst>
              <a:ext uri="{FF2B5EF4-FFF2-40B4-BE49-F238E27FC236}">
                <a16:creationId xmlns:a16="http://schemas.microsoft.com/office/drawing/2014/main" id="{D827E851-CF15-4124-9687-B3CC0CB4D433}"/>
              </a:ext>
            </a:extLst>
          </p:cNvPr>
          <p:cNvSpPr>
            <a:spLocks noGrp="1"/>
          </p:cNvSpPr>
          <p:nvPr>
            <p:ph type="body" sz="quarter" idx="13"/>
          </p:nvPr>
        </p:nvSpPr>
        <p:spPr/>
        <p:txBody>
          <a:bodyPr/>
          <a:lstStyle/>
          <a:p>
            <a:r>
              <a:rPr lang="en-US" sz="1300" dirty="0">
                <a:latin typeface="Bottega Veneta"/>
                <a:cs typeface="Times New Roman"/>
              </a:rPr>
              <a:t>For those of you who want to challenge yourselves and </a:t>
            </a:r>
            <a:r>
              <a:rPr lang="en-US" sz="1300" dirty="0" err="1">
                <a:latin typeface="Bottega Veneta"/>
                <a:cs typeface="Times New Roman"/>
              </a:rPr>
              <a:t>practise</a:t>
            </a:r>
            <a:r>
              <a:rPr lang="en-US" sz="1300" dirty="0">
                <a:latin typeface="Bottega Veneta"/>
                <a:cs typeface="Times New Roman"/>
              </a:rPr>
              <a:t> your writing skills, you can choose an extension task from the following pages. Choose an extract of one of the books from the options offered on the next few slides and complete the Guided Reading Task. Read the extract first, highlighting any important facts or ideas. (PDFs for each extract are available by following the link to the shared folder)</a:t>
            </a:r>
          </a:p>
          <a:p>
            <a:endParaRPr lang="en-US" sz="1300" dirty="0"/>
          </a:p>
          <a:p>
            <a:r>
              <a:rPr lang="en-US" sz="1300" dirty="0">
                <a:latin typeface="Bottega Veneta"/>
                <a:cs typeface="Times New Roman"/>
              </a:rPr>
              <a:t>You can complete the task over several days. Ensure that you read the text thoroughly before you start the writing task. </a:t>
            </a:r>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p:txBody>
      </p:sp>
      <p:pic>
        <p:nvPicPr>
          <p:cNvPr id="5" name="Picture 5" descr="A picture containing food&#10;&#10;Description generated with very high confidence">
            <a:extLst>
              <a:ext uri="{FF2B5EF4-FFF2-40B4-BE49-F238E27FC236}">
                <a16:creationId xmlns:a16="http://schemas.microsoft.com/office/drawing/2014/main" id="{21CE0575-0EB6-4432-955B-D9BFE9700376}"/>
              </a:ext>
            </a:extLst>
          </p:cNvPr>
          <p:cNvPicPr>
            <a:picLocks noGrp="1" noChangeAspect="1"/>
          </p:cNvPicPr>
          <p:nvPr>
            <p:ph type="pic" sz="quarter" idx="17"/>
          </p:nvPr>
        </p:nvPicPr>
        <p:blipFill rotWithShape="1">
          <a:blip r:embed="rId2"/>
          <a:srcRect l="6250" r="6250"/>
          <a:stretch/>
        </p:blipFill>
        <p:spPr>
          <a:xfrm>
            <a:off x="422742" y="788614"/>
            <a:ext cx="4419520" cy="4419520"/>
          </a:xfrm>
        </p:spPr>
      </p:pic>
    </p:spTree>
    <p:extLst>
      <p:ext uri="{BB962C8B-B14F-4D97-AF65-F5344CB8AC3E}">
        <p14:creationId xmlns:p14="http://schemas.microsoft.com/office/powerpoint/2010/main" val="4062924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603052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Read the extract carefully and then design your own mythical world. Use the map of </a:t>
            </a:r>
            <a:r>
              <a:rPr lang="en-US" sz="1600" dirty="0" err="1"/>
              <a:t>Arcosi</a:t>
            </a:r>
            <a:r>
              <a:rPr lang="en-US" sz="1600" dirty="0"/>
              <a:t> on p.6 as inspiration. Then, write your own version of a story, based  on Shadow Dragons, in the setting you have created. You don’t have to write about dragons. You can create your own mythical creature.</a:t>
            </a:r>
          </a:p>
          <a:p>
            <a:r>
              <a:rPr lang="en-US" sz="1600" dirty="0">
                <a:cs typeface="Calibri"/>
              </a:rPr>
              <a:t>Remember to include:</a:t>
            </a:r>
          </a:p>
          <a:p>
            <a:pPr marL="342900" indent="-342900">
              <a:buAutoNum type="arabicPeriod"/>
            </a:pPr>
            <a:r>
              <a:rPr lang="en-US" sz="1600" dirty="0">
                <a:cs typeface="Calibri"/>
              </a:rPr>
              <a:t>An introduction (Setting, characters and build up)</a:t>
            </a:r>
          </a:p>
          <a:p>
            <a:pPr marL="342900" indent="-342900">
              <a:buAutoNum type="arabicPeriod"/>
            </a:pPr>
            <a:r>
              <a:rPr lang="en-US" sz="1600" dirty="0">
                <a:cs typeface="Calibri"/>
              </a:rPr>
              <a:t>A crisis or problem for your characters.</a:t>
            </a:r>
          </a:p>
          <a:p>
            <a:pPr marL="342900" indent="-342900">
              <a:buAutoNum type="arabicPeriod"/>
            </a:pPr>
            <a:r>
              <a:rPr lang="en-US" sz="1600" dirty="0">
                <a:cs typeface="Calibri"/>
              </a:rPr>
              <a:t>A resolution and ending. What do they do? How does it work out?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for a paragraph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3" name="Picture 2">
            <a:extLst>
              <a:ext uri="{FF2B5EF4-FFF2-40B4-BE49-F238E27FC236}">
                <a16:creationId xmlns:a16="http://schemas.microsoft.com/office/drawing/2014/main" id="{5D1AA5B4-4BDE-CA4F-AA6C-1F0A493D51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587" y="493059"/>
            <a:ext cx="2904658" cy="4484912"/>
          </a:xfrm>
          <a:prstGeom prst="rect">
            <a:avLst/>
          </a:prstGeom>
        </p:spPr>
      </p:pic>
      <p:sp>
        <p:nvSpPr>
          <p:cNvPr id="4" name="TextBox 3">
            <a:hlinkClick r:id="rId4"/>
            <a:extLst>
              <a:ext uri="{FF2B5EF4-FFF2-40B4-BE49-F238E27FC236}">
                <a16:creationId xmlns:a16="http://schemas.microsoft.com/office/drawing/2014/main" id="{DD383AC4-EC79-874D-925E-663AD4559B10}"/>
              </a:ext>
            </a:extLst>
          </p:cNvPr>
          <p:cNvSpPr txBox="1"/>
          <p:nvPr/>
        </p:nvSpPr>
        <p:spPr>
          <a:xfrm>
            <a:off x="1263722" y="5104443"/>
            <a:ext cx="2455523" cy="369185"/>
          </a:xfrm>
          <a:prstGeom prst="rect">
            <a:avLst/>
          </a:prstGeom>
          <a:noFill/>
        </p:spPr>
        <p:txBody>
          <a:bodyPr wrap="square" rtlCol="0">
            <a:spAutoFit/>
          </a:bodyPr>
          <a:lstStyle/>
          <a:p>
            <a:r>
              <a:rPr lang="en-GB" dirty="0">
                <a:hlinkClick r:id="rId5"/>
              </a:rPr>
              <a:t>Shadow Dragons</a:t>
            </a:r>
            <a:endParaRPr lang="en-GB" dirty="0"/>
          </a:p>
        </p:txBody>
      </p:sp>
    </p:spTree>
    <p:extLst>
      <p:ext uri="{BB962C8B-B14F-4D97-AF65-F5344CB8AC3E}">
        <p14:creationId xmlns:p14="http://schemas.microsoft.com/office/powerpoint/2010/main" val="4026024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6736752"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Read the extract carefully and then imagine you are Freddie and write a letter to your grandma</a:t>
            </a:r>
            <a:r>
              <a:rPr lang="en-US" sz="1400" dirty="0">
                <a:cs typeface="Calibri"/>
              </a:rPr>
              <a:t>.</a:t>
            </a:r>
          </a:p>
          <a:p>
            <a:r>
              <a:rPr lang="en-US" sz="1400" dirty="0">
                <a:cs typeface="Calibri"/>
              </a:rPr>
              <a:t>What would you say?</a:t>
            </a:r>
          </a:p>
          <a:p>
            <a:pPr marL="342900" indent="-342900">
              <a:buAutoNum type="arabicPeriod"/>
            </a:pPr>
            <a:r>
              <a:rPr lang="en-US" sz="1400" dirty="0">
                <a:cs typeface="Calibri"/>
              </a:rPr>
              <a:t>Write in the past tense, using the first person. (Example: I went into your room today..)</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Grandma  (Dear Grandma,)</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prepositional phrase (I  shivered with fear, under the bed)</a:t>
            </a:r>
          </a:p>
          <a:p>
            <a:pPr marL="342900" indent="-342900">
              <a:buAutoNum type="arabicPeriod"/>
            </a:pPr>
            <a:r>
              <a:rPr lang="en-US" sz="1400" dirty="0">
                <a:cs typeface="Calibri"/>
              </a:rPr>
              <a:t>Exciting / emotional verbs </a:t>
            </a:r>
          </a:p>
          <a:p>
            <a:pPr marL="342900" indent="-342900">
              <a:buAutoNum type="arabicPeriod"/>
            </a:pPr>
            <a:r>
              <a:rPr lang="en-US" sz="1400" dirty="0">
                <a:cs typeface="Calibri"/>
              </a:rPr>
              <a:t>Sensory language (see, hear, feel, smell, touch)</a:t>
            </a:r>
          </a:p>
          <a:p>
            <a:pPr marL="342900" indent="-342900">
              <a:buAutoNum type="arabicPeriod"/>
            </a:pPr>
            <a:r>
              <a:rPr lang="en-US" sz="1400" dirty="0">
                <a:cs typeface="Calibri"/>
              </a:rPr>
              <a:t>Try to include a simile.</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pic>
        <p:nvPicPr>
          <p:cNvPr id="4" name="Picture 3">
            <a:extLst>
              <a:ext uri="{FF2B5EF4-FFF2-40B4-BE49-F238E27FC236}">
                <a16:creationId xmlns:a16="http://schemas.microsoft.com/office/drawing/2014/main" id="{20E330D8-627C-3A45-ABFE-FEEE8EB046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575" y="493059"/>
            <a:ext cx="2527300" cy="3733800"/>
          </a:xfrm>
          <a:prstGeom prst="rect">
            <a:avLst/>
          </a:prstGeom>
        </p:spPr>
      </p:pic>
      <p:sp>
        <p:nvSpPr>
          <p:cNvPr id="5" name="TextBox 4">
            <a:hlinkClick r:id="rId4"/>
            <a:extLst>
              <a:ext uri="{FF2B5EF4-FFF2-40B4-BE49-F238E27FC236}">
                <a16:creationId xmlns:a16="http://schemas.microsoft.com/office/drawing/2014/main" id="{B4925717-FE6A-EB40-9E74-9AFDEED80630}"/>
              </a:ext>
            </a:extLst>
          </p:cNvPr>
          <p:cNvSpPr txBox="1"/>
          <p:nvPr/>
        </p:nvSpPr>
        <p:spPr>
          <a:xfrm>
            <a:off x="1189535" y="4643918"/>
            <a:ext cx="2907586" cy="369332"/>
          </a:xfrm>
          <a:prstGeom prst="rect">
            <a:avLst/>
          </a:prstGeom>
          <a:noFill/>
        </p:spPr>
        <p:txBody>
          <a:bodyPr wrap="square" rtlCol="0">
            <a:spAutoFit/>
          </a:bodyPr>
          <a:lstStyle/>
          <a:p>
            <a:r>
              <a:rPr lang="en-GB" dirty="0">
                <a:hlinkClick r:id="rId5"/>
              </a:rPr>
              <a:t>Freddie Yates </a:t>
            </a:r>
            <a:endParaRPr lang="en-GB" dirty="0"/>
          </a:p>
        </p:txBody>
      </p:sp>
      <p:sp>
        <p:nvSpPr>
          <p:cNvPr id="6" name="TextBox 5">
            <a:extLst>
              <a:ext uri="{FF2B5EF4-FFF2-40B4-BE49-F238E27FC236}">
                <a16:creationId xmlns:a16="http://schemas.microsoft.com/office/drawing/2014/main" id="{328B05B7-CD65-094F-977D-B9A3F60519B7}"/>
              </a:ext>
            </a:extLst>
          </p:cNvPr>
          <p:cNvSpPr txBox="1"/>
          <p:nvPr/>
        </p:nvSpPr>
        <p:spPr>
          <a:xfrm>
            <a:off x="568575" y="4315146"/>
            <a:ext cx="2408736" cy="369332"/>
          </a:xfrm>
          <a:prstGeom prst="rect">
            <a:avLst/>
          </a:prstGeom>
          <a:noFill/>
        </p:spPr>
        <p:txBody>
          <a:bodyPr wrap="none" rtlCol="0">
            <a:spAutoFit/>
          </a:bodyPr>
          <a:lstStyle/>
          <a:p>
            <a:r>
              <a:rPr lang="en-GB" dirty="0"/>
              <a:t>Click on the link below :</a:t>
            </a:r>
          </a:p>
        </p:txBody>
      </p:sp>
    </p:spTree>
    <p:extLst>
      <p:ext uri="{BB962C8B-B14F-4D97-AF65-F5344CB8AC3E}">
        <p14:creationId xmlns:p14="http://schemas.microsoft.com/office/powerpoint/2010/main" val="2393886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3954074"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Choose an extract from the two given here. Read the extract carefully and then imagine you are one of the characters and write a diary entry </a:t>
            </a:r>
            <a:r>
              <a:rPr lang="en-US" sz="1400" dirty="0">
                <a:cs typeface="Calibri"/>
              </a:rPr>
              <a:t>.</a:t>
            </a:r>
          </a:p>
          <a:p>
            <a:r>
              <a:rPr lang="en-US" sz="1400" dirty="0">
                <a:cs typeface="Calibri"/>
              </a:rPr>
              <a:t>Use this diary checklist to ensure your diary entry is complete.</a:t>
            </a:r>
          </a:p>
          <a:p>
            <a:pPr marL="342900" indent="-342900">
              <a:buAutoNum type="arabicPeriod"/>
            </a:pPr>
            <a:r>
              <a:rPr lang="en-US" sz="1400" dirty="0">
                <a:cs typeface="Calibri"/>
              </a:rPr>
              <a:t>Write in the past tense, using the first person. (Example: I was fast asleep in my tent when..)</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diary (Dear Diary,)</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expanded noun phrase including a preposition. (I  shivered with fear, under the table)</a:t>
            </a:r>
          </a:p>
          <a:p>
            <a:pPr marL="342900" indent="-342900">
              <a:buAutoNum type="arabicPeriod"/>
            </a:pPr>
            <a:r>
              <a:rPr lang="en-US" sz="1400" dirty="0">
                <a:cs typeface="Calibri"/>
              </a:rPr>
              <a:t>Exciting verbs </a:t>
            </a:r>
          </a:p>
          <a:p>
            <a:pPr marL="342900" indent="-342900">
              <a:buAutoNum type="arabicPeriod"/>
            </a:pPr>
            <a:r>
              <a:rPr lang="en-US" sz="1400" dirty="0">
                <a:cs typeface="Calibri"/>
              </a:rPr>
              <a:t>Sensory language (see, hear, feel, smell, touch)</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sp>
        <p:nvSpPr>
          <p:cNvPr id="3" name="Rectangle 2">
            <a:extLst>
              <a:ext uri="{FF2B5EF4-FFF2-40B4-BE49-F238E27FC236}">
                <a16:creationId xmlns:a16="http://schemas.microsoft.com/office/drawing/2014/main" id="{4C3111D3-0A1D-8846-BA07-CFFF947BBE08}"/>
              </a:ext>
            </a:extLst>
          </p:cNvPr>
          <p:cNvSpPr/>
          <p:nvPr/>
        </p:nvSpPr>
        <p:spPr>
          <a:xfrm>
            <a:off x="455350" y="4239559"/>
            <a:ext cx="2510698"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/EdW3F8YzyOVNsZmg7crd7kwBQ3lHqdhjT5PTBeqogmRQoQ?e=MT9Pg6</a:t>
            </a:r>
            <a:endParaRPr lang="en-US" sz="1050" dirty="0"/>
          </a:p>
        </p:txBody>
      </p:sp>
      <p:pic>
        <p:nvPicPr>
          <p:cNvPr id="7" name="Picture 6">
            <a:extLst>
              <a:ext uri="{FF2B5EF4-FFF2-40B4-BE49-F238E27FC236}">
                <a16:creationId xmlns:a16="http://schemas.microsoft.com/office/drawing/2014/main" id="{26D28978-C921-2849-A995-0433A571F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352" y="447893"/>
            <a:ext cx="2510697" cy="3791666"/>
          </a:xfrm>
          <a:prstGeom prst="rect">
            <a:avLst/>
          </a:prstGeom>
        </p:spPr>
      </p:pic>
      <p:pic>
        <p:nvPicPr>
          <p:cNvPr id="13" name="Picture 12">
            <a:extLst>
              <a:ext uri="{FF2B5EF4-FFF2-40B4-BE49-F238E27FC236}">
                <a16:creationId xmlns:a16="http://schemas.microsoft.com/office/drawing/2014/main" id="{EAE1EA64-28C3-E342-A4C7-C5C8647B7D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3671" y="493059"/>
            <a:ext cx="2463800" cy="3746500"/>
          </a:xfrm>
          <a:prstGeom prst="rect">
            <a:avLst/>
          </a:prstGeom>
        </p:spPr>
      </p:pic>
      <p:sp>
        <p:nvSpPr>
          <p:cNvPr id="14" name="Rectangle 13">
            <a:extLst>
              <a:ext uri="{FF2B5EF4-FFF2-40B4-BE49-F238E27FC236}">
                <a16:creationId xmlns:a16="http://schemas.microsoft.com/office/drawing/2014/main" id="{8051DB00-4331-BD48-9B67-F0791E8C46B1}"/>
              </a:ext>
            </a:extLst>
          </p:cNvPr>
          <p:cNvSpPr/>
          <p:nvPr/>
        </p:nvSpPr>
        <p:spPr>
          <a:xfrm>
            <a:off x="8843672" y="4430548"/>
            <a:ext cx="2463800"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/EeMKToTzEipLl_hkjQYcSM0B9R5sbhyqw4Uo8K_c6LmZ-w?e=</a:t>
            </a:r>
            <a:r>
              <a:rPr lang="en-US" sz="1050" dirty="0" err="1">
                <a:hlinkClick r:id="rId3"/>
              </a:rPr>
              <a:t>iVtlRV</a:t>
            </a:r>
            <a:endParaRPr lang="en-US" sz="1050" dirty="0"/>
          </a:p>
        </p:txBody>
      </p:sp>
    </p:spTree>
    <p:extLst>
      <p:ext uri="{BB962C8B-B14F-4D97-AF65-F5344CB8AC3E}">
        <p14:creationId xmlns:p14="http://schemas.microsoft.com/office/powerpoint/2010/main" val="2676413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3290047"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Choose an extract from the two given here. Read the extract carefully and then write a short story about what happens next.</a:t>
            </a:r>
          </a:p>
          <a:p>
            <a:r>
              <a:rPr lang="en-US" sz="1600" dirty="0">
                <a:cs typeface="Calibri"/>
              </a:rPr>
              <a:t>Remember to include:</a:t>
            </a:r>
          </a:p>
          <a:p>
            <a:pPr marL="342900" indent="-342900">
              <a:buAutoNum type="arabicPeriod"/>
            </a:pPr>
            <a:r>
              <a:rPr lang="en-US" sz="1600" dirty="0">
                <a:cs typeface="Calibri"/>
              </a:rPr>
              <a:t>An introduction (Setting and build up)</a:t>
            </a:r>
          </a:p>
          <a:p>
            <a:pPr marL="342900" indent="-342900">
              <a:buAutoNum type="arabicPeriod"/>
            </a:pPr>
            <a:r>
              <a:rPr lang="en-US" sz="1600" dirty="0">
                <a:cs typeface="Calibri"/>
              </a:rPr>
              <a:t>A crisis or problem</a:t>
            </a:r>
          </a:p>
          <a:p>
            <a:pPr marL="342900" indent="-342900">
              <a:buAutoNum type="arabicPeriod"/>
            </a:pPr>
            <a:r>
              <a:rPr lang="en-US" sz="1600" dirty="0">
                <a:cs typeface="Calibri"/>
              </a:rPr>
              <a:t>A resolution and ending.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4" name="Picture 14" descr="A picture containing drawing&#10;&#10;Description generated with very high confidence">
            <a:extLst>
              <a:ext uri="{FF2B5EF4-FFF2-40B4-BE49-F238E27FC236}">
                <a16:creationId xmlns:a16="http://schemas.microsoft.com/office/drawing/2014/main" id="{D4BE1DAB-82B4-42C2-9FA0-25A493D2E5A2}"/>
              </a:ext>
            </a:extLst>
          </p:cNvPr>
          <p:cNvPicPr>
            <a:picLocks noChangeAspect="1"/>
          </p:cNvPicPr>
          <p:nvPr/>
        </p:nvPicPr>
        <p:blipFill>
          <a:blip r:embed="rId2"/>
          <a:stretch>
            <a:fillRect/>
          </a:stretch>
        </p:blipFill>
        <p:spPr>
          <a:xfrm>
            <a:off x="8683718" y="489417"/>
            <a:ext cx="2381810" cy="3422836"/>
          </a:xfrm>
          <a:prstGeom prst="rect">
            <a:avLst/>
          </a:prstGeom>
        </p:spPr>
      </p:pic>
      <p:sp>
        <p:nvSpPr>
          <p:cNvPr id="16" name="TextBox 15">
            <a:extLst>
              <a:ext uri="{FF2B5EF4-FFF2-40B4-BE49-F238E27FC236}">
                <a16:creationId xmlns:a16="http://schemas.microsoft.com/office/drawing/2014/main" id="{6A0B6018-DBB6-4231-9AC3-BB8A66600804}"/>
              </a:ext>
            </a:extLst>
          </p:cNvPr>
          <p:cNvSpPr txBox="1"/>
          <p:nvPr/>
        </p:nvSpPr>
        <p:spPr>
          <a:xfrm>
            <a:off x="8686800" y="4114800"/>
            <a:ext cx="2375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hlinkClick r:id="rId3"/>
              </a:rPr>
              <a:t>https://ojs-my.sharepoint.com/:b:/g/personal/paula_moss_oakfield_surrey_sch_uk/Ee4FGFor32BDgqjR0BRJNGsB9FSkP9cKMxp0tN3Vm7Xhwg?e=uKo4u1</a:t>
            </a:r>
            <a:endParaRPr lang="en-US" sz="800" dirty="0">
              <a:cs typeface="Calibri"/>
            </a:endParaRP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sp>
        <p:nvSpPr>
          <p:cNvPr id="5" name="Rectangle 4">
            <a:extLst>
              <a:ext uri="{FF2B5EF4-FFF2-40B4-BE49-F238E27FC236}">
                <a16:creationId xmlns:a16="http://schemas.microsoft.com/office/drawing/2014/main" id="{E76273FC-0460-7540-BCDF-A9925E3E3AD1}"/>
              </a:ext>
            </a:extLst>
          </p:cNvPr>
          <p:cNvSpPr/>
          <p:nvPr/>
        </p:nvSpPr>
        <p:spPr>
          <a:xfrm>
            <a:off x="814587" y="4077788"/>
            <a:ext cx="2537252" cy="646331"/>
          </a:xfrm>
          <a:prstGeom prst="rect">
            <a:avLst/>
          </a:prstGeom>
        </p:spPr>
        <p:txBody>
          <a:bodyPr wrap="square">
            <a:spAutoFit/>
          </a:bodyPr>
          <a:lstStyle/>
          <a:p>
            <a:r>
              <a:rPr lang="en-US" sz="900" dirty="0">
                <a:hlinkClick r:id="rId5"/>
              </a:rPr>
              <a:t>https://</a:t>
            </a:r>
            <a:r>
              <a:rPr lang="en-US" sz="900" dirty="0" err="1">
                <a:hlinkClick r:id="rId5"/>
              </a:rPr>
              <a:t>ojs-my.sharepoint.com</a:t>
            </a:r>
            <a:r>
              <a:rPr lang="en-US" sz="900" dirty="0">
                <a:hlinkClick r:id="rId5"/>
              </a:rPr>
              <a:t>/:b:/g/personal/</a:t>
            </a:r>
            <a:r>
              <a:rPr lang="en-US" sz="900" dirty="0" err="1">
                <a:hlinkClick r:id="rId5"/>
              </a:rPr>
              <a:t>paula_moss_oakfield_surrey_sch_uk</a:t>
            </a:r>
            <a:r>
              <a:rPr lang="en-US" sz="900" dirty="0">
                <a:hlinkClick r:id="rId5"/>
              </a:rPr>
              <a:t>/EQ74c4NPt9hDhNkOAN3SOJoBOJsrQCbOc0fRgR_MGPFvww?e=</a:t>
            </a:r>
            <a:r>
              <a:rPr lang="en-US" sz="900" dirty="0" err="1">
                <a:hlinkClick r:id="rId5"/>
              </a:rPr>
              <a:t>XGOdpd</a:t>
            </a:r>
            <a:endParaRPr lang="en-US" sz="900" dirty="0"/>
          </a:p>
        </p:txBody>
      </p:sp>
      <p:pic>
        <p:nvPicPr>
          <p:cNvPr id="6" name="Picture 5">
            <a:extLst>
              <a:ext uri="{FF2B5EF4-FFF2-40B4-BE49-F238E27FC236}">
                <a16:creationId xmlns:a16="http://schemas.microsoft.com/office/drawing/2014/main" id="{D0AEC438-6BD2-EB4D-9A65-58D625A167D7}"/>
              </a:ext>
            </a:extLst>
          </p:cNvPr>
          <p:cNvPicPr>
            <a:picLocks noChangeAspect="1"/>
          </p:cNvPicPr>
          <p:nvPr/>
        </p:nvPicPr>
        <p:blipFill>
          <a:blip r:embed="rId6"/>
          <a:stretch>
            <a:fillRect/>
          </a:stretch>
        </p:blipFill>
        <p:spPr>
          <a:xfrm>
            <a:off x="814587" y="489417"/>
            <a:ext cx="2211948" cy="3397357"/>
          </a:xfrm>
          <a:prstGeom prst="rect">
            <a:avLst/>
          </a:prstGeom>
        </p:spPr>
      </p:pic>
    </p:spTree>
    <p:extLst>
      <p:ext uri="{BB962C8B-B14F-4D97-AF65-F5344CB8AC3E}">
        <p14:creationId xmlns:p14="http://schemas.microsoft.com/office/powerpoint/2010/main" val="1060773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DIARY ENTRY</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7644493" y="1572381"/>
            <a:ext cx="4494892"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legend of Robin Hood, then use the picture prompts to write a diary entry from the perspective of EITHER Robin hood, The Sheriff of Nottingham or Maid Marion.</a:t>
            </a:r>
          </a:p>
          <a:p>
            <a:endParaRPr lang="en-US" dirty="0">
              <a:cs typeface="Calibri"/>
            </a:endParaRPr>
          </a:p>
          <a:p>
            <a:r>
              <a:rPr lang="en-US" dirty="0">
                <a:cs typeface="Calibri"/>
              </a:rPr>
              <a:t>Use the Diary checklist to help you plan your entry.</a:t>
            </a:r>
          </a:p>
          <a:p>
            <a:pPr marL="228600" indent="-228600">
              <a:buAutoNum type="arabicPeriod"/>
            </a:pPr>
            <a:r>
              <a:rPr lang="en-US" dirty="0">
                <a:cs typeface="Calibri"/>
              </a:rPr>
              <a:t>Date and salutation</a:t>
            </a:r>
          </a:p>
          <a:p>
            <a:pPr marL="228600" indent="-228600">
              <a:buAutoNum type="arabicPeriod"/>
            </a:pPr>
            <a:r>
              <a:rPr lang="en-US" dirty="0">
                <a:cs typeface="Calibri"/>
              </a:rPr>
              <a:t>Personal Chatty style</a:t>
            </a:r>
          </a:p>
          <a:p>
            <a:pPr marL="228600" indent="-228600">
              <a:buAutoNum type="arabicPeriod"/>
            </a:pPr>
            <a:r>
              <a:rPr lang="en-US" dirty="0">
                <a:cs typeface="Calibri"/>
              </a:rPr>
              <a:t>Exaggeration </a:t>
            </a:r>
          </a:p>
          <a:p>
            <a:pPr marL="228600" indent="-228600">
              <a:buAutoNum type="arabicPeriod"/>
            </a:pPr>
            <a:r>
              <a:rPr lang="en-US" dirty="0">
                <a:cs typeface="Calibri"/>
              </a:rPr>
              <a:t>Past tense</a:t>
            </a:r>
          </a:p>
          <a:p>
            <a:pPr marL="228600" indent="-228600">
              <a:buAutoNum type="arabicPeriod"/>
            </a:pPr>
            <a:r>
              <a:rPr lang="en-US" dirty="0">
                <a:cs typeface="Calibri"/>
              </a:rPr>
              <a:t>Personal disclosure</a:t>
            </a:r>
          </a:p>
          <a:p>
            <a:pPr marL="228600" indent="-228600">
              <a:buAutoNum type="arabicPeriod"/>
            </a:pPr>
            <a:r>
              <a:rPr lang="en-US" dirty="0">
                <a:cs typeface="Calibri"/>
              </a:rPr>
              <a:t>Sequencing words (in tr beginning, Later, after a while, finally </a:t>
            </a:r>
            <a:r>
              <a:rPr lang="en-US" dirty="0" err="1">
                <a:cs typeface="Calibri"/>
              </a:rPr>
              <a:t>etc</a:t>
            </a:r>
            <a:r>
              <a:rPr lang="en-US" dirty="0">
                <a:cs typeface="Calibri"/>
              </a:rPr>
              <a:t>)</a:t>
            </a:r>
          </a:p>
          <a:p>
            <a:pPr marL="228600" indent="-228600">
              <a:buAutoNum type="arabicPeriod"/>
            </a:pPr>
            <a:r>
              <a:rPr lang="en-US" dirty="0">
                <a:cs typeface="Calibri"/>
              </a:rPr>
              <a:t>Write in paragraphs</a:t>
            </a:r>
          </a:p>
          <a:p>
            <a:pPr marL="228600" indent="-228600">
              <a:buAutoNum type="arabicPeriod"/>
            </a:pPr>
            <a:r>
              <a:rPr lang="en-US" dirty="0">
                <a:cs typeface="Calibri"/>
              </a:rPr>
              <a:t>End by looking forward to the future.</a:t>
            </a:r>
          </a:p>
          <a:p>
            <a:pPr marL="228600" indent="-228600">
              <a:buAutoNum type="arabicPeriod"/>
            </a:pPr>
            <a:endParaRPr lang="en-US" dirty="0">
              <a:cs typeface="Calibri"/>
            </a:endParaRPr>
          </a:p>
          <a:p>
            <a:pPr marL="228600" indent="-228600">
              <a:buAutoNum type="arabicPeriod"/>
            </a:pPr>
            <a:endParaRPr lang="en-US" dirty="0">
              <a:cs typeface="Calibri"/>
            </a:endParaRPr>
          </a:p>
          <a:p>
            <a:endParaRPr lang="en-US" dirty="0">
              <a:cs typeface="Calibri"/>
            </a:endParaRPr>
          </a:p>
        </p:txBody>
      </p:sp>
      <p:pic>
        <p:nvPicPr>
          <p:cNvPr id="4" name="Picture 3">
            <a:extLst>
              <a:ext uri="{FF2B5EF4-FFF2-40B4-BE49-F238E27FC236}">
                <a16:creationId xmlns:a16="http://schemas.microsoft.com/office/drawing/2014/main" id="{0C8EF349-DEED-164F-931D-33313F0FCCDE}"/>
              </a:ext>
            </a:extLst>
          </p:cNvPr>
          <p:cNvPicPr>
            <a:picLocks noChangeAspect="1"/>
          </p:cNvPicPr>
          <p:nvPr/>
        </p:nvPicPr>
        <p:blipFill>
          <a:blip r:embed="rId2"/>
          <a:stretch>
            <a:fillRect/>
          </a:stretch>
        </p:blipFill>
        <p:spPr>
          <a:xfrm>
            <a:off x="9018554" y="-38896"/>
            <a:ext cx="2915141" cy="1617371"/>
          </a:xfrm>
          <a:prstGeom prst="rect">
            <a:avLst/>
          </a:prstGeom>
        </p:spPr>
      </p:pic>
      <p:pic>
        <p:nvPicPr>
          <p:cNvPr id="5" name="Picture 4">
            <a:extLst>
              <a:ext uri="{FF2B5EF4-FFF2-40B4-BE49-F238E27FC236}">
                <a16:creationId xmlns:a16="http://schemas.microsoft.com/office/drawing/2014/main" id="{9490DB3D-1C3B-4E33-8460-B02A662A6630}"/>
              </a:ext>
            </a:extLst>
          </p:cNvPr>
          <p:cNvPicPr>
            <a:picLocks noChangeAspect="1"/>
          </p:cNvPicPr>
          <p:nvPr/>
        </p:nvPicPr>
        <p:blipFill>
          <a:blip r:embed="rId3"/>
          <a:stretch>
            <a:fillRect/>
          </a:stretch>
        </p:blipFill>
        <p:spPr>
          <a:xfrm>
            <a:off x="595993" y="1417633"/>
            <a:ext cx="7048500" cy="4448175"/>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RECOUNT(15-20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Write a recount of what it must have been like to be aboard the Titanic on the day it hit an iceberg. Research what happened to inspire your story. Choose to be either the Captain or a passenger.</a:t>
            </a:r>
            <a:r>
              <a:rPr lang="en-US" sz="1100" dirty="0">
                <a:cs typeface="Calibri"/>
              </a:rPr>
              <a:t> Remember to structure your recount using paragraphs:</a:t>
            </a:r>
          </a:p>
          <a:p>
            <a:pPr marL="228600" indent="-228600">
              <a:buAutoNum type="arabicPeriod"/>
            </a:pPr>
            <a:r>
              <a:rPr lang="en-US" sz="1100" dirty="0">
                <a:cs typeface="Calibri"/>
              </a:rPr>
              <a:t> Introduction (what it was like and how you were feeling before the iceberg)</a:t>
            </a:r>
          </a:p>
          <a:p>
            <a:pPr marL="228600" indent="-228600">
              <a:buAutoNum type="arabicPeriod"/>
            </a:pPr>
            <a:r>
              <a:rPr lang="en-US" sz="1100" dirty="0">
                <a:cs typeface="Calibri"/>
              </a:rPr>
              <a:t>Build up and crisis. (what were you doing when the iceberg struck the boat)</a:t>
            </a:r>
          </a:p>
          <a:p>
            <a:pPr marL="228600" indent="-228600">
              <a:buAutoNum type="arabicPeriod"/>
            </a:pPr>
            <a:r>
              <a:rPr lang="en-US" sz="1100" dirty="0">
                <a:cs typeface="Calibri"/>
              </a:rPr>
              <a:t>Your feelings.</a:t>
            </a:r>
          </a:p>
          <a:p>
            <a:pPr marL="228600" indent="-228600">
              <a:buAutoNum type="arabicPeriod"/>
            </a:pPr>
            <a:r>
              <a:rPr lang="en-US" sz="1100" dirty="0">
                <a:cs typeface="Calibri"/>
              </a:rPr>
              <a:t>What happened.</a:t>
            </a:r>
          </a:p>
          <a:p>
            <a:pPr marL="228600" indent="-228600">
              <a:buAutoNum type="arabicPeriod"/>
            </a:pPr>
            <a:r>
              <a:rPr lang="en-US" sz="1100" dirty="0">
                <a:cs typeface="Calibri"/>
              </a:rPr>
              <a:t>How did it end for you?</a:t>
            </a: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recount of what it must have been like to be involved in a battle during the Great War.  Choose to be either a soldier or a General.  Remember to structure your recount using paragraphs:</a:t>
            </a:r>
            <a:endParaRPr lang="en-US" dirty="0"/>
          </a:p>
          <a:p>
            <a:pPr marL="228600" indent="-228600">
              <a:buAutoNum type="arabicPeriod"/>
            </a:pPr>
            <a:r>
              <a:rPr lang="en-US" sz="1100" dirty="0">
                <a:ea typeface="+mn-lt"/>
                <a:cs typeface="+mn-lt"/>
              </a:rPr>
              <a:t>Introduction (what it was like and how you were feeling before the iceberg)</a:t>
            </a:r>
          </a:p>
          <a:p>
            <a:pPr marL="228600" indent="-228600">
              <a:buAutoNum type="arabicPeriod"/>
            </a:pPr>
            <a:r>
              <a:rPr lang="en-US" sz="1100" dirty="0">
                <a:ea typeface="+mn-lt"/>
                <a:cs typeface="+mn-lt"/>
              </a:rPr>
              <a:t>Build up and crisis. (what were you doing when the iceberg struck the boat)</a:t>
            </a:r>
          </a:p>
          <a:p>
            <a:pPr marL="228600" indent="-228600">
              <a:buAutoNum type="arabicPeriod"/>
            </a:pPr>
            <a:r>
              <a:rPr lang="en-US" sz="1100" dirty="0">
                <a:ea typeface="+mn-lt"/>
                <a:cs typeface="+mn-lt"/>
              </a:rPr>
              <a:t>Your feelings.</a:t>
            </a:r>
          </a:p>
          <a:p>
            <a:pPr marL="228600" indent="-228600">
              <a:buAutoNum type="arabicPeriod"/>
            </a:pPr>
            <a:r>
              <a:rPr lang="en-US" sz="1100" dirty="0">
                <a:ea typeface="+mn-lt"/>
                <a:cs typeface="+mn-lt"/>
              </a:rPr>
              <a:t>What happened.</a:t>
            </a:r>
          </a:p>
          <a:p>
            <a:pPr marL="228600" indent="-228600">
              <a:buAutoNum type="arabicPeriod"/>
            </a:pPr>
            <a:r>
              <a:rPr lang="en-US" sz="1100" dirty="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pic>
        <p:nvPicPr>
          <p:cNvPr id="8" name="Picture 7">
            <a:extLst>
              <a:ext uri="{FF2B5EF4-FFF2-40B4-BE49-F238E27FC236}">
                <a16:creationId xmlns:a16="http://schemas.microsoft.com/office/drawing/2014/main" id="{869D3FFC-7CE6-ED49-AF8D-48BDF9243D1A}"/>
              </a:ext>
            </a:extLst>
          </p:cNvPr>
          <p:cNvPicPr>
            <a:picLocks noChangeAspect="1"/>
          </p:cNvPicPr>
          <p:nvPr/>
        </p:nvPicPr>
        <p:blipFill>
          <a:blip r:embed="rId4"/>
          <a:stretch>
            <a:fillRect/>
          </a:stretch>
        </p:blipFill>
        <p:spPr>
          <a:xfrm>
            <a:off x="10438543" y="65655"/>
            <a:ext cx="1748521" cy="970110"/>
          </a:xfrm>
          <a:prstGeom prst="rect">
            <a:avLst/>
          </a:prstGeom>
        </p:spPr>
      </p:pic>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NEWS REPORT / RECOUNT</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Write a News Report detailing the events of an Alien invasion. Use the picture prompts to guide you. When was the alien craft first spotted? What happened? How would you describe the Aliens?.</a:t>
            </a:r>
            <a:r>
              <a:rPr lang="en-US" sz="1100" dirty="0">
                <a:cs typeface="Calibri"/>
              </a:rPr>
              <a:t> Remember to structure your recount using paragraphs:</a:t>
            </a:r>
          </a:p>
          <a:p>
            <a:pPr marL="228600" indent="-228600">
              <a:buAutoNum type="arabicPeriod"/>
            </a:pPr>
            <a:r>
              <a:rPr lang="en-US" sz="1100" dirty="0">
                <a:cs typeface="Calibri"/>
              </a:rPr>
              <a:t> Introduction (what was happening before the craft was spotted)</a:t>
            </a:r>
          </a:p>
          <a:p>
            <a:pPr marL="228600" indent="-228600">
              <a:buAutoNum type="arabicPeriod"/>
            </a:pPr>
            <a:r>
              <a:rPr lang="en-US" sz="1100" dirty="0">
                <a:cs typeface="Calibri"/>
              </a:rPr>
              <a:t>Build up and crisis. (Where did the craft appear?)</a:t>
            </a:r>
          </a:p>
          <a:p>
            <a:pPr marL="228600" indent="-228600">
              <a:buAutoNum type="arabicPeriod"/>
            </a:pPr>
            <a:r>
              <a:rPr lang="en-US" sz="1100" dirty="0">
                <a:cs typeface="Calibri"/>
              </a:rPr>
              <a:t>What happened next?</a:t>
            </a:r>
          </a:p>
          <a:p>
            <a:pPr marL="228600" indent="-228600">
              <a:buAutoNum type="arabicPeriod"/>
            </a:pPr>
            <a:r>
              <a:rPr lang="en-US" sz="1100" dirty="0">
                <a:cs typeface="Calibri"/>
              </a:rPr>
              <a:t>How did people react?</a:t>
            </a:r>
          </a:p>
          <a:p>
            <a:pPr marL="228600" indent="-228600">
              <a:buAutoNum type="arabicPeriod"/>
            </a:pPr>
            <a:r>
              <a:rPr lang="en-US" sz="1100" dirty="0">
                <a:cs typeface="Calibri"/>
              </a:rPr>
              <a:t>Why did the Aliens come?</a:t>
            </a:r>
          </a:p>
          <a:p>
            <a:pPr marL="228600" indent="-228600">
              <a:buAutoNum type="arabicPeriod"/>
            </a:pPr>
            <a:r>
              <a:rPr lang="en-US" sz="1100" dirty="0">
                <a:cs typeface="Calibri"/>
              </a:rPr>
              <a:t>Remember to include some quotes from eye </a:t>
            </a:r>
            <a:r>
              <a:rPr lang="en-US" sz="1100" dirty="0" err="1">
                <a:cs typeface="Calibri"/>
              </a:rPr>
              <a:t>whitnesses</a:t>
            </a:r>
            <a:r>
              <a:rPr lang="en-US" sz="1100" dirty="0">
                <a:cs typeface="Calibri"/>
              </a:rPr>
              <a:t>.</a:t>
            </a: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5883332" y="5132010"/>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News Report or personal recount  about the discovery of an Egyptian Mummy / Treasure. Remember to structure your recount using paragraphs:</a:t>
            </a:r>
            <a:endParaRPr lang="en-US" dirty="0"/>
          </a:p>
          <a:p>
            <a:pPr marL="228600" indent="-228600">
              <a:buAutoNum type="arabicPeriod"/>
            </a:pPr>
            <a:r>
              <a:rPr lang="en-US" sz="1100" dirty="0">
                <a:ea typeface="+mn-lt"/>
                <a:cs typeface="+mn-lt"/>
              </a:rPr>
              <a:t>Introduction (what it was like and how you were feeling before the discovery)</a:t>
            </a:r>
          </a:p>
          <a:p>
            <a:pPr marL="228600" indent="-228600">
              <a:buAutoNum type="arabicPeriod"/>
            </a:pPr>
            <a:r>
              <a:rPr lang="en-US" sz="1100" dirty="0">
                <a:ea typeface="+mn-lt"/>
                <a:cs typeface="+mn-lt"/>
              </a:rPr>
              <a:t>Build up and crisis. (what were you doing when the discovery was made)</a:t>
            </a:r>
          </a:p>
          <a:p>
            <a:pPr marL="228600" indent="-228600">
              <a:buAutoNum type="arabicPeriod"/>
            </a:pPr>
            <a:r>
              <a:rPr lang="en-US" sz="1100" dirty="0">
                <a:ea typeface="+mn-lt"/>
                <a:cs typeface="+mn-lt"/>
              </a:rPr>
              <a:t>Who or what was discovered?</a:t>
            </a:r>
          </a:p>
          <a:p>
            <a:pPr marL="228600" indent="-228600">
              <a:buAutoNum type="arabicPeriod"/>
            </a:pPr>
            <a:r>
              <a:rPr lang="en-US" sz="1100" dirty="0">
                <a:ea typeface="+mn-lt"/>
                <a:cs typeface="+mn-lt"/>
              </a:rPr>
              <a:t>Your feelings about the discovery.</a:t>
            </a:r>
          </a:p>
          <a:p>
            <a:pPr marL="228600" indent="-228600">
              <a:buAutoNum type="arabicPeriod"/>
            </a:pPr>
            <a:r>
              <a:rPr lang="en-US" sz="1100" dirty="0">
                <a:ea typeface="+mn-lt"/>
                <a:cs typeface="+mn-lt"/>
              </a:rPr>
              <a:t>What happened next</a:t>
            </a:r>
          </a:p>
          <a:p>
            <a:pPr marL="228600" indent="-228600">
              <a:buAutoNum type="arabicPeriod"/>
            </a:pPr>
            <a:r>
              <a:rPr lang="en-US" sz="1100" dirty="0">
                <a:ea typeface="+mn-lt"/>
                <a:cs typeface="+mn-lt"/>
              </a:rPr>
              <a:t>Why was the discovery important?</a:t>
            </a:r>
          </a:p>
          <a:p>
            <a:endParaRPr lang="en-US" sz="1100" dirty="0">
              <a:cs typeface="Calibri"/>
            </a:endParaRPr>
          </a:p>
        </p:txBody>
      </p:sp>
      <p:pic>
        <p:nvPicPr>
          <p:cNvPr id="10" name="Picture 9">
            <a:extLst>
              <a:ext uri="{FF2B5EF4-FFF2-40B4-BE49-F238E27FC236}">
                <a16:creationId xmlns:a16="http://schemas.microsoft.com/office/drawing/2014/main" id="{918E236A-B241-C94B-BE57-961ADDAD8F00}"/>
              </a:ext>
            </a:extLst>
          </p:cNvPr>
          <p:cNvPicPr>
            <a:picLocks noChangeAspect="1"/>
          </p:cNvPicPr>
          <p:nvPr/>
        </p:nvPicPr>
        <p:blipFill>
          <a:blip r:embed="rId2"/>
          <a:stretch>
            <a:fillRect/>
          </a:stretch>
        </p:blipFill>
        <p:spPr>
          <a:xfrm>
            <a:off x="10438543" y="65655"/>
            <a:ext cx="1748521" cy="970110"/>
          </a:xfrm>
          <a:prstGeom prst="rect">
            <a:avLst/>
          </a:prstGeom>
        </p:spPr>
      </p:pic>
      <p:pic>
        <p:nvPicPr>
          <p:cNvPr id="3" name="Picture 2">
            <a:extLst>
              <a:ext uri="{FF2B5EF4-FFF2-40B4-BE49-F238E27FC236}">
                <a16:creationId xmlns:a16="http://schemas.microsoft.com/office/drawing/2014/main" id="{69E64E6A-8438-4116-A486-8E9091348550}"/>
              </a:ext>
            </a:extLst>
          </p:cNvPr>
          <p:cNvPicPr>
            <a:picLocks noChangeAspect="1"/>
          </p:cNvPicPr>
          <p:nvPr/>
        </p:nvPicPr>
        <p:blipFill>
          <a:blip r:embed="rId3"/>
          <a:stretch>
            <a:fillRect/>
          </a:stretch>
        </p:blipFill>
        <p:spPr>
          <a:xfrm>
            <a:off x="252154" y="1795737"/>
            <a:ext cx="5255714" cy="3264464"/>
          </a:xfrm>
          <a:prstGeom prst="rect">
            <a:avLst/>
          </a:prstGeom>
        </p:spPr>
      </p:pic>
      <p:pic>
        <p:nvPicPr>
          <p:cNvPr id="5" name="Picture 4">
            <a:extLst>
              <a:ext uri="{FF2B5EF4-FFF2-40B4-BE49-F238E27FC236}">
                <a16:creationId xmlns:a16="http://schemas.microsoft.com/office/drawing/2014/main" id="{96CD30ED-DD1D-4B47-90CE-14BB15A551D6}"/>
              </a:ext>
            </a:extLst>
          </p:cNvPr>
          <p:cNvPicPr>
            <a:picLocks noChangeAspect="1"/>
          </p:cNvPicPr>
          <p:nvPr/>
        </p:nvPicPr>
        <p:blipFill>
          <a:blip r:embed="rId4"/>
          <a:stretch>
            <a:fillRect/>
          </a:stretch>
        </p:blipFill>
        <p:spPr>
          <a:xfrm>
            <a:off x="5749216" y="1645839"/>
            <a:ext cx="5218036" cy="3414362"/>
          </a:xfrm>
          <a:prstGeom prst="rect">
            <a:avLst/>
          </a:prstGeom>
        </p:spPr>
      </p:pic>
    </p:spTree>
    <p:extLst>
      <p:ext uri="{BB962C8B-B14F-4D97-AF65-F5344CB8AC3E}">
        <p14:creationId xmlns:p14="http://schemas.microsoft.com/office/powerpoint/2010/main" val="2312468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  CHALLENGE</a:t>
            </a:r>
            <a:r>
              <a:rPr lang="it-CH" sz="1600" dirty="0">
                <a:latin typeface="Bottega Veneta"/>
                <a:cs typeface="Times New Roman"/>
              </a:rPr>
              <a:t> (1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601509" y="154553"/>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5C36B20FA2E3843881A6D7EFE4EB377" ma:contentTypeVersion="10" ma:contentTypeDescription="Create a new document." ma:contentTypeScope="" ma:versionID="c27d6e2cbd7cd32babff5f70cf8fd20d">
  <xsd:schema xmlns:xsd="http://www.w3.org/2001/XMLSchema" xmlns:xs="http://www.w3.org/2001/XMLSchema" xmlns:p="http://schemas.microsoft.com/office/2006/metadata/properties" xmlns:ns3="66164669-a466-4572-a440-a50010584701" targetNamespace="http://schemas.microsoft.com/office/2006/metadata/properties" ma:root="true" ma:fieldsID="a5fe4b64657bec9298e167f48e3a507f" ns3:_="">
    <xsd:import namespace="66164669-a466-4572-a440-a5001058470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164669-a466-4572-a440-a50010584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A92C865-F60D-4715-986F-E8863D11B414}">
  <ds:schemaRefs>
    <ds:schemaRef ds:uri="http://schemas.microsoft.com/sharepoint/v3/contenttype/forms"/>
  </ds:schemaRefs>
</ds:datastoreItem>
</file>

<file path=customXml/itemProps2.xml><?xml version="1.0" encoding="utf-8"?>
<ds:datastoreItem xmlns:ds="http://schemas.openxmlformats.org/officeDocument/2006/customXml" ds:itemID="{1F880470-6DFF-4A41-93C5-F74014D979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164669-a466-4572-a440-a50010584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F6D2371-908E-4CA3-A7E9-829F15D3B8EC}">
  <ds:schemaRefs>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schemas.openxmlformats.org/package/2006/metadata/core-properties"/>
    <ds:schemaRef ds:uri="66164669-a466-4572-a440-a50010584701"/>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220</TotalTime>
  <Words>1380</Words>
  <Application>Microsoft Office PowerPoint</Application>
  <PresentationFormat>Widescreen</PresentationFormat>
  <Paragraphs>215</Paragraphs>
  <Slides>22</Slides>
  <Notes>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22</vt:i4>
      </vt:variant>
    </vt:vector>
  </HeadingPairs>
  <TitlesOfParts>
    <vt:vector size="32" baseType="lpstr">
      <vt:lpstr>Arial</vt:lpstr>
      <vt:lpstr>Berthold Akzidenz Grotesk Light</vt:lpstr>
      <vt:lpstr>Berthold Akzidenz-Grotesk Light</vt:lpstr>
      <vt:lpstr>Bottega Veneta</vt:lpstr>
      <vt:lpstr>Calibri</vt:lpstr>
      <vt:lpstr>Segoe UI</vt:lpstr>
      <vt:lpstr>Times New Roman</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Moss</dc:creator>
  <cp:lastModifiedBy>Mr E JAMES</cp:lastModifiedBy>
  <cp:revision>7</cp:revision>
  <dcterms:created xsi:type="dcterms:W3CDTF">2020-05-13T15:30:03Z</dcterms:created>
  <dcterms:modified xsi:type="dcterms:W3CDTF">2020-07-03T08:37:26Z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0x01010055C36B20FA2E3843881A6D7EFE4EB377</vt:lpwstr>
  </property>
</Properties>
</file>