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0D5058BF-7C37-42CF-8DBC-F6AAB9024897}" type="datetimeFigureOut">
              <a:rPr lang="en-GB" smtClean="0"/>
              <a:t>03/06/2020</a:t>
            </a:fld>
            <a:endParaRPr lang="en-GB" dirty="0"/>
          </a:p>
        </p:txBody>
      </p:sp>
      <p:sp>
        <p:nvSpPr>
          <p:cNvPr id="5" name="Footer Placeholder 4"/>
          <p:cNvSpPr>
            <a:spLocks noGrp="1"/>
          </p:cNvSpPr>
          <p:nvPr>
            <p:ph type="ftr" sz="quarter" idx="11"/>
          </p:nvPr>
        </p:nvSpPr>
        <p:spPr>
          <a:xfrm>
            <a:off x="1371600" y="4323845"/>
            <a:ext cx="6400800" cy="365125"/>
          </a:xfrm>
        </p:spPr>
        <p:txBody>
          <a:bodyPr/>
          <a:lstStyle/>
          <a:p>
            <a:endParaRPr lang="en-GB" dirty="0"/>
          </a:p>
        </p:txBody>
      </p:sp>
      <p:sp>
        <p:nvSpPr>
          <p:cNvPr id="6" name="Slide Number Placeholder 5"/>
          <p:cNvSpPr>
            <a:spLocks noGrp="1"/>
          </p:cNvSpPr>
          <p:nvPr>
            <p:ph type="sldNum" sz="quarter" idx="12"/>
          </p:nvPr>
        </p:nvSpPr>
        <p:spPr>
          <a:xfrm>
            <a:off x="8077200" y="1430866"/>
            <a:ext cx="2743200" cy="365125"/>
          </a:xfrm>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3374220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1208354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0D5058BF-7C37-42CF-8DBC-F6AAB9024897}" type="datetimeFigureOut">
              <a:rPr lang="en-GB" smtClean="0"/>
              <a:t>03/06/2020</a:t>
            </a:fld>
            <a:endParaRPr lang="en-GB" dirty="0"/>
          </a:p>
        </p:txBody>
      </p:sp>
      <p:sp>
        <p:nvSpPr>
          <p:cNvPr id="5" name="Footer Placeholder 4"/>
          <p:cNvSpPr>
            <a:spLocks noGrp="1"/>
          </p:cNvSpPr>
          <p:nvPr>
            <p:ph type="ftr" sz="quarter" idx="11"/>
          </p:nvPr>
        </p:nvSpPr>
        <p:spPr>
          <a:xfrm>
            <a:off x="685800" y="381001"/>
            <a:ext cx="6991492" cy="364065"/>
          </a:xfrm>
        </p:spPr>
        <p:txBody>
          <a:bodyPr/>
          <a:lstStyle/>
          <a:p>
            <a:endParaRPr lang="en-GB" dirty="0"/>
          </a:p>
        </p:txBody>
      </p:sp>
      <p:sp>
        <p:nvSpPr>
          <p:cNvPr id="6" name="Slide Number Placeholder 5"/>
          <p:cNvSpPr>
            <a:spLocks noGrp="1"/>
          </p:cNvSpPr>
          <p:nvPr>
            <p:ph type="sldNum" sz="quarter" idx="12"/>
          </p:nvPr>
        </p:nvSpPr>
        <p:spPr>
          <a:xfrm>
            <a:off x="10862452" y="381000"/>
            <a:ext cx="643748" cy="365125"/>
          </a:xfrm>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2174432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999541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971737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4241619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3851456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3719827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1961257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4035983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D5058BF-7C37-42CF-8DBC-F6AAB9024897}" type="datetimeFigureOut">
              <a:rPr lang="en-GB" smtClean="0"/>
              <a:t>03/06/2020</a:t>
            </a:fld>
            <a:endParaRPr lang="en-GB" dirty="0"/>
          </a:p>
        </p:txBody>
      </p:sp>
      <p:sp>
        <p:nvSpPr>
          <p:cNvPr id="6" name="Footer Placeholder 5"/>
          <p:cNvSpPr>
            <a:spLocks noGrp="1"/>
          </p:cNvSpPr>
          <p:nvPr>
            <p:ph type="ftr" sz="quarter" idx="11"/>
          </p:nvPr>
        </p:nvSpPr>
        <p:spPr>
          <a:xfrm>
            <a:off x="685800" y="379941"/>
            <a:ext cx="6991492" cy="365125"/>
          </a:xfrm>
        </p:spPr>
        <p:txBody>
          <a:bodyPr/>
          <a:lstStyle/>
          <a:p>
            <a:endParaRPr lang="en-GB" dirty="0"/>
          </a:p>
        </p:txBody>
      </p:sp>
      <p:sp>
        <p:nvSpPr>
          <p:cNvPr id="7" name="Slide Number Placeholder 6"/>
          <p:cNvSpPr>
            <a:spLocks noGrp="1"/>
          </p:cNvSpPr>
          <p:nvPr>
            <p:ph type="sldNum" sz="quarter" idx="12"/>
          </p:nvPr>
        </p:nvSpPr>
        <p:spPr>
          <a:xfrm>
            <a:off x="10862452" y="381000"/>
            <a:ext cx="643748" cy="365125"/>
          </a:xfrm>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3001788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D5058BF-7C37-42CF-8DBC-F6AAB9024897}" type="datetimeFigureOut">
              <a:rPr lang="en-GB" smtClean="0"/>
              <a:t>03/06/2020</a:t>
            </a:fld>
            <a:endParaRPr lang="en-GB" dirty="0"/>
          </a:p>
        </p:txBody>
      </p:sp>
      <p:sp>
        <p:nvSpPr>
          <p:cNvPr id="6" name="Footer Placeholder 5"/>
          <p:cNvSpPr>
            <a:spLocks noGrp="1"/>
          </p:cNvSpPr>
          <p:nvPr>
            <p:ph type="ftr" sz="quarter" idx="11"/>
          </p:nvPr>
        </p:nvSpPr>
        <p:spPr>
          <a:xfrm>
            <a:off x="685800" y="379941"/>
            <a:ext cx="6991492" cy="365125"/>
          </a:xfrm>
        </p:spPr>
        <p:txBody>
          <a:bodyPr/>
          <a:lstStyle/>
          <a:p>
            <a:endParaRPr lang="en-GB" dirty="0"/>
          </a:p>
        </p:txBody>
      </p:sp>
      <p:sp>
        <p:nvSpPr>
          <p:cNvPr id="7" name="Slide Number Placeholder 6"/>
          <p:cNvSpPr>
            <a:spLocks noGrp="1"/>
          </p:cNvSpPr>
          <p:nvPr>
            <p:ph type="sldNum" sz="quarter" idx="12"/>
          </p:nvPr>
        </p:nvSpPr>
        <p:spPr>
          <a:xfrm>
            <a:off x="10862452" y="381000"/>
            <a:ext cx="643748" cy="365125"/>
          </a:xfrm>
        </p:spPr>
        <p:txBody>
          <a:bodyPr/>
          <a:lstStyle/>
          <a:p>
            <a:fld id="{405CE2F1-4F5B-48E1-9421-8D6ED34A6D77}" type="slidenum">
              <a:rPr lang="en-GB" smtClean="0"/>
              <a:t>‹#›</a:t>
            </a:fld>
            <a:endParaRPr lang="en-GB"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83138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D5058BF-7C37-42CF-8DBC-F6AAB9024897}" type="datetimeFigureOut">
              <a:rPr lang="en-GB" smtClean="0"/>
              <a:t>03/06/2020</a:t>
            </a:fld>
            <a:endParaRPr lang="en-GB" dirty="0"/>
          </a:p>
        </p:txBody>
      </p:sp>
      <p:sp>
        <p:nvSpPr>
          <p:cNvPr id="6" name="Footer Placeholder 5"/>
          <p:cNvSpPr>
            <a:spLocks noGrp="1"/>
          </p:cNvSpPr>
          <p:nvPr>
            <p:ph type="ftr" sz="quarter" idx="11"/>
          </p:nvPr>
        </p:nvSpPr>
        <p:spPr>
          <a:xfrm>
            <a:off x="685800" y="378883"/>
            <a:ext cx="6991492" cy="365125"/>
          </a:xfrm>
        </p:spPr>
        <p:txBody>
          <a:bodyPr/>
          <a:lstStyle/>
          <a:p>
            <a:endParaRPr lang="en-GB" dirty="0"/>
          </a:p>
        </p:txBody>
      </p:sp>
      <p:sp>
        <p:nvSpPr>
          <p:cNvPr id="7" name="Slide Number Placeholder 6"/>
          <p:cNvSpPr>
            <a:spLocks noGrp="1"/>
          </p:cNvSpPr>
          <p:nvPr>
            <p:ph type="sldNum" sz="quarter" idx="12"/>
          </p:nvPr>
        </p:nvSpPr>
        <p:spPr>
          <a:xfrm>
            <a:off x="10862452" y="381000"/>
            <a:ext cx="643748" cy="365125"/>
          </a:xfrm>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4329317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42117039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9836382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5058BF-7C37-42CF-8DBC-F6AAB9024897}" type="datetimeFigureOut">
              <a:rPr lang="en-GB" smtClean="0"/>
              <a:t>03/06/2020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22765215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0D5058BF-7C37-42CF-8DBC-F6AAB9024897}" type="datetimeFigureOut">
              <a:rPr lang="en-GB" smtClean="0"/>
              <a:t>03/06/2020</a:t>
            </a:fld>
            <a:endParaRPr lang="en-GB" dirty="0"/>
          </a:p>
        </p:txBody>
      </p:sp>
      <p:sp>
        <p:nvSpPr>
          <p:cNvPr id="5" name="Footer Placeholder 4"/>
          <p:cNvSpPr>
            <a:spLocks noGrp="1"/>
          </p:cNvSpPr>
          <p:nvPr>
            <p:ph type="ftr" sz="quarter" idx="11"/>
          </p:nvPr>
        </p:nvSpPr>
        <p:spPr>
          <a:xfrm>
            <a:off x="685800" y="381000"/>
            <a:ext cx="6991492" cy="365125"/>
          </a:xfrm>
        </p:spPr>
        <p:txBody>
          <a:bodyPr/>
          <a:lstStyle/>
          <a:p>
            <a:endParaRPr lang="en-GB" dirty="0"/>
          </a:p>
        </p:txBody>
      </p:sp>
      <p:sp>
        <p:nvSpPr>
          <p:cNvPr id="6" name="Slide Number Placeholder 5"/>
          <p:cNvSpPr>
            <a:spLocks noGrp="1"/>
          </p:cNvSpPr>
          <p:nvPr>
            <p:ph type="sldNum" sz="quarter" idx="12"/>
          </p:nvPr>
        </p:nvSpPr>
        <p:spPr>
          <a:xfrm>
            <a:off x="10862452" y="381000"/>
            <a:ext cx="643748" cy="365125"/>
          </a:xfrm>
        </p:spPr>
        <p:txBody>
          <a:bodyPr/>
          <a:lstStyle/>
          <a:p>
            <a:fld id="{405CE2F1-4F5B-48E1-9421-8D6ED34A6D77}" type="slidenum">
              <a:rPr lang="en-GB" smtClean="0"/>
              <a:t>‹#›</a:t>
            </a:fld>
            <a:endParaRPr lang="en-GB" dirty="0"/>
          </a:p>
        </p:txBody>
      </p:sp>
    </p:spTree>
    <p:extLst>
      <p:ext uri="{BB962C8B-B14F-4D97-AF65-F5344CB8AC3E}">
        <p14:creationId xmlns:p14="http://schemas.microsoft.com/office/powerpoint/2010/main" val="1843530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D5058BF-7C37-42CF-8DBC-F6AAB9024897}" type="datetimeFigureOut">
              <a:rPr lang="en-GB" smtClean="0"/>
              <a:t>03/06/2020</a:t>
            </a:fld>
            <a:endParaRPr lang="en-GB"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05CE2F1-4F5B-48E1-9421-8D6ED34A6D77}" type="slidenum">
              <a:rPr lang="en-GB" smtClean="0"/>
              <a:t>‹#›</a:t>
            </a:fld>
            <a:endParaRPr lang="en-GB" dirty="0"/>
          </a:p>
        </p:txBody>
      </p:sp>
    </p:spTree>
    <p:extLst>
      <p:ext uri="{BB962C8B-B14F-4D97-AF65-F5344CB8AC3E}">
        <p14:creationId xmlns:p14="http://schemas.microsoft.com/office/powerpoint/2010/main" val="351022914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5B34C-D55B-460D-A1B5-558A24EAE069}"/>
              </a:ext>
            </a:extLst>
          </p:cNvPr>
          <p:cNvSpPr>
            <a:spLocks noGrp="1"/>
          </p:cNvSpPr>
          <p:nvPr>
            <p:ph type="ctrTitle"/>
          </p:nvPr>
        </p:nvSpPr>
        <p:spPr>
          <a:xfrm>
            <a:off x="0" y="1082179"/>
            <a:ext cx="4563611" cy="1728133"/>
          </a:xfrm>
        </p:spPr>
        <p:txBody>
          <a:bodyPr>
            <a:normAutofit/>
          </a:bodyPr>
          <a:lstStyle/>
          <a:p>
            <a:r>
              <a:rPr lang="en-GB" sz="3600" u="sng" dirty="0">
                <a:solidFill>
                  <a:srgbClr val="FF0000"/>
                </a:solidFill>
              </a:rPr>
              <a:t>The Jaguar Tribe</a:t>
            </a:r>
            <a:r>
              <a:rPr lang="en-GB" dirty="0"/>
              <a:t/>
            </a:r>
            <a:br>
              <a:rPr lang="en-GB" dirty="0"/>
            </a:br>
            <a:endParaRPr lang="en-GB" dirty="0"/>
          </a:p>
        </p:txBody>
      </p:sp>
      <p:sp>
        <p:nvSpPr>
          <p:cNvPr id="3" name="Subtitle 2">
            <a:extLst>
              <a:ext uri="{FF2B5EF4-FFF2-40B4-BE49-F238E27FC236}">
                <a16:creationId xmlns:a16="http://schemas.microsoft.com/office/drawing/2014/main" id="{64F8DDD6-306B-4FEE-A1B5-F5C5E54F89F1}"/>
              </a:ext>
            </a:extLst>
          </p:cNvPr>
          <p:cNvSpPr>
            <a:spLocks noGrp="1"/>
          </p:cNvSpPr>
          <p:nvPr>
            <p:ph type="subTitle" idx="1"/>
          </p:nvPr>
        </p:nvSpPr>
        <p:spPr>
          <a:xfrm>
            <a:off x="9521505" y="4253219"/>
            <a:ext cx="2670495" cy="394282"/>
          </a:xfrm>
        </p:spPr>
        <p:txBody>
          <a:bodyPr>
            <a:normAutofit/>
          </a:bodyPr>
          <a:lstStyle/>
          <a:p>
            <a:r>
              <a:rPr lang="en-GB" dirty="0">
                <a:solidFill>
                  <a:srgbClr val="FF0000"/>
                </a:solidFill>
              </a:rPr>
              <a:t>By Max Eagle 6CK</a:t>
            </a:r>
          </a:p>
        </p:txBody>
      </p:sp>
      <p:pic>
        <p:nvPicPr>
          <p:cNvPr id="5" name="Picture 4">
            <a:extLst>
              <a:ext uri="{FF2B5EF4-FFF2-40B4-BE49-F238E27FC236}">
                <a16:creationId xmlns:a16="http://schemas.microsoft.com/office/drawing/2014/main" id="{58FD146E-A4A8-4F8A-B2BF-209C4566FDF5}"/>
              </a:ext>
            </a:extLst>
          </p:cNvPr>
          <p:cNvPicPr>
            <a:picLocks noChangeAspect="1"/>
          </p:cNvPicPr>
          <p:nvPr/>
        </p:nvPicPr>
        <p:blipFill>
          <a:blip r:embed="rId2"/>
          <a:stretch>
            <a:fillRect/>
          </a:stretch>
        </p:blipFill>
        <p:spPr>
          <a:xfrm>
            <a:off x="5204321" y="500192"/>
            <a:ext cx="5491643" cy="3661095"/>
          </a:xfrm>
          <a:prstGeom prst="rect">
            <a:avLst/>
          </a:prstGeom>
        </p:spPr>
      </p:pic>
    </p:spTree>
    <p:extLst>
      <p:ext uri="{BB962C8B-B14F-4D97-AF65-F5344CB8AC3E}">
        <p14:creationId xmlns:p14="http://schemas.microsoft.com/office/powerpoint/2010/main" val="3324269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7DAA6-559E-4D89-9117-F136DB4C35B1}"/>
              </a:ext>
            </a:extLst>
          </p:cNvPr>
          <p:cNvSpPr>
            <a:spLocks noGrp="1"/>
          </p:cNvSpPr>
          <p:nvPr>
            <p:ph type="title"/>
          </p:nvPr>
        </p:nvSpPr>
        <p:spPr>
          <a:xfrm>
            <a:off x="486561" y="764373"/>
            <a:ext cx="1828799" cy="1293028"/>
          </a:xfrm>
        </p:spPr>
        <p:txBody>
          <a:bodyPr/>
          <a:lstStyle/>
          <a:p>
            <a:r>
              <a:rPr lang="en-GB" u="sng" dirty="0">
                <a:solidFill>
                  <a:srgbClr val="FFFF00"/>
                </a:solidFill>
              </a:rPr>
              <a:t>FACTS</a:t>
            </a:r>
          </a:p>
        </p:txBody>
      </p:sp>
      <p:sp>
        <p:nvSpPr>
          <p:cNvPr id="3" name="Content Placeholder 2">
            <a:extLst>
              <a:ext uri="{FF2B5EF4-FFF2-40B4-BE49-F238E27FC236}">
                <a16:creationId xmlns:a16="http://schemas.microsoft.com/office/drawing/2014/main" id="{5E426E57-5D11-489E-88D8-189ED2B7F425}"/>
              </a:ext>
            </a:extLst>
          </p:cNvPr>
          <p:cNvSpPr>
            <a:spLocks noGrp="1"/>
          </p:cNvSpPr>
          <p:nvPr>
            <p:ph idx="1"/>
          </p:nvPr>
        </p:nvSpPr>
        <p:spPr>
          <a:xfrm>
            <a:off x="486561" y="1971412"/>
            <a:ext cx="6342078" cy="3514988"/>
          </a:xfrm>
        </p:spPr>
        <p:txBody>
          <a:bodyPr>
            <a:normAutofit fontScale="92500" lnSpcReduction="20000"/>
          </a:bodyPr>
          <a:lstStyle/>
          <a:p>
            <a:pPr marL="0" indent="0">
              <a:buNone/>
            </a:pPr>
            <a:r>
              <a:rPr lang="en-GB" sz="1800" dirty="0"/>
              <a:t>Until 50 years ago, The Jaguar Tribe owned the parts of the Amazon near Ecuador. They were the lords and masters of the waterfalls and rivers.</a:t>
            </a:r>
          </a:p>
          <a:p>
            <a:pPr marL="0" indent="0">
              <a:buNone/>
            </a:pPr>
            <a:endParaRPr lang="en-GB" sz="1800" dirty="0"/>
          </a:p>
          <a:p>
            <a:pPr marL="0" indent="0">
              <a:buNone/>
            </a:pPr>
            <a:r>
              <a:rPr lang="en-GB" sz="1800" dirty="0"/>
              <a:t>For centuries, The Jaguar Tribe were not a tribe, most of them thought they were alone with there small groups of families.</a:t>
            </a:r>
          </a:p>
          <a:p>
            <a:pPr marL="0" indent="0">
              <a:buNone/>
            </a:pPr>
            <a:endParaRPr lang="en-GB" sz="1800" dirty="0"/>
          </a:p>
          <a:p>
            <a:pPr marL="0" indent="0">
              <a:buNone/>
            </a:pPr>
            <a:r>
              <a:rPr lang="en-GB" sz="1800" dirty="0"/>
              <a:t>The oldest members of the Jaguar Tribe still use blowpipes to hunt while the young men now use shotguns and rifles.</a:t>
            </a:r>
          </a:p>
          <a:p>
            <a:pPr marL="0" indent="0">
              <a:buNone/>
            </a:pPr>
            <a:endParaRPr lang="en-GB" sz="1800" dirty="0"/>
          </a:p>
          <a:p>
            <a:pPr marL="0" indent="0">
              <a:buNone/>
            </a:pPr>
            <a:r>
              <a:rPr lang="en-GB" sz="1800" dirty="0"/>
              <a:t>When The Jaguar Tribe go hunting they suffocate their victim with a wild, toxic plant that is smeared on the top of the dart.  </a:t>
            </a:r>
          </a:p>
          <a:p>
            <a:pPr marL="0" indent="0">
              <a:buNone/>
            </a:pPr>
            <a:endParaRPr lang="en-GB" sz="1800" dirty="0"/>
          </a:p>
        </p:txBody>
      </p:sp>
      <p:pic>
        <p:nvPicPr>
          <p:cNvPr id="4" name="Picture 3">
            <a:extLst>
              <a:ext uri="{FF2B5EF4-FFF2-40B4-BE49-F238E27FC236}">
                <a16:creationId xmlns:a16="http://schemas.microsoft.com/office/drawing/2014/main" id="{09B5988E-6976-4C9A-90FF-58F498F1D355}"/>
              </a:ext>
            </a:extLst>
          </p:cNvPr>
          <p:cNvPicPr>
            <a:picLocks noChangeAspect="1"/>
          </p:cNvPicPr>
          <p:nvPr/>
        </p:nvPicPr>
        <p:blipFill>
          <a:blip r:embed="rId2"/>
          <a:stretch>
            <a:fillRect/>
          </a:stretch>
        </p:blipFill>
        <p:spPr>
          <a:xfrm>
            <a:off x="7004807" y="1879134"/>
            <a:ext cx="4868411" cy="2793534"/>
          </a:xfrm>
          <a:prstGeom prst="rect">
            <a:avLst/>
          </a:prstGeom>
        </p:spPr>
      </p:pic>
      <p:sp>
        <p:nvSpPr>
          <p:cNvPr id="5" name="TextBox 4">
            <a:extLst>
              <a:ext uri="{FF2B5EF4-FFF2-40B4-BE49-F238E27FC236}">
                <a16:creationId xmlns:a16="http://schemas.microsoft.com/office/drawing/2014/main" id="{C6CED2D3-F760-4D9B-8269-23F81F88EDDD}"/>
              </a:ext>
            </a:extLst>
          </p:cNvPr>
          <p:cNvSpPr txBox="1"/>
          <p:nvPr/>
        </p:nvSpPr>
        <p:spPr>
          <a:xfrm>
            <a:off x="7323589" y="4790114"/>
            <a:ext cx="4868411" cy="461665"/>
          </a:xfrm>
          <a:prstGeom prst="rect">
            <a:avLst/>
          </a:prstGeom>
          <a:noFill/>
        </p:spPr>
        <p:txBody>
          <a:bodyPr wrap="square" rtlCol="0">
            <a:spAutoFit/>
          </a:bodyPr>
          <a:lstStyle/>
          <a:p>
            <a:r>
              <a:rPr lang="en-GB" sz="1200" dirty="0"/>
              <a:t>Above is a picture of a suffocated monkey that the men caught and now the women are preparing dinner.</a:t>
            </a:r>
          </a:p>
        </p:txBody>
      </p:sp>
    </p:spTree>
    <p:extLst>
      <p:ext uri="{BB962C8B-B14F-4D97-AF65-F5344CB8AC3E}">
        <p14:creationId xmlns:p14="http://schemas.microsoft.com/office/powerpoint/2010/main" val="164645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80">
                                          <p:stCondLst>
                                            <p:cond delay="0"/>
                                          </p:stCondLst>
                                        </p:cTn>
                                        <p:tgtEl>
                                          <p:spTgt spid="3">
                                            <p:txEl>
                                              <p:pRg st="2" end="2"/>
                                            </p:txEl>
                                          </p:spTgt>
                                        </p:tgtEl>
                                      </p:cBhvr>
                                    </p:animEffect>
                                    <p:anim calcmode="lin" valueType="num">
                                      <p:cBhvr>
                                        <p:cTn id="1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9" dur="26">
                                          <p:stCondLst>
                                            <p:cond delay="650"/>
                                          </p:stCondLst>
                                        </p:cTn>
                                        <p:tgtEl>
                                          <p:spTgt spid="3">
                                            <p:txEl>
                                              <p:pRg st="2" end="2"/>
                                            </p:txEl>
                                          </p:spTgt>
                                        </p:tgtEl>
                                      </p:cBhvr>
                                      <p:to x="100000" y="60000"/>
                                    </p:animScale>
                                    <p:animScale>
                                      <p:cBhvr>
                                        <p:cTn id="20" dur="166" decel="50000">
                                          <p:stCondLst>
                                            <p:cond delay="676"/>
                                          </p:stCondLst>
                                        </p:cTn>
                                        <p:tgtEl>
                                          <p:spTgt spid="3">
                                            <p:txEl>
                                              <p:pRg st="2" end="2"/>
                                            </p:txEl>
                                          </p:spTgt>
                                        </p:tgtEl>
                                      </p:cBhvr>
                                      <p:to x="100000" y="100000"/>
                                    </p:animScale>
                                    <p:animScale>
                                      <p:cBhvr>
                                        <p:cTn id="21" dur="26">
                                          <p:stCondLst>
                                            <p:cond delay="1312"/>
                                          </p:stCondLst>
                                        </p:cTn>
                                        <p:tgtEl>
                                          <p:spTgt spid="3">
                                            <p:txEl>
                                              <p:pRg st="2" end="2"/>
                                            </p:txEl>
                                          </p:spTgt>
                                        </p:tgtEl>
                                      </p:cBhvr>
                                      <p:to x="100000" y="80000"/>
                                    </p:animScale>
                                    <p:animScale>
                                      <p:cBhvr>
                                        <p:cTn id="22" dur="166" decel="50000">
                                          <p:stCondLst>
                                            <p:cond delay="1338"/>
                                          </p:stCondLst>
                                        </p:cTn>
                                        <p:tgtEl>
                                          <p:spTgt spid="3">
                                            <p:txEl>
                                              <p:pRg st="2" end="2"/>
                                            </p:txEl>
                                          </p:spTgt>
                                        </p:tgtEl>
                                      </p:cBhvr>
                                      <p:to x="100000" y="100000"/>
                                    </p:animScale>
                                    <p:animScale>
                                      <p:cBhvr>
                                        <p:cTn id="23" dur="26">
                                          <p:stCondLst>
                                            <p:cond delay="1642"/>
                                          </p:stCondLst>
                                        </p:cTn>
                                        <p:tgtEl>
                                          <p:spTgt spid="3">
                                            <p:txEl>
                                              <p:pRg st="2" end="2"/>
                                            </p:txEl>
                                          </p:spTgt>
                                        </p:tgtEl>
                                      </p:cBhvr>
                                      <p:to x="100000" y="90000"/>
                                    </p:animScale>
                                    <p:animScale>
                                      <p:cBhvr>
                                        <p:cTn id="24" dur="166" decel="50000">
                                          <p:stCondLst>
                                            <p:cond delay="1668"/>
                                          </p:stCondLst>
                                        </p:cTn>
                                        <p:tgtEl>
                                          <p:spTgt spid="3">
                                            <p:txEl>
                                              <p:pRg st="2" end="2"/>
                                            </p:txEl>
                                          </p:spTgt>
                                        </p:tgtEl>
                                      </p:cBhvr>
                                      <p:to x="100000" y="100000"/>
                                    </p:animScale>
                                    <p:animScale>
                                      <p:cBhvr>
                                        <p:cTn id="25" dur="26">
                                          <p:stCondLst>
                                            <p:cond delay="1808"/>
                                          </p:stCondLst>
                                        </p:cTn>
                                        <p:tgtEl>
                                          <p:spTgt spid="3">
                                            <p:txEl>
                                              <p:pRg st="2" end="2"/>
                                            </p:txEl>
                                          </p:spTgt>
                                        </p:tgtEl>
                                      </p:cBhvr>
                                      <p:to x="100000" y="95000"/>
                                    </p:animScale>
                                    <p:animScale>
                                      <p:cBhvr>
                                        <p:cTn id="26" dur="166" decel="50000">
                                          <p:stCondLst>
                                            <p:cond delay="1834"/>
                                          </p:stCondLst>
                                        </p:cTn>
                                        <p:tgtEl>
                                          <p:spTgt spid="3">
                                            <p:txEl>
                                              <p:pRg st="2" end="2"/>
                                            </p:txEl>
                                          </p:spTgt>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2000"/>
                                        <p:tgtEl>
                                          <p:spTgt spid="3">
                                            <p:txEl>
                                              <p:pRg st="6" end="6"/>
                                            </p:txEl>
                                          </p:spTgt>
                                        </p:tgtEl>
                                      </p:cBhvr>
                                    </p:animEffect>
                                    <p:anim calcmode="lin" valueType="num">
                                      <p:cBhvr>
                                        <p:cTn id="39"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0"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randombar(horizontal)">
                                      <p:cBhvr>
                                        <p:cTn id="45" dur="500"/>
                                        <p:tgtEl>
                                          <p:spTgt spid="4"/>
                                        </p:tgtEl>
                                      </p:cBhvr>
                                    </p:animEffect>
                                  </p:childTnLst>
                                </p:cTn>
                              </p:par>
                            </p:childTnLst>
                          </p:cTn>
                        </p:par>
                      </p:childTnLst>
                    </p:cTn>
                  </p:par>
                  <p:par>
                    <p:cTn id="46" fill="hold">
                      <p:stCondLst>
                        <p:cond delay="indefinite"/>
                      </p:stCondLst>
                      <p:childTnLst>
                        <p:par>
                          <p:cTn id="47" fill="hold">
                            <p:stCondLst>
                              <p:cond delay="0"/>
                            </p:stCondLst>
                            <p:childTnLst>
                              <p:par>
                                <p:cTn id="48" presetID="31" presetClass="entr" presetSubtype="0"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1000" fill="hold"/>
                                        <p:tgtEl>
                                          <p:spTgt spid="5"/>
                                        </p:tgtEl>
                                        <p:attrNameLst>
                                          <p:attrName>ppt_w</p:attrName>
                                        </p:attrNameLst>
                                      </p:cBhvr>
                                      <p:tavLst>
                                        <p:tav tm="0">
                                          <p:val>
                                            <p:fltVal val="0"/>
                                          </p:val>
                                        </p:tav>
                                        <p:tav tm="100000">
                                          <p:val>
                                            <p:strVal val="#ppt_w"/>
                                          </p:val>
                                        </p:tav>
                                      </p:tavLst>
                                    </p:anim>
                                    <p:anim calcmode="lin" valueType="num">
                                      <p:cBhvr>
                                        <p:cTn id="51" dur="1000" fill="hold"/>
                                        <p:tgtEl>
                                          <p:spTgt spid="5"/>
                                        </p:tgtEl>
                                        <p:attrNameLst>
                                          <p:attrName>ppt_h</p:attrName>
                                        </p:attrNameLst>
                                      </p:cBhvr>
                                      <p:tavLst>
                                        <p:tav tm="0">
                                          <p:val>
                                            <p:fltVal val="0"/>
                                          </p:val>
                                        </p:tav>
                                        <p:tav tm="100000">
                                          <p:val>
                                            <p:strVal val="#ppt_h"/>
                                          </p:val>
                                        </p:tav>
                                      </p:tavLst>
                                    </p:anim>
                                    <p:anim calcmode="lin" valueType="num">
                                      <p:cBhvr>
                                        <p:cTn id="52" dur="1000" fill="hold"/>
                                        <p:tgtEl>
                                          <p:spTgt spid="5"/>
                                        </p:tgtEl>
                                        <p:attrNameLst>
                                          <p:attrName>style.rotation</p:attrName>
                                        </p:attrNameLst>
                                      </p:cBhvr>
                                      <p:tavLst>
                                        <p:tav tm="0">
                                          <p:val>
                                            <p:fltVal val="90"/>
                                          </p:val>
                                        </p:tav>
                                        <p:tav tm="100000">
                                          <p:val>
                                            <p:fltVal val="0"/>
                                          </p:val>
                                        </p:tav>
                                      </p:tavLst>
                                    </p:anim>
                                    <p:animEffect transition="in" filter="fade">
                                      <p:cBhvr>
                                        <p:cTn id="5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04E52-41DE-4C17-AA7E-5C205D4295FD}"/>
              </a:ext>
            </a:extLst>
          </p:cNvPr>
          <p:cNvSpPr>
            <a:spLocks noGrp="1"/>
          </p:cNvSpPr>
          <p:nvPr>
            <p:ph type="title"/>
          </p:nvPr>
        </p:nvSpPr>
        <p:spPr>
          <a:xfrm>
            <a:off x="176170" y="764373"/>
            <a:ext cx="1619074" cy="1293028"/>
          </a:xfrm>
        </p:spPr>
        <p:txBody>
          <a:bodyPr/>
          <a:lstStyle/>
          <a:p>
            <a:r>
              <a:rPr lang="en-GB" u="sng" dirty="0">
                <a:solidFill>
                  <a:schemeClr val="accent6"/>
                </a:solidFill>
              </a:rPr>
              <a:t>Diet</a:t>
            </a:r>
          </a:p>
        </p:txBody>
      </p:sp>
      <p:sp>
        <p:nvSpPr>
          <p:cNvPr id="3" name="Content Placeholder 2">
            <a:extLst>
              <a:ext uri="{FF2B5EF4-FFF2-40B4-BE49-F238E27FC236}">
                <a16:creationId xmlns:a16="http://schemas.microsoft.com/office/drawing/2014/main" id="{FBD94237-BC27-4541-BFA3-881330BC4660}"/>
              </a:ext>
            </a:extLst>
          </p:cNvPr>
          <p:cNvSpPr>
            <a:spLocks noGrp="1"/>
          </p:cNvSpPr>
          <p:nvPr>
            <p:ph idx="1"/>
          </p:nvPr>
        </p:nvSpPr>
        <p:spPr>
          <a:xfrm>
            <a:off x="0" y="2177783"/>
            <a:ext cx="6493079" cy="2159326"/>
          </a:xfrm>
        </p:spPr>
        <p:txBody>
          <a:bodyPr>
            <a:normAutofit fontScale="92500" lnSpcReduction="10000"/>
          </a:bodyPr>
          <a:lstStyle/>
          <a:p>
            <a:pPr marL="0" indent="0">
              <a:buNone/>
            </a:pPr>
            <a:r>
              <a:rPr lang="en-GB" dirty="0"/>
              <a:t>The Jaguar tribe base their diet from hunting and wild plants they grow in their camps. When they go hunt, they look for groups of monkeys and it might be weird they chose monkeys because they can swing across trees and can be hard to hit but they are the easiest to suffocate and they do the least amount of harm. They also eat wild plants which fills 90% of their diet. </a:t>
            </a:r>
          </a:p>
        </p:txBody>
      </p:sp>
      <p:pic>
        <p:nvPicPr>
          <p:cNvPr id="4" name="Picture 3">
            <a:extLst>
              <a:ext uri="{FF2B5EF4-FFF2-40B4-BE49-F238E27FC236}">
                <a16:creationId xmlns:a16="http://schemas.microsoft.com/office/drawing/2014/main" id="{29A839B1-53AD-4BE9-8ECF-C9A12CEB6013}"/>
              </a:ext>
            </a:extLst>
          </p:cNvPr>
          <p:cNvPicPr>
            <a:picLocks noChangeAspect="1"/>
          </p:cNvPicPr>
          <p:nvPr/>
        </p:nvPicPr>
        <p:blipFill>
          <a:blip r:embed="rId2"/>
          <a:stretch>
            <a:fillRect/>
          </a:stretch>
        </p:blipFill>
        <p:spPr>
          <a:xfrm>
            <a:off x="6409189" y="1484852"/>
            <a:ext cx="5377343" cy="3179428"/>
          </a:xfrm>
          <a:prstGeom prst="rect">
            <a:avLst/>
          </a:prstGeom>
        </p:spPr>
      </p:pic>
    </p:spTree>
    <p:extLst>
      <p:ext uri="{BB962C8B-B14F-4D97-AF65-F5344CB8AC3E}">
        <p14:creationId xmlns:p14="http://schemas.microsoft.com/office/powerpoint/2010/main" val="18514442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0E159-B200-4C75-9435-CD198D6B98D3}"/>
              </a:ext>
            </a:extLst>
          </p:cNvPr>
          <p:cNvSpPr>
            <a:spLocks noGrp="1"/>
          </p:cNvSpPr>
          <p:nvPr>
            <p:ph type="title"/>
          </p:nvPr>
        </p:nvSpPr>
        <p:spPr>
          <a:xfrm>
            <a:off x="-2189527" y="982486"/>
            <a:ext cx="4379053" cy="1293028"/>
          </a:xfrm>
        </p:spPr>
        <p:txBody>
          <a:bodyPr/>
          <a:lstStyle/>
          <a:p>
            <a:r>
              <a:rPr lang="en-GB" u="sng" dirty="0">
                <a:solidFill>
                  <a:srgbClr val="7030A0"/>
                </a:solidFill>
              </a:rPr>
              <a:t>Beliefs</a:t>
            </a:r>
            <a:r>
              <a:rPr lang="en-GB" dirty="0"/>
              <a:t> </a:t>
            </a:r>
          </a:p>
        </p:txBody>
      </p:sp>
      <p:sp>
        <p:nvSpPr>
          <p:cNvPr id="3" name="Content Placeholder 2">
            <a:extLst>
              <a:ext uri="{FF2B5EF4-FFF2-40B4-BE49-F238E27FC236}">
                <a16:creationId xmlns:a16="http://schemas.microsoft.com/office/drawing/2014/main" id="{D4D9DA16-3A29-46A3-8C7C-F3B980BDE642}"/>
              </a:ext>
            </a:extLst>
          </p:cNvPr>
          <p:cNvSpPr>
            <a:spLocks noGrp="1"/>
          </p:cNvSpPr>
          <p:nvPr>
            <p:ph idx="1"/>
          </p:nvPr>
        </p:nvSpPr>
        <p:spPr>
          <a:xfrm>
            <a:off x="591796" y="2186015"/>
            <a:ext cx="6108107" cy="3317478"/>
          </a:xfrm>
        </p:spPr>
        <p:txBody>
          <a:bodyPr/>
          <a:lstStyle/>
          <a:p>
            <a:pPr marL="0" indent="0">
              <a:buNone/>
            </a:pPr>
            <a:r>
              <a:rPr lang="en-GB" dirty="0"/>
              <a:t>They believe that before anything the Grandfather of the Earth created the jungle with all its trees, rivers, waterfalls and animals. They believed that the first animal he created was the Jaguar and then the Jaguar gave birth to the first people of The Jaguar Tribe (that is where there name is from.) </a:t>
            </a:r>
          </a:p>
          <a:p>
            <a:pPr marL="0" indent="0">
              <a:buNone/>
            </a:pPr>
            <a:endParaRPr lang="en-GB" dirty="0"/>
          </a:p>
        </p:txBody>
      </p:sp>
      <p:pic>
        <p:nvPicPr>
          <p:cNvPr id="5" name="Picture 4">
            <a:extLst>
              <a:ext uri="{FF2B5EF4-FFF2-40B4-BE49-F238E27FC236}">
                <a16:creationId xmlns:a16="http://schemas.microsoft.com/office/drawing/2014/main" id="{28A15A1A-BDB2-455A-9926-A6FAAF3F33B9}"/>
              </a:ext>
            </a:extLst>
          </p:cNvPr>
          <p:cNvPicPr>
            <a:picLocks noChangeAspect="1"/>
          </p:cNvPicPr>
          <p:nvPr/>
        </p:nvPicPr>
        <p:blipFill>
          <a:blip r:embed="rId2"/>
          <a:stretch>
            <a:fillRect/>
          </a:stretch>
        </p:blipFill>
        <p:spPr>
          <a:xfrm>
            <a:off x="6699903" y="1563880"/>
            <a:ext cx="5116081" cy="3495230"/>
          </a:xfrm>
          <a:prstGeom prst="rect">
            <a:avLst/>
          </a:prstGeom>
        </p:spPr>
      </p:pic>
    </p:spTree>
    <p:extLst>
      <p:ext uri="{BB962C8B-B14F-4D97-AF65-F5344CB8AC3E}">
        <p14:creationId xmlns:p14="http://schemas.microsoft.com/office/powerpoint/2010/main" val="124700483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1B4B2-D398-4C19-8536-B623524E6292}"/>
              </a:ext>
            </a:extLst>
          </p:cNvPr>
          <p:cNvSpPr>
            <a:spLocks noGrp="1"/>
          </p:cNvSpPr>
          <p:nvPr>
            <p:ph type="title"/>
          </p:nvPr>
        </p:nvSpPr>
        <p:spPr>
          <a:xfrm>
            <a:off x="109058" y="764373"/>
            <a:ext cx="8321878" cy="1293028"/>
          </a:xfrm>
        </p:spPr>
        <p:txBody>
          <a:bodyPr/>
          <a:lstStyle/>
          <a:p>
            <a:r>
              <a:rPr lang="en-GB" u="sng" dirty="0">
                <a:solidFill>
                  <a:srgbClr val="00B050"/>
                </a:solidFill>
              </a:rPr>
              <a:t>Extra Information and facts</a:t>
            </a:r>
          </a:p>
        </p:txBody>
      </p:sp>
      <p:sp>
        <p:nvSpPr>
          <p:cNvPr id="3" name="Content Placeholder 2">
            <a:extLst>
              <a:ext uri="{FF2B5EF4-FFF2-40B4-BE49-F238E27FC236}">
                <a16:creationId xmlns:a16="http://schemas.microsoft.com/office/drawing/2014/main" id="{F53DAF6D-6ED7-4044-9E12-B68239804B0B}"/>
              </a:ext>
            </a:extLst>
          </p:cNvPr>
          <p:cNvSpPr>
            <a:spLocks noGrp="1"/>
          </p:cNvSpPr>
          <p:nvPr>
            <p:ph idx="1"/>
          </p:nvPr>
        </p:nvSpPr>
        <p:spPr/>
        <p:txBody>
          <a:bodyPr/>
          <a:lstStyle/>
          <a:p>
            <a:pPr marL="0" indent="0">
              <a:buNone/>
            </a:pPr>
            <a:r>
              <a:rPr lang="en-GB" dirty="0"/>
              <a:t>The Jaguar Tribe is a biological museum with by far the most interesting things on the planet. They only contacted neighbouring tribes if they needed canoes. They would do trades with tribes like the </a:t>
            </a:r>
            <a:r>
              <a:rPr lang="en-GB" dirty="0" err="1"/>
              <a:t>Swa</a:t>
            </a:r>
            <a:r>
              <a:rPr lang="en-GB" dirty="0"/>
              <a:t> or the </a:t>
            </a:r>
            <a:r>
              <a:rPr lang="en-GB" dirty="0" err="1"/>
              <a:t>Quitra</a:t>
            </a:r>
            <a:r>
              <a:rPr lang="en-GB" dirty="0"/>
              <a:t>.  </a:t>
            </a:r>
          </a:p>
        </p:txBody>
      </p:sp>
    </p:spTree>
    <p:extLst>
      <p:ext uri="{BB962C8B-B14F-4D97-AF65-F5344CB8AC3E}">
        <p14:creationId xmlns:p14="http://schemas.microsoft.com/office/powerpoint/2010/main" val="354450702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EA194-5533-489C-8BA0-1A2EC33C97D9}"/>
              </a:ext>
            </a:extLst>
          </p:cNvPr>
          <p:cNvSpPr>
            <a:spLocks noGrp="1"/>
          </p:cNvSpPr>
          <p:nvPr>
            <p:ph type="title"/>
          </p:nvPr>
        </p:nvSpPr>
        <p:spPr>
          <a:xfrm>
            <a:off x="1934678" y="933651"/>
            <a:ext cx="7478829" cy="2685448"/>
          </a:xfrm>
        </p:spPr>
        <p:txBody>
          <a:bodyPr/>
          <a:lstStyle/>
          <a:p>
            <a:r>
              <a:rPr lang="en-GB" b="1" dirty="0">
                <a:solidFill>
                  <a:srgbClr val="C00000"/>
                </a:solidFill>
              </a:rPr>
              <a:t>T</a:t>
            </a:r>
            <a:r>
              <a:rPr lang="en-GB" b="1" dirty="0">
                <a:solidFill>
                  <a:srgbClr val="FF0000"/>
                </a:solidFill>
              </a:rPr>
              <a:t>h</a:t>
            </a:r>
            <a:r>
              <a:rPr lang="en-GB" b="1" dirty="0">
                <a:solidFill>
                  <a:srgbClr val="FFC000"/>
                </a:solidFill>
              </a:rPr>
              <a:t>a</a:t>
            </a:r>
            <a:r>
              <a:rPr lang="en-GB" b="1" dirty="0">
                <a:solidFill>
                  <a:srgbClr val="FFFF00"/>
                </a:solidFill>
              </a:rPr>
              <a:t>n</a:t>
            </a:r>
            <a:r>
              <a:rPr lang="en-GB" b="1" dirty="0">
                <a:solidFill>
                  <a:srgbClr val="92D050"/>
                </a:solidFill>
              </a:rPr>
              <a:t>k</a:t>
            </a:r>
            <a:r>
              <a:rPr lang="en-GB" b="1" dirty="0"/>
              <a:t> </a:t>
            </a:r>
            <a:r>
              <a:rPr lang="en-GB" b="1" dirty="0">
                <a:solidFill>
                  <a:srgbClr val="00B050"/>
                </a:solidFill>
              </a:rPr>
              <a:t>y</a:t>
            </a:r>
            <a:r>
              <a:rPr lang="en-GB" b="1" dirty="0">
                <a:solidFill>
                  <a:srgbClr val="00B0F0"/>
                </a:solidFill>
              </a:rPr>
              <a:t>o</a:t>
            </a:r>
            <a:r>
              <a:rPr lang="en-GB" b="1" dirty="0">
                <a:solidFill>
                  <a:srgbClr val="0070C0"/>
                </a:solidFill>
              </a:rPr>
              <a:t>u</a:t>
            </a:r>
            <a:r>
              <a:rPr lang="en-GB" b="1" dirty="0">
                <a:solidFill>
                  <a:srgbClr val="002060"/>
                </a:solidFill>
              </a:rPr>
              <a:t> f</a:t>
            </a:r>
            <a:r>
              <a:rPr lang="en-GB" b="1" dirty="0">
                <a:solidFill>
                  <a:srgbClr val="7030A0"/>
                </a:solidFill>
              </a:rPr>
              <a:t>o</a:t>
            </a:r>
            <a:r>
              <a:rPr lang="en-GB" b="1" dirty="0"/>
              <a:t>r</a:t>
            </a:r>
            <a:r>
              <a:rPr lang="en-GB" b="1" dirty="0">
                <a:solidFill>
                  <a:srgbClr val="002060"/>
                </a:solidFill>
              </a:rPr>
              <a:t> </a:t>
            </a:r>
            <a:r>
              <a:rPr lang="en-GB" b="1" dirty="0">
                <a:solidFill>
                  <a:schemeClr val="accent2"/>
                </a:solidFill>
              </a:rPr>
              <a:t>w</a:t>
            </a:r>
            <a:r>
              <a:rPr lang="en-GB" b="1" dirty="0">
                <a:solidFill>
                  <a:schemeClr val="accent5"/>
                </a:solidFill>
              </a:rPr>
              <a:t>a</a:t>
            </a:r>
            <a:r>
              <a:rPr lang="en-GB" b="1" dirty="0">
                <a:solidFill>
                  <a:schemeClr val="accent4">
                    <a:lumMod val="60000"/>
                    <a:lumOff val="40000"/>
                  </a:schemeClr>
                </a:solidFill>
              </a:rPr>
              <a:t>t</a:t>
            </a:r>
            <a:r>
              <a:rPr lang="en-GB" b="1" dirty="0">
                <a:solidFill>
                  <a:schemeClr val="accent6">
                    <a:lumMod val="60000"/>
                    <a:lumOff val="40000"/>
                  </a:schemeClr>
                </a:solidFill>
              </a:rPr>
              <a:t>c</a:t>
            </a:r>
            <a:r>
              <a:rPr lang="en-GB" b="1" dirty="0">
                <a:solidFill>
                  <a:schemeClr val="bg1">
                    <a:lumMod val="50000"/>
                    <a:lumOff val="50000"/>
                  </a:schemeClr>
                </a:solidFill>
              </a:rPr>
              <a:t>h</a:t>
            </a:r>
            <a:r>
              <a:rPr lang="en-GB" b="1" dirty="0">
                <a:solidFill>
                  <a:schemeClr val="accent3">
                    <a:lumMod val="50000"/>
                  </a:schemeClr>
                </a:solidFill>
              </a:rPr>
              <a:t>i</a:t>
            </a:r>
            <a:r>
              <a:rPr lang="en-GB" b="1" dirty="0">
                <a:solidFill>
                  <a:schemeClr val="accent5">
                    <a:lumMod val="50000"/>
                  </a:schemeClr>
                </a:solidFill>
              </a:rPr>
              <a:t>n</a:t>
            </a:r>
            <a:r>
              <a:rPr lang="en-GB" b="1" dirty="0">
                <a:solidFill>
                  <a:schemeClr val="accent3">
                    <a:lumMod val="60000"/>
                    <a:lumOff val="40000"/>
                  </a:schemeClr>
                </a:solidFill>
              </a:rPr>
              <a:t>g</a:t>
            </a:r>
            <a:r>
              <a:rPr lang="en-GB" b="1" dirty="0"/>
              <a:t> </a:t>
            </a:r>
          </a:p>
        </p:txBody>
      </p:sp>
      <p:pic>
        <p:nvPicPr>
          <p:cNvPr id="4" name="Picture 3">
            <a:extLst>
              <a:ext uri="{FF2B5EF4-FFF2-40B4-BE49-F238E27FC236}">
                <a16:creationId xmlns:a16="http://schemas.microsoft.com/office/drawing/2014/main" id="{D0D102CA-7C0F-482B-A071-529C32C7B113}"/>
              </a:ext>
            </a:extLst>
          </p:cNvPr>
          <p:cNvPicPr>
            <a:picLocks noChangeAspect="1"/>
          </p:cNvPicPr>
          <p:nvPr/>
        </p:nvPicPr>
        <p:blipFill>
          <a:blip r:embed="rId2"/>
          <a:stretch>
            <a:fillRect/>
          </a:stretch>
        </p:blipFill>
        <p:spPr>
          <a:xfrm>
            <a:off x="490889" y="2993458"/>
            <a:ext cx="3936732" cy="3676850"/>
          </a:xfrm>
          <a:prstGeom prst="rect">
            <a:avLst/>
          </a:prstGeom>
        </p:spPr>
      </p:pic>
      <p:pic>
        <p:nvPicPr>
          <p:cNvPr id="7" name="Picture 6">
            <a:extLst>
              <a:ext uri="{FF2B5EF4-FFF2-40B4-BE49-F238E27FC236}">
                <a16:creationId xmlns:a16="http://schemas.microsoft.com/office/drawing/2014/main" id="{7749CBA9-6735-40E8-98CD-523B7CC0D8A4}"/>
              </a:ext>
            </a:extLst>
          </p:cNvPr>
          <p:cNvPicPr>
            <a:picLocks noChangeAspect="1"/>
          </p:cNvPicPr>
          <p:nvPr/>
        </p:nvPicPr>
        <p:blipFill>
          <a:blip r:embed="rId3"/>
          <a:stretch>
            <a:fillRect/>
          </a:stretch>
        </p:blipFill>
        <p:spPr>
          <a:xfrm>
            <a:off x="7626416" y="2993457"/>
            <a:ext cx="4074695" cy="3676851"/>
          </a:xfrm>
          <a:prstGeom prst="rect">
            <a:avLst/>
          </a:prstGeom>
        </p:spPr>
      </p:pic>
    </p:spTree>
    <p:extLst>
      <p:ext uri="{BB962C8B-B14F-4D97-AF65-F5344CB8AC3E}">
        <p14:creationId xmlns:p14="http://schemas.microsoft.com/office/powerpoint/2010/main" val="10392543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104</TotalTime>
  <Words>316</Words>
  <Application>Microsoft Office PowerPoint</Application>
  <PresentationFormat>Widescreen</PresentationFormat>
  <Paragraphs>18</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Century Gothic</vt:lpstr>
      <vt:lpstr>Vapor Trail</vt:lpstr>
      <vt:lpstr>The Jaguar Tribe </vt:lpstr>
      <vt:lpstr>FACTS</vt:lpstr>
      <vt:lpstr>Diet</vt:lpstr>
      <vt:lpstr>Beliefs </vt:lpstr>
      <vt:lpstr>Extra Information and facts</vt:lpstr>
      <vt:lpstr>Thank you for watching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Jaguar Tribe</dc:title>
  <dc:creator>Fran Eagle</dc:creator>
  <cp:lastModifiedBy>Julie David</cp:lastModifiedBy>
  <cp:revision>9</cp:revision>
  <dcterms:created xsi:type="dcterms:W3CDTF">2020-05-19T13:06:22Z</dcterms:created>
  <dcterms:modified xsi:type="dcterms:W3CDTF">2020-06-03T11:46:10Z</dcterms:modified>
</cp:coreProperties>
</file>