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59" r:id="rId3"/>
    <p:sldId id="264" r:id="rId4"/>
    <p:sldId id="258" r:id="rId5"/>
    <p:sldId id="260" r:id="rId6"/>
    <p:sldId id="262" r:id="rId7"/>
    <p:sldId id="265" r:id="rId8"/>
    <p:sldId id="266" r:id="rId9"/>
    <p:sldId id="268" r:id="rId10"/>
    <p:sldId id="267" r:id="rId11"/>
    <p:sldId id="269" r:id="rId12"/>
  </p:sldIdLst>
  <p:sldSz cx="12192000" cy="6858000"/>
  <p:notesSz cx="6797675" cy="98567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73" d="100"/>
          <a:sy n="73"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D088896-05DD-4E05-BFE8-B387F0C2390A}"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2748691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088896-05DD-4E05-BFE8-B387F0C2390A}"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1895214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088896-05DD-4E05-BFE8-B387F0C2390A}"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3531576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088896-05DD-4E05-BFE8-B387F0C2390A}"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3128364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D088896-05DD-4E05-BFE8-B387F0C2390A}" type="datetimeFigureOut">
              <a:rPr lang="en-US" smtClean="0"/>
              <a:t>4/17/2020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477555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D088896-05DD-4E05-BFE8-B387F0C2390A}" type="datetimeFigureOut">
              <a:rPr lang="en-US" smtClean="0"/>
              <a:t>4/17/2020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382007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088896-05DD-4E05-BFE8-B387F0C2390A}" type="datetimeFigureOut">
              <a:rPr lang="en-US" smtClean="0"/>
              <a:t>4/17/2020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1870267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088896-05DD-4E05-BFE8-B387F0C2390A}"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3406888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D088896-05DD-4E05-BFE8-B387F0C2390A}" type="datetimeFigureOut">
              <a:rPr lang="en-US" smtClean="0"/>
              <a:t>4/17/2020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28050297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088896-05DD-4E05-BFE8-B387F0C2390A}"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488876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D088896-05DD-4E05-BFE8-B387F0C2390A}" type="datetimeFigureOut">
              <a:rPr lang="en-US" smtClean="0"/>
              <a:t>4/17/2020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E1561F9-14C7-4AE1-B9C4-F9F9371BB81D}" type="slidenum">
              <a:rPr lang="en-US" smtClean="0"/>
              <a:t>‹#›</a:t>
            </a:fld>
            <a:endParaRPr lang="en-US"/>
          </a:p>
        </p:txBody>
      </p:sp>
    </p:spTree>
    <p:extLst>
      <p:ext uri="{BB962C8B-B14F-4D97-AF65-F5344CB8AC3E}">
        <p14:creationId xmlns:p14="http://schemas.microsoft.com/office/powerpoint/2010/main" val="3215550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088896-05DD-4E05-BFE8-B387F0C2390A}" type="datetimeFigureOut">
              <a:rPr lang="en-US" smtClean="0"/>
              <a:t>4/17/2020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1561F9-14C7-4AE1-B9C4-F9F9371BB81D}" type="slidenum">
              <a:rPr lang="en-US" smtClean="0"/>
              <a:t>‹#›</a:t>
            </a:fld>
            <a:endParaRPr lang="en-US"/>
          </a:p>
        </p:txBody>
      </p:sp>
    </p:spTree>
    <p:extLst>
      <p:ext uri="{BB962C8B-B14F-4D97-AF65-F5344CB8AC3E}">
        <p14:creationId xmlns:p14="http://schemas.microsoft.com/office/powerpoint/2010/main" val="2917385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M4jhjt1_eyM" TargetMode="External"/><Relationship Id="rId2" Type="http://schemas.openxmlformats.org/officeDocument/2006/relationships/hyperlink" Target="https://www.youtube.com/watch?v=AVh2DEgpvs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_DCvDEYhoYA&amp;t=1272s" TargetMode="External"/><Relationship Id="rId2" Type="http://schemas.openxmlformats.org/officeDocument/2006/relationships/slideLayout" Target="../slideLayouts/slideLayout2.xml"/><Relationship Id="rId1" Type="http://schemas.openxmlformats.org/officeDocument/2006/relationships/video" Target="https://www.youtube.com/embed/_DCvDEYhoYA" TargetMode="External"/><Relationship Id="rId5" Type="http://schemas.openxmlformats.org/officeDocument/2006/relationships/image" Target="../media/image11.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449387"/>
          </a:xfrm>
        </p:spPr>
        <p:txBody>
          <a:bodyPr>
            <a:normAutofit fontScale="90000"/>
          </a:bodyPr>
          <a:lstStyle/>
          <a:p>
            <a:pPr algn="ctr"/>
            <a:r>
              <a:rPr lang="en-GB" b="1" u="sng" dirty="0" smtClean="0">
                <a:solidFill>
                  <a:schemeClr val="accent1">
                    <a:lumMod val="75000"/>
                  </a:schemeClr>
                </a:solidFill>
              </a:rPr>
              <a:t>DEFORESTATION</a:t>
            </a:r>
            <a:r>
              <a:rPr lang="en-GB" b="1" dirty="0" smtClean="0"/>
              <a:t/>
            </a:r>
            <a:br>
              <a:rPr lang="en-GB" b="1" dirty="0" smtClean="0"/>
            </a:br>
            <a:r>
              <a:rPr lang="en-GB" b="1" u="sng" dirty="0" smtClean="0"/>
              <a:t>Question</a:t>
            </a:r>
            <a:r>
              <a:rPr lang="en-GB" b="1" dirty="0" smtClean="0"/>
              <a:t>: </a:t>
            </a:r>
            <a:r>
              <a:rPr lang="en-GB" dirty="0"/>
              <a:t>What are the causes and effects of </a:t>
            </a:r>
            <a:r>
              <a:rPr lang="en-GB" dirty="0" smtClean="0"/>
              <a:t>deforestation?</a:t>
            </a:r>
            <a:endParaRPr lang="en-US" b="1" dirty="0"/>
          </a:p>
        </p:txBody>
      </p:sp>
      <p:pic>
        <p:nvPicPr>
          <p:cNvPr id="5122" name="Picture 2" descr="Deforestation is leading to more infectious diseases in humans"/>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717372" y="2182814"/>
            <a:ext cx="6757256" cy="4503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2547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4741333" cy="6842756"/>
          </a:xfrm>
          <a:prstGeom prst="rect">
            <a:avLst/>
          </a:prstGeom>
        </p:spPr>
      </p:pic>
      <p:sp>
        <p:nvSpPr>
          <p:cNvPr id="5" name="Flowchart: Process 4"/>
          <p:cNvSpPr/>
          <p:nvPr/>
        </p:nvSpPr>
        <p:spPr>
          <a:xfrm>
            <a:off x="1478844" y="5847644"/>
            <a:ext cx="1591734" cy="180623"/>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lowchart: Process 5"/>
          <p:cNvSpPr/>
          <p:nvPr/>
        </p:nvSpPr>
        <p:spPr>
          <a:xfrm>
            <a:off x="1074032" y="114301"/>
            <a:ext cx="2812168" cy="257175"/>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a:spLocks noGrp="1"/>
          </p:cNvSpPr>
          <p:nvPr>
            <p:ph type="title"/>
          </p:nvPr>
        </p:nvSpPr>
        <p:spPr>
          <a:xfrm>
            <a:off x="4960232" y="114301"/>
            <a:ext cx="7029451" cy="2743199"/>
          </a:xfrm>
        </p:spPr>
        <p:txBody>
          <a:bodyPr>
            <a:noAutofit/>
          </a:bodyPr>
          <a:lstStyle/>
          <a:p>
            <a:r>
              <a:rPr lang="en-GB" sz="2700" b="1" u="sng" dirty="0" smtClean="0"/>
              <a:t>Task 1: </a:t>
            </a:r>
            <a:r>
              <a:rPr lang="en-GB" sz="2700" dirty="0" smtClean="0"/>
              <a:t>To write a persuasive letter to the editor of a newspaper / magazine in which you state the different causes and effects of deforestation and how and why we should decrease it.</a:t>
            </a:r>
            <a:br>
              <a:rPr lang="en-GB" sz="2700" dirty="0" smtClean="0"/>
            </a:br>
            <a:r>
              <a:rPr lang="en-GB" sz="2400" dirty="0" smtClean="0">
                <a:solidFill>
                  <a:srgbClr val="FF0000"/>
                </a:solidFill>
              </a:rPr>
              <a:t>I have given you the opening paragraph below or you can write your own. Remember to use conjunctions and modal verbs in your writing. Use this planning sheet to help you structure your letter.</a:t>
            </a:r>
            <a:endParaRPr lang="en-US" sz="2400" dirty="0">
              <a:solidFill>
                <a:srgbClr val="FF0000"/>
              </a:solidFill>
            </a:endParaRPr>
          </a:p>
        </p:txBody>
      </p:sp>
      <p:cxnSp>
        <p:nvCxnSpPr>
          <p:cNvPr id="9" name="Straight Arrow Connector 8"/>
          <p:cNvCxnSpPr/>
          <p:nvPr/>
        </p:nvCxnSpPr>
        <p:spPr>
          <a:xfrm flipH="1" flipV="1">
            <a:off x="3400426" y="485776"/>
            <a:ext cx="1559806" cy="1271587"/>
          </a:xfrm>
          <a:prstGeom prst="straightConnector1">
            <a:avLst/>
          </a:prstGeom>
          <a:ln w="190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0" name="Content Placeholder 3"/>
          <p:cNvGraphicFramePr>
            <a:graphicFrameLocks noGrp="1"/>
          </p:cNvGraphicFramePr>
          <p:nvPr>
            <p:ph idx="1"/>
            <p:extLst>
              <p:ext uri="{D42A27DB-BD31-4B8C-83A1-F6EECF244321}">
                <p14:modId xmlns:p14="http://schemas.microsoft.com/office/powerpoint/2010/main" val="2305124120"/>
              </p:ext>
            </p:extLst>
          </p:nvPr>
        </p:nvGraphicFramePr>
        <p:xfrm>
          <a:off x="4960232" y="2600326"/>
          <a:ext cx="6956897" cy="4229098"/>
        </p:xfrm>
        <a:graphic>
          <a:graphicData uri="http://schemas.openxmlformats.org/drawingml/2006/table">
            <a:tbl>
              <a:tblPr/>
              <a:tblGrid>
                <a:gridCol w="6956897">
                  <a:extLst>
                    <a:ext uri="{9D8B030D-6E8A-4147-A177-3AD203B41FA5}">
                      <a16:colId xmlns:a16="http://schemas.microsoft.com/office/drawing/2014/main" val="436974876"/>
                    </a:ext>
                  </a:extLst>
                </a:gridCol>
              </a:tblGrid>
              <a:tr h="4229098">
                <a:tc>
                  <a:txBody>
                    <a:bodyPr/>
                    <a:lstStyle/>
                    <a:p>
                      <a:r>
                        <a:rPr lang="en-GB" sz="2200" dirty="0">
                          <a:solidFill>
                            <a:srgbClr val="0000FF"/>
                          </a:solidFill>
                          <a:effectLst/>
                          <a:latin typeface="Lato,sans-serif"/>
                        </a:rPr>
                        <a:t>Dear Editor, </a:t>
                      </a:r>
                    </a:p>
                    <a:p>
                      <a:r>
                        <a:rPr lang="en-GB" sz="2200" dirty="0">
                          <a:solidFill>
                            <a:srgbClr val="0000FF"/>
                          </a:solidFill>
                          <a:effectLst/>
                          <a:latin typeface="Lato,sans-serif"/>
                        </a:rPr>
                        <a:t>I feel it is my moral duty to comment on the major problem of deforestation. This world - wide issue is now affecting every person on our fragile planet. Little or nothing is being done to stop the </a:t>
                      </a:r>
                      <a:r>
                        <a:rPr lang="en-GB" sz="2200" dirty="0" smtClean="0">
                          <a:solidFill>
                            <a:srgbClr val="0000FF"/>
                          </a:solidFill>
                          <a:effectLst/>
                          <a:latin typeface="Lato,sans-serif"/>
                        </a:rPr>
                        <a:t>appalling </a:t>
                      </a:r>
                      <a:r>
                        <a:rPr lang="en-GB" sz="2200" dirty="0">
                          <a:solidFill>
                            <a:srgbClr val="0000FF"/>
                          </a:solidFill>
                          <a:effectLst/>
                          <a:latin typeface="Lato,sans-serif"/>
                        </a:rPr>
                        <a:t>acts taking place in most countries. The impact of deforestation has now reached alarming levels; the consequences will soon be irreversible. I will state my irrefutable points of view, which will hopefully persuade all your readers, to act immediately in order to </a:t>
                      </a:r>
                      <a:endParaRPr lang="en-GB" sz="2200" dirty="0">
                        <a:effectLst/>
                      </a:endParaRPr>
                    </a:p>
                    <a:p>
                      <a:r>
                        <a:rPr lang="en-GB" sz="2200" dirty="0">
                          <a:solidFill>
                            <a:srgbClr val="0000FF"/>
                          </a:solidFill>
                          <a:effectLst/>
                          <a:latin typeface="Lato,sans-serif"/>
                        </a:rPr>
                        <a:t>halt the global decimation of our precious resources. </a:t>
                      </a:r>
                      <a:endParaRPr lang="en-GB" sz="2200" dirty="0">
                        <a:effectLst/>
                      </a:endParaRPr>
                    </a:p>
                  </a:txBody>
                  <a:tcPr marL="75023" marR="75023" marT="37512" marB="37512" anchor="ctr">
                    <a:lnL>
                      <a:noFill/>
                    </a:lnL>
                    <a:lnR>
                      <a:noFill/>
                    </a:lnR>
                    <a:lnT>
                      <a:noFill/>
                    </a:lnT>
                    <a:lnB>
                      <a:noFill/>
                    </a:lnB>
                  </a:tcPr>
                </a:tc>
                <a:extLst>
                  <a:ext uri="{0D108BD9-81ED-4DB2-BD59-A6C34878D82A}">
                    <a16:rowId xmlns:a16="http://schemas.microsoft.com/office/drawing/2014/main" val="4243157796"/>
                  </a:ext>
                </a:extLst>
              </a:tr>
            </a:tbl>
          </a:graphicData>
        </a:graphic>
      </p:graphicFrame>
      <p:sp>
        <p:nvSpPr>
          <p:cNvPr id="11" name="Flowchart: Process 10"/>
          <p:cNvSpPr/>
          <p:nvPr/>
        </p:nvSpPr>
        <p:spPr>
          <a:xfrm>
            <a:off x="1074032" y="900113"/>
            <a:ext cx="1883481" cy="100012"/>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Process 11"/>
          <p:cNvSpPr/>
          <p:nvPr/>
        </p:nvSpPr>
        <p:spPr>
          <a:xfrm>
            <a:off x="1074031" y="3323872"/>
            <a:ext cx="1883481" cy="100012"/>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764799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73814758"/>
              </p:ext>
            </p:extLst>
          </p:nvPr>
        </p:nvGraphicFramePr>
        <p:xfrm>
          <a:off x="266700" y="141764"/>
          <a:ext cx="10515600" cy="518160"/>
        </p:xfrm>
        <a:graphic>
          <a:graphicData uri="http://schemas.openxmlformats.org/drawingml/2006/table">
            <a:tbl>
              <a:tblPr/>
              <a:tblGrid>
                <a:gridCol w="10515600">
                  <a:extLst>
                    <a:ext uri="{9D8B030D-6E8A-4147-A177-3AD203B41FA5}">
                      <a16:colId xmlns:a16="http://schemas.microsoft.com/office/drawing/2014/main" val="689182613"/>
                    </a:ext>
                  </a:extLst>
                </a:gridCol>
              </a:tblGrid>
              <a:tr h="0">
                <a:tc>
                  <a:txBody>
                    <a:bodyPr/>
                    <a:lstStyle/>
                    <a:p>
                      <a:r>
                        <a:rPr lang="en-GB" sz="2800" b="1" i="1" u="sng" dirty="0">
                          <a:solidFill>
                            <a:srgbClr val="FF0000"/>
                          </a:solidFill>
                          <a:effectLst/>
                        </a:rPr>
                        <a:t>LO. To understand the term DEFORESTATION</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1554136476"/>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87467346"/>
              </p:ext>
            </p:extLst>
          </p:nvPr>
        </p:nvGraphicFramePr>
        <p:xfrm>
          <a:off x="266699" y="1975327"/>
          <a:ext cx="11263313" cy="822960"/>
        </p:xfrm>
        <a:graphic>
          <a:graphicData uri="http://schemas.openxmlformats.org/drawingml/2006/table">
            <a:tbl>
              <a:tblPr/>
              <a:tblGrid>
                <a:gridCol w="11263313">
                  <a:extLst>
                    <a:ext uri="{9D8B030D-6E8A-4147-A177-3AD203B41FA5}">
                      <a16:colId xmlns:a16="http://schemas.microsoft.com/office/drawing/2014/main" val="858827564"/>
                    </a:ext>
                  </a:extLst>
                </a:gridCol>
              </a:tblGrid>
              <a:tr h="0">
                <a:tc>
                  <a:txBody>
                    <a:bodyPr/>
                    <a:lstStyle/>
                    <a:p>
                      <a:r>
                        <a:rPr lang="en-GB" sz="2400" b="1" dirty="0">
                          <a:solidFill>
                            <a:srgbClr val="0000FF"/>
                          </a:solidFill>
                          <a:effectLst/>
                        </a:rPr>
                        <a:t>Click on these </a:t>
                      </a:r>
                      <a:r>
                        <a:rPr lang="en-GB" sz="2400" b="1" dirty="0" smtClean="0">
                          <a:solidFill>
                            <a:srgbClr val="0000FF"/>
                          </a:solidFill>
                          <a:effectLst/>
                        </a:rPr>
                        <a:t>2 </a:t>
                      </a:r>
                      <a:r>
                        <a:rPr lang="en-GB" sz="2400" b="1" dirty="0">
                          <a:solidFill>
                            <a:srgbClr val="0000FF"/>
                          </a:solidFill>
                          <a:effectLst/>
                        </a:rPr>
                        <a:t>links above to remind yourself about </a:t>
                      </a:r>
                      <a:r>
                        <a:rPr lang="en-GB" sz="2400" b="1" dirty="0" smtClean="0">
                          <a:solidFill>
                            <a:srgbClr val="0000FF"/>
                          </a:solidFill>
                          <a:effectLst/>
                        </a:rPr>
                        <a:t>deforestation is.</a:t>
                      </a:r>
                    </a:p>
                    <a:p>
                      <a:r>
                        <a:rPr lang="en-GB" sz="2400" b="1" dirty="0" smtClean="0">
                          <a:solidFill>
                            <a:srgbClr val="0000FF"/>
                          </a:solidFill>
                          <a:effectLst/>
                        </a:rPr>
                        <a:t>You </a:t>
                      </a:r>
                      <a:r>
                        <a:rPr lang="en-GB" sz="2400" b="1" dirty="0">
                          <a:solidFill>
                            <a:srgbClr val="0000FF"/>
                          </a:solidFill>
                          <a:effectLst/>
                        </a:rPr>
                        <a:t>should try and make some notes to help you with the content of your writing.</a:t>
                      </a:r>
                      <a:endParaRPr lang="en-GB" dirty="0">
                        <a:effectLst/>
                      </a:endParaRPr>
                    </a:p>
                  </a:txBody>
                  <a:tcPr anchor="ctr">
                    <a:lnL>
                      <a:noFill/>
                    </a:lnL>
                    <a:lnR>
                      <a:noFill/>
                    </a:lnR>
                    <a:lnT>
                      <a:noFill/>
                    </a:lnT>
                    <a:lnB>
                      <a:noFill/>
                    </a:lnB>
                  </a:tcPr>
                </a:tc>
                <a:extLst>
                  <a:ext uri="{0D108BD9-81ED-4DB2-BD59-A6C34878D82A}">
                    <a16:rowId xmlns:a16="http://schemas.microsoft.com/office/drawing/2014/main" val="567271317"/>
                  </a:ext>
                </a:extLst>
              </a:tr>
            </a:tbl>
          </a:graphicData>
        </a:graphic>
      </p:graphicFrame>
      <p:sp>
        <p:nvSpPr>
          <p:cNvPr id="6" name="Rectangle 5"/>
          <p:cNvSpPr/>
          <p:nvPr/>
        </p:nvSpPr>
        <p:spPr>
          <a:xfrm>
            <a:off x="266700" y="797224"/>
            <a:ext cx="5029390" cy="646331"/>
          </a:xfrm>
          <a:prstGeom prst="rect">
            <a:avLst/>
          </a:prstGeom>
        </p:spPr>
        <p:txBody>
          <a:bodyPr wrap="none">
            <a:spAutoFit/>
          </a:bodyPr>
          <a:lstStyle/>
          <a:p>
            <a:r>
              <a:rPr lang="en-US" dirty="0" smtClean="0">
                <a:hlinkClick r:id="rId2"/>
              </a:rPr>
              <a:t>https://www.youtube.com/watch?v=AVh2DEgpvsM</a:t>
            </a:r>
            <a:endParaRPr lang="en-US" dirty="0" smtClean="0"/>
          </a:p>
          <a:p>
            <a:endParaRPr lang="en-US" dirty="0"/>
          </a:p>
        </p:txBody>
      </p:sp>
      <p:sp>
        <p:nvSpPr>
          <p:cNvPr id="7" name="Rectangle 6"/>
          <p:cNvSpPr/>
          <p:nvPr/>
        </p:nvSpPr>
        <p:spPr>
          <a:xfrm>
            <a:off x="266700" y="1374183"/>
            <a:ext cx="4931093" cy="646331"/>
          </a:xfrm>
          <a:prstGeom prst="rect">
            <a:avLst/>
          </a:prstGeom>
        </p:spPr>
        <p:txBody>
          <a:bodyPr wrap="none">
            <a:spAutoFit/>
          </a:bodyPr>
          <a:lstStyle/>
          <a:p>
            <a:r>
              <a:rPr lang="en-US" dirty="0" smtClean="0">
                <a:hlinkClick r:id="rId3"/>
              </a:rPr>
              <a:t>https://www.youtube.com/watch?v=M4jhjt1_eyM</a:t>
            </a:r>
            <a:endParaRPr lang="en-US" dirty="0" smtClean="0"/>
          </a:p>
          <a:p>
            <a:endParaRPr lang="en-US" dirty="0"/>
          </a:p>
        </p:txBody>
      </p:sp>
    </p:spTree>
    <p:extLst>
      <p:ext uri="{BB962C8B-B14F-4D97-AF65-F5344CB8AC3E}">
        <p14:creationId xmlns:p14="http://schemas.microsoft.com/office/powerpoint/2010/main" val="42239653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192" y="228600"/>
            <a:ext cx="10918608" cy="1139826"/>
          </a:xfrm>
        </p:spPr>
        <p:txBody>
          <a:bodyPr>
            <a:normAutofit fontScale="90000"/>
          </a:bodyPr>
          <a:lstStyle/>
          <a:p>
            <a:r>
              <a:rPr lang="en-GB" sz="3100" dirty="0" smtClean="0">
                <a:solidFill>
                  <a:srgbClr val="FF0000"/>
                </a:solidFill>
              </a:rPr>
              <a:t>Some points we have discussed in class about deforestation. However, you can safely search the internet for other points and use your points you recorded while watching the 2 videos</a:t>
            </a:r>
            <a:r>
              <a:rPr lang="en-GB" dirty="0" smtClean="0">
                <a:solidFill>
                  <a:srgbClr val="FF0000"/>
                </a:solidFill>
              </a:rPr>
              <a:t>.</a:t>
            </a:r>
            <a:endParaRPr lang="en-US" dirty="0">
              <a:solidFill>
                <a:srgbClr val="FF0000"/>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1108944409"/>
              </p:ext>
            </p:extLst>
          </p:nvPr>
        </p:nvGraphicFramePr>
        <p:xfrm>
          <a:off x="435192" y="1582739"/>
          <a:ext cx="4720791" cy="5740810"/>
        </p:xfrm>
        <a:graphic>
          <a:graphicData uri="http://schemas.openxmlformats.org/drawingml/2006/table">
            <a:tbl>
              <a:tblPr/>
              <a:tblGrid>
                <a:gridCol w="4720791">
                  <a:extLst>
                    <a:ext uri="{9D8B030D-6E8A-4147-A177-3AD203B41FA5}">
                      <a16:colId xmlns:a16="http://schemas.microsoft.com/office/drawing/2014/main" val="191194052"/>
                    </a:ext>
                  </a:extLst>
                </a:gridCol>
              </a:tblGrid>
              <a:tr h="4351338">
                <a:tc>
                  <a:txBody>
                    <a:bodyPr/>
                    <a:lstStyle/>
                    <a:p>
                      <a:r>
                        <a:rPr lang="en-GB" sz="1800" dirty="0">
                          <a:solidFill>
                            <a:srgbClr val="333333"/>
                          </a:solidFill>
                          <a:effectLst/>
                          <a:latin typeface="Lato,sans-serif"/>
                        </a:rPr>
                        <a:t>trees make oxygen by using carbon </a:t>
                      </a:r>
                      <a:r>
                        <a:rPr lang="en-GB" sz="1800" dirty="0" smtClean="0">
                          <a:solidFill>
                            <a:srgbClr val="333333"/>
                          </a:solidFill>
                          <a:effectLst/>
                          <a:latin typeface="Lato,sans-serif"/>
                        </a:rPr>
                        <a:t>dioxide</a:t>
                      </a:r>
                      <a:r>
                        <a:rPr lang="en-GB" sz="1800" dirty="0">
                          <a:solidFill>
                            <a:srgbClr val="333333"/>
                          </a:solidFill>
                          <a:effectLst/>
                          <a:latin typeface="Lato,sans-serif"/>
                        </a:rPr>
                        <a:t/>
                      </a:r>
                      <a:br>
                        <a:rPr lang="en-GB" sz="1800" dirty="0">
                          <a:solidFill>
                            <a:srgbClr val="333333"/>
                          </a:solidFill>
                          <a:effectLst/>
                          <a:latin typeface="Lato,sans-serif"/>
                        </a:rPr>
                      </a:br>
                      <a:endParaRPr lang="en-GB" sz="1800" dirty="0">
                        <a:solidFill>
                          <a:srgbClr val="333333"/>
                        </a:solidFill>
                        <a:effectLst/>
                        <a:latin typeface="Lato,sans-serif"/>
                      </a:endParaRPr>
                    </a:p>
                    <a:p>
                      <a:r>
                        <a:rPr lang="en-GB" sz="1800" dirty="0">
                          <a:solidFill>
                            <a:srgbClr val="333333"/>
                          </a:solidFill>
                          <a:effectLst/>
                          <a:latin typeface="Lato,sans-serif"/>
                        </a:rPr>
                        <a:t>third of the world's trees are in forests </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loss of animals and plants - possible </a:t>
                      </a:r>
                      <a:r>
                        <a:rPr lang="en-GB" sz="1800" dirty="0" smtClean="0">
                          <a:solidFill>
                            <a:srgbClr val="333333"/>
                          </a:solidFill>
                          <a:effectLst/>
                          <a:latin typeface="Lato,sans-serif"/>
                        </a:rPr>
                        <a:t>extinction</a:t>
                      </a:r>
                      <a:r>
                        <a:rPr lang="en-GB" sz="1800" dirty="0">
                          <a:solidFill>
                            <a:srgbClr val="333333"/>
                          </a:solidFill>
                          <a:effectLst/>
                          <a:latin typeface="Lato,sans-serif"/>
                        </a:rPr>
                        <a:t/>
                      </a:r>
                      <a:br>
                        <a:rPr lang="en-GB" sz="1800" dirty="0">
                          <a:solidFill>
                            <a:srgbClr val="333333"/>
                          </a:solidFill>
                          <a:effectLst/>
                          <a:latin typeface="Lato,sans-serif"/>
                        </a:rPr>
                      </a:br>
                      <a:endParaRPr lang="en-GB" sz="1800" dirty="0">
                        <a:solidFill>
                          <a:srgbClr val="333333"/>
                        </a:solidFill>
                        <a:effectLst/>
                        <a:latin typeface="Lato,sans-serif"/>
                      </a:endParaRPr>
                    </a:p>
                    <a:p>
                      <a:r>
                        <a:rPr lang="en-GB" sz="1800" dirty="0">
                          <a:solidFill>
                            <a:srgbClr val="333333"/>
                          </a:solidFill>
                          <a:effectLst/>
                          <a:latin typeface="Lato,sans-serif"/>
                        </a:rPr>
                        <a:t>damage to ozone layer</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soil erosion - soil holds less water, nutrients end up in the oceans</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acid rain - makes water acidic</a:t>
                      </a:r>
                      <a:endParaRPr lang="en-GB" sz="1800" dirty="0">
                        <a:effectLst/>
                      </a:endParaRPr>
                    </a:p>
                    <a:p>
                      <a:endParaRPr lang="en-GB" sz="1800" dirty="0">
                        <a:solidFill>
                          <a:srgbClr val="333333"/>
                        </a:solidFill>
                        <a:effectLst/>
                        <a:latin typeface="Lato,sans-serif"/>
                      </a:endParaRPr>
                    </a:p>
                    <a:p>
                      <a:r>
                        <a:rPr lang="en-GB" sz="1800" dirty="0" smtClean="0">
                          <a:solidFill>
                            <a:srgbClr val="333333"/>
                          </a:solidFill>
                          <a:effectLst/>
                          <a:latin typeface="Lato,sans-serif"/>
                        </a:rPr>
                        <a:t>Increase in noise </a:t>
                      </a:r>
                      <a:r>
                        <a:rPr lang="en-GB" sz="1800" dirty="0">
                          <a:solidFill>
                            <a:srgbClr val="333333"/>
                          </a:solidFill>
                          <a:effectLst/>
                          <a:latin typeface="Lato,sans-serif"/>
                        </a:rPr>
                        <a:t>pollution</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less rain so more areas have droughts or become deserts</a:t>
                      </a:r>
                      <a:endParaRPr lang="en-GB" sz="1800" dirty="0">
                        <a:effectLst/>
                      </a:endParaRPr>
                    </a:p>
                    <a:p>
                      <a:endParaRPr lang="en-GB" sz="1800" dirty="0">
                        <a:solidFill>
                          <a:srgbClr val="333333"/>
                        </a:solidFill>
                        <a:effectLst/>
                        <a:latin typeface="Lato,sans-serif"/>
                      </a:endParaRPr>
                    </a:p>
                    <a:p>
                      <a:r>
                        <a:rPr lang="en-GB" sz="800" dirty="0">
                          <a:solidFill>
                            <a:srgbClr val="333333"/>
                          </a:solidFill>
                          <a:effectLst/>
                          <a:latin typeface="Lato,sans-serif"/>
                        </a:rPr>
                        <a:t/>
                      </a:r>
                      <a:br>
                        <a:rPr lang="en-GB" sz="800" dirty="0">
                          <a:solidFill>
                            <a:srgbClr val="333333"/>
                          </a:solidFill>
                          <a:effectLst/>
                          <a:latin typeface="Lato,sans-serif"/>
                        </a:rPr>
                      </a:br>
                      <a:endParaRPr lang="en-GB" sz="800" dirty="0">
                        <a:solidFill>
                          <a:srgbClr val="333333"/>
                        </a:solidFill>
                        <a:effectLst/>
                        <a:latin typeface="Lato,sans-serif"/>
                      </a:endParaRPr>
                    </a:p>
                    <a:p>
                      <a:r>
                        <a:rPr lang="en-GB" sz="800" dirty="0">
                          <a:solidFill>
                            <a:srgbClr val="333333"/>
                          </a:solidFill>
                          <a:effectLst/>
                          <a:latin typeface="Lato,sans-serif"/>
                        </a:rPr>
                        <a:t/>
                      </a:r>
                      <a:br>
                        <a:rPr lang="en-GB" sz="800" dirty="0">
                          <a:solidFill>
                            <a:srgbClr val="333333"/>
                          </a:solidFill>
                          <a:effectLst/>
                          <a:latin typeface="Lato,sans-serif"/>
                        </a:rPr>
                      </a:br>
                      <a:endParaRPr lang="en-GB" sz="800" dirty="0">
                        <a:solidFill>
                          <a:srgbClr val="333333"/>
                        </a:solidFill>
                        <a:effectLst/>
                        <a:latin typeface="Lato,sans-serif"/>
                      </a:endParaRPr>
                    </a:p>
                  </a:txBody>
                  <a:tcPr marL="41050" marR="41050" marT="20525" marB="20525" anchor="ctr">
                    <a:lnL>
                      <a:noFill/>
                    </a:lnL>
                    <a:lnR>
                      <a:noFill/>
                    </a:lnR>
                    <a:lnT>
                      <a:noFill/>
                    </a:lnT>
                    <a:lnB>
                      <a:noFill/>
                    </a:lnB>
                  </a:tcPr>
                </a:tc>
                <a:extLst>
                  <a:ext uri="{0D108BD9-81ED-4DB2-BD59-A6C34878D82A}">
                    <a16:rowId xmlns:a16="http://schemas.microsoft.com/office/drawing/2014/main" val="1602785682"/>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8382329"/>
              </p:ext>
            </p:extLst>
          </p:nvPr>
        </p:nvGraphicFramePr>
        <p:xfrm>
          <a:off x="5894496" y="1559200"/>
          <a:ext cx="6102486" cy="5295626"/>
        </p:xfrm>
        <a:graphic>
          <a:graphicData uri="http://schemas.openxmlformats.org/drawingml/2006/table">
            <a:tbl>
              <a:tblPr/>
              <a:tblGrid>
                <a:gridCol w="6102486">
                  <a:extLst>
                    <a:ext uri="{9D8B030D-6E8A-4147-A177-3AD203B41FA5}">
                      <a16:colId xmlns:a16="http://schemas.microsoft.com/office/drawing/2014/main" val="1448755126"/>
                    </a:ext>
                  </a:extLst>
                </a:gridCol>
              </a:tblGrid>
              <a:tr h="4351338">
                <a:tc>
                  <a:txBody>
                    <a:bodyPr/>
                    <a:lstStyle/>
                    <a:p>
                      <a:pPr algn="l"/>
                      <a:r>
                        <a:rPr lang="en-GB" sz="1800" dirty="0" smtClean="0">
                          <a:latin typeface="Arial" panose="020B0604020202020204" pitchFamily="34" charset="0"/>
                          <a:cs typeface="Arial" panose="020B0604020202020204" pitchFamily="34" charset="0"/>
                        </a:rPr>
                        <a:t>forests changed into land for agriculture - 30% of this land not fertile enough</a:t>
                      </a:r>
                    </a:p>
                    <a:p>
                      <a:endParaRPr lang="en-GB" sz="1800" dirty="0">
                        <a:solidFill>
                          <a:srgbClr val="333333"/>
                        </a:solidFill>
                        <a:effectLst/>
                        <a:latin typeface="Lato,sans-serif"/>
                      </a:endParaRPr>
                    </a:p>
                    <a:p>
                      <a:r>
                        <a:rPr lang="en-GB" sz="1800" dirty="0">
                          <a:solidFill>
                            <a:srgbClr val="333333"/>
                          </a:solidFill>
                          <a:effectLst/>
                          <a:latin typeface="Lato,sans-serif"/>
                        </a:rPr>
                        <a:t>60000 km2 cut down each </a:t>
                      </a:r>
                      <a:r>
                        <a:rPr lang="en-GB" sz="1800" dirty="0" smtClean="0">
                          <a:solidFill>
                            <a:srgbClr val="333333"/>
                          </a:solidFill>
                          <a:effectLst/>
                          <a:latin typeface="Lato,sans-serif"/>
                        </a:rPr>
                        <a:t>year</a:t>
                      </a:r>
                      <a:r>
                        <a:rPr lang="en-GB" sz="1800" baseline="0" dirty="0" smtClean="0">
                          <a:solidFill>
                            <a:schemeClr val="tx1"/>
                          </a:solidFill>
                          <a:effectLst/>
                          <a:latin typeface="+mn-lt"/>
                        </a:rPr>
                        <a:t> - </a:t>
                      </a:r>
                      <a:r>
                        <a:rPr lang="en-GB" sz="1800" dirty="0" smtClean="0">
                          <a:solidFill>
                            <a:srgbClr val="333333"/>
                          </a:solidFill>
                          <a:effectLst/>
                          <a:latin typeface="Lato,sans-serif"/>
                        </a:rPr>
                        <a:t>size </a:t>
                      </a:r>
                      <a:r>
                        <a:rPr lang="en-GB" sz="1800" dirty="0">
                          <a:solidFill>
                            <a:srgbClr val="333333"/>
                          </a:solidFill>
                          <a:effectLst/>
                          <a:latin typeface="Lato,sans-serif"/>
                        </a:rPr>
                        <a:t>of Wales</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1965 laws passed in certain countries protecting </a:t>
                      </a:r>
                      <a:r>
                        <a:rPr lang="en-GB" sz="1800" dirty="0" smtClean="0">
                          <a:solidFill>
                            <a:srgbClr val="333333"/>
                          </a:solidFill>
                          <a:effectLst/>
                          <a:latin typeface="Lato,sans-serif"/>
                        </a:rPr>
                        <a:t>forests</a:t>
                      </a:r>
                      <a:r>
                        <a:rPr lang="en-GB" sz="1800" baseline="0" dirty="0" smtClean="0">
                          <a:solidFill>
                            <a:srgbClr val="333333"/>
                          </a:solidFill>
                          <a:effectLst/>
                          <a:latin typeface="Lato,sans-serif"/>
                        </a:rPr>
                        <a:t> and </a:t>
                      </a:r>
                      <a:r>
                        <a:rPr lang="en-GB" sz="1800" dirty="0" smtClean="0">
                          <a:solidFill>
                            <a:srgbClr val="333333"/>
                          </a:solidFill>
                          <a:effectLst/>
                          <a:latin typeface="Lato,sans-serif"/>
                        </a:rPr>
                        <a:t>banning </a:t>
                      </a:r>
                      <a:r>
                        <a:rPr lang="en-GB" sz="1800" dirty="0">
                          <a:solidFill>
                            <a:srgbClr val="333333"/>
                          </a:solidFill>
                          <a:effectLst/>
                          <a:latin typeface="Lato,sans-serif"/>
                        </a:rPr>
                        <a:t>logging</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760 years before all trees are gone - planet </a:t>
                      </a:r>
                      <a:r>
                        <a:rPr lang="en-GB" sz="1800" dirty="0" smtClean="0">
                          <a:solidFill>
                            <a:srgbClr val="333333"/>
                          </a:solidFill>
                          <a:effectLst/>
                          <a:latin typeface="Lato,sans-serif"/>
                        </a:rPr>
                        <a:t>will be a ball </a:t>
                      </a:r>
                      <a:r>
                        <a:rPr lang="en-GB" sz="1800" dirty="0">
                          <a:solidFill>
                            <a:srgbClr val="333333"/>
                          </a:solidFill>
                          <a:effectLst/>
                          <a:latin typeface="Lato,sans-serif"/>
                        </a:rPr>
                        <a:t>of dust</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Amazon Rainforest gone in 2060, area reduced by half in 2030</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third of all trees cut down </a:t>
                      </a:r>
                      <a:r>
                        <a:rPr lang="en-GB" sz="1800" dirty="0" smtClean="0">
                          <a:solidFill>
                            <a:srgbClr val="333333"/>
                          </a:solidFill>
                          <a:effectLst/>
                          <a:latin typeface="Lato,sans-serif"/>
                        </a:rPr>
                        <a:t>is used </a:t>
                      </a:r>
                      <a:r>
                        <a:rPr lang="en-GB" sz="1800" dirty="0">
                          <a:solidFill>
                            <a:srgbClr val="333333"/>
                          </a:solidFill>
                          <a:effectLst/>
                          <a:latin typeface="Lato,sans-serif"/>
                        </a:rPr>
                        <a:t>for paper</a:t>
                      </a:r>
                      <a:endParaRPr lang="en-GB" sz="1800" dirty="0">
                        <a:effectLst/>
                      </a:endParaRPr>
                    </a:p>
                    <a:p>
                      <a:endParaRPr lang="en-GB" sz="1800" dirty="0">
                        <a:solidFill>
                          <a:srgbClr val="333333"/>
                        </a:solidFill>
                        <a:effectLst/>
                        <a:latin typeface="Lato,sans-serif"/>
                      </a:endParaRPr>
                    </a:p>
                    <a:p>
                      <a:r>
                        <a:rPr lang="en-GB" sz="1800" dirty="0">
                          <a:solidFill>
                            <a:srgbClr val="333333"/>
                          </a:solidFill>
                          <a:effectLst/>
                          <a:latin typeface="Lato,sans-serif"/>
                        </a:rPr>
                        <a:t>20 billion sheets of paper saved if font size is reduced by 1 point</a:t>
                      </a:r>
                      <a:endParaRPr lang="en-GB" sz="1800" dirty="0">
                        <a:effectLst/>
                      </a:endParaRPr>
                    </a:p>
                    <a:p>
                      <a:r>
                        <a:rPr lang="en-GB" sz="1000" dirty="0">
                          <a:solidFill>
                            <a:srgbClr val="333333"/>
                          </a:solidFill>
                          <a:effectLst/>
                          <a:latin typeface="Lato,sans-serif"/>
                        </a:rPr>
                        <a:t/>
                      </a:r>
                      <a:br>
                        <a:rPr lang="en-GB" sz="1000" dirty="0">
                          <a:solidFill>
                            <a:srgbClr val="333333"/>
                          </a:solidFill>
                          <a:effectLst/>
                          <a:latin typeface="Lato,sans-serif"/>
                        </a:rPr>
                      </a:br>
                      <a:endParaRPr lang="en-GB" sz="1000" dirty="0">
                        <a:solidFill>
                          <a:srgbClr val="333333"/>
                        </a:solidFill>
                        <a:effectLst/>
                        <a:latin typeface="Lato,sans-serif"/>
                      </a:endParaRPr>
                    </a:p>
                  </a:txBody>
                  <a:tcPr marL="53065" marR="53065" marT="26533" marB="26533" anchor="ctr">
                    <a:lnL>
                      <a:noFill/>
                    </a:lnL>
                    <a:lnR>
                      <a:noFill/>
                    </a:lnR>
                    <a:lnT>
                      <a:noFill/>
                    </a:lnT>
                    <a:lnB>
                      <a:noFill/>
                    </a:lnB>
                  </a:tcPr>
                </a:tc>
                <a:extLst>
                  <a:ext uri="{0D108BD9-81ED-4DB2-BD59-A6C34878D82A}">
                    <a16:rowId xmlns:a16="http://schemas.microsoft.com/office/drawing/2014/main" val="1769018212"/>
                  </a:ext>
                </a:extLst>
              </a:tr>
            </a:tbl>
          </a:graphicData>
        </a:graphic>
      </p:graphicFrame>
    </p:spTree>
    <p:extLst>
      <p:ext uri="{BB962C8B-B14F-4D97-AF65-F5344CB8AC3E}">
        <p14:creationId xmlns:p14="http://schemas.microsoft.com/office/powerpoint/2010/main" val="582474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Try to use some of these sentence starters.</a:t>
            </a:r>
            <a:endParaRPr lang="en-US" dirty="0"/>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a:blip r:embed="rId2"/>
          <a:stretch>
            <a:fillRect/>
          </a:stretch>
        </p:blipFill>
        <p:spPr>
          <a:xfrm>
            <a:off x="838200" y="1825625"/>
            <a:ext cx="10515600" cy="3388846"/>
          </a:xfrm>
          <a:prstGeom prst="rect">
            <a:avLst/>
          </a:prstGeom>
        </p:spPr>
      </p:pic>
      <p:sp>
        <p:nvSpPr>
          <p:cNvPr id="5" name="Flowchart: Process 4"/>
          <p:cNvSpPr/>
          <p:nvPr/>
        </p:nvSpPr>
        <p:spPr>
          <a:xfrm>
            <a:off x="6686550" y="2071688"/>
            <a:ext cx="2828925" cy="371475"/>
          </a:xfrm>
          <a:prstGeom prst="flowChartProces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16189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6396" y="222250"/>
            <a:ext cx="10977903" cy="641135"/>
          </a:xfrm>
        </p:spPr>
        <p:txBody>
          <a:bodyPr>
            <a:normAutofit/>
          </a:bodyPr>
          <a:lstStyle/>
          <a:p>
            <a:r>
              <a:rPr lang="en-GB" sz="3200" u="sng" dirty="0" smtClean="0"/>
              <a:t>Example of some opening paragraphs of a persuasive letter!</a:t>
            </a:r>
            <a:endParaRPr lang="en-US" sz="3200" u="sng" dirty="0"/>
          </a:p>
        </p:txBody>
      </p:sp>
      <p:pic>
        <p:nvPicPr>
          <p:cNvPr id="4" name="Picture 3"/>
          <p:cNvPicPr>
            <a:picLocks noChangeAspect="1"/>
          </p:cNvPicPr>
          <p:nvPr/>
        </p:nvPicPr>
        <p:blipFill>
          <a:blip r:embed="rId2"/>
          <a:stretch>
            <a:fillRect/>
          </a:stretch>
        </p:blipFill>
        <p:spPr>
          <a:xfrm>
            <a:off x="138451" y="1114640"/>
            <a:ext cx="8619787" cy="5444076"/>
          </a:xfrm>
          <a:prstGeom prst="rect">
            <a:avLst/>
          </a:prstGeom>
        </p:spPr>
      </p:pic>
    </p:spTree>
    <p:extLst>
      <p:ext uri="{BB962C8B-B14F-4D97-AF65-F5344CB8AC3E}">
        <p14:creationId xmlns:p14="http://schemas.microsoft.com/office/powerpoint/2010/main" val="548664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20725"/>
          </a:xfrm>
        </p:spPr>
        <p:txBody>
          <a:bodyPr>
            <a:noAutofit/>
          </a:bodyPr>
          <a:lstStyle/>
          <a:p>
            <a:pPr algn="ctr"/>
            <a:r>
              <a:rPr lang="en-GB" sz="2800" b="1" u="sng" dirty="0" smtClean="0">
                <a:solidFill>
                  <a:schemeClr val="accent1">
                    <a:lumMod val="75000"/>
                  </a:schemeClr>
                </a:solidFill>
              </a:rPr>
              <a:t>THE JAGUAR TRIBE</a:t>
            </a:r>
            <a:r>
              <a:rPr lang="en-GB" sz="2800" b="1" dirty="0" smtClean="0"/>
              <a:t/>
            </a:r>
            <a:br>
              <a:rPr lang="en-GB" sz="2800" b="1" dirty="0" smtClean="0"/>
            </a:br>
            <a:r>
              <a:rPr lang="en-GB" sz="2800" b="1" u="sng" dirty="0" smtClean="0"/>
              <a:t>Question</a:t>
            </a:r>
            <a:r>
              <a:rPr lang="en-GB" sz="2800" b="1" dirty="0" smtClean="0"/>
              <a:t>: </a:t>
            </a:r>
            <a:r>
              <a:rPr lang="en-GB" sz="2800" dirty="0"/>
              <a:t>How do the Jaguar Tribe live in the Amazon Rainforest?</a:t>
            </a:r>
            <a:endParaRPr lang="en-US" sz="2800" b="1" dirty="0"/>
          </a:p>
        </p:txBody>
      </p:sp>
      <p:pic>
        <p:nvPicPr>
          <p:cNvPr id="4" name="Picture 3"/>
          <p:cNvPicPr>
            <a:picLocks noChangeAspect="1"/>
          </p:cNvPicPr>
          <p:nvPr/>
        </p:nvPicPr>
        <p:blipFill>
          <a:blip r:embed="rId2"/>
          <a:stretch>
            <a:fillRect/>
          </a:stretch>
        </p:blipFill>
        <p:spPr>
          <a:xfrm>
            <a:off x="371632" y="1233599"/>
            <a:ext cx="3278738" cy="2381137"/>
          </a:xfrm>
          <a:prstGeom prst="rect">
            <a:avLst/>
          </a:prstGeom>
        </p:spPr>
      </p:pic>
      <p:pic>
        <p:nvPicPr>
          <p:cNvPr id="5" name="Picture 4"/>
          <p:cNvPicPr>
            <a:picLocks noChangeAspect="1"/>
          </p:cNvPicPr>
          <p:nvPr/>
        </p:nvPicPr>
        <p:blipFill>
          <a:blip r:embed="rId3"/>
          <a:stretch>
            <a:fillRect/>
          </a:stretch>
        </p:blipFill>
        <p:spPr>
          <a:xfrm>
            <a:off x="4248423" y="1233599"/>
            <a:ext cx="3631132" cy="2381137"/>
          </a:xfrm>
          <a:prstGeom prst="rect">
            <a:avLst/>
          </a:prstGeom>
        </p:spPr>
      </p:pic>
      <p:pic>
        <p:nvPicPr>
          <p:cNvPr id="6" name="Picture 5"/>
          <p:cNvPicPr>
            <a:picLocks noChangeAspect="1"/>
          </p:cNvPicPr>
          <p:nvPr/>
        </p:nvPicPr>
        <p:blipFill>
          <a:blip r:embed="rId4"/>
          <a:stretch>
            <a:fillRect/>
          </a:stretch>
        </p:blipFill>
        <p:spPr>
          <a:xfrm>
            <a:off x="8334733" y="1233599"/>
            <a:ext cx="3581416" cy="2381137"/>
          </a:xfrm>
          <a:prstGeom prst="rect">
            <a:avLst/>
          </a:prstGeom>
        </p:spPr>
      </p:pic>
      <p:pic>
        <p:nvPicPr>
          <p:cNvPr id="7" name="Picture 6"/>
          <p:cNvPicPr>
            <a:picLocks noChangeAspect="1"/>
          </p:cNvPicPr>
          <p:nvPr/>
        </p:nvPicPr>
        <p:blipFill>
          <a:blip r:embed="rId5"/>
          <a:stretch>
            <a:fillRect/>
          </a:stretch>
        </p:blipFill>
        <p:spPr>
          <a:xfrm>
            <a:off x="276832" y="3957638"/>
            <a:ext cx="3468337" cy="2604627"/>
          </a:xfrm>
          <a:prstGeom prst="rect">
            <a:avLst/>
          </a:prstGeom>
        </p:spPr>
      </p:pic>
      <p:pic>
        <p:nvPicPr>
          <p:cNvPr id="6146" name="Picture 2" descr="Jaguar Expedition (15 days – 14 nights) | AMAZONIAN TRAIL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41005" y="3983037"/>
            <a:ext cx="4288633" cy="252602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8801100" y="3999555"/>
            <a:ext cx="3257924" cy="2492990"/>
          </a:xfrm>
          <a:prstGeom prst="rect">
            <a:avLst/>
          </a:prstGeom>
          <a:noFill/>
        </p:spPr>
        <p:txBody>
          <a:bodyPr wrap="square" rtlCol="0">
            <a:spAutoFit/>
          </a:bodyPr>
          <a:lstStyle/>
          <a:p>
            <a:r>
              <a:rPr lang="en-GB" sz="2600" b="1" dirty="0" smtClean="0"/>
              <a:t>You can use these pictures in your non chronological report, or find other pictures, or even better – draw your own!</a:t>
            </a:r>
            <a:endParaRPr lang="en-US" sz="2600" b="1" dirty="0"/>
          </a:p>
        </p:txBody>
      </p:sp>
    </p:spTree>
    <p:extLst>
      <p:ext uri="{BB962C8B-B14F-4D97-AF65-F5344CB8AC3E}">
        <p14:creationId xmlns:p14="http://schemas.microsoft.com/office/powerpoint/2010/main" val="1112346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849" y="215212"/>
            <a:ext cx="10515600" cy="1325563"/>
          </a:xfrm>
        </p:spPr>
        <p:txBody>
          <a:bodyPr>
            <a:noAutofit/>
          </a:bodyPr>
          <a:lstStyle/>
          <a:p>
            <a:r>
              <a:rPr lang="en-GB" sz="2400" b="1" dirty="0" smtClean="0">
                <a:solidFill>
                  <a:srgbClr val="FF0000"/>
                </a:solidFill>
              </a:rPr>
              <a:t>Video on the Jaguar Tribe</a:t>
            </a:r>
            <a:r>
              <a:rPr lang="en-GB" sz="2000" b="1" dirty="0" smtClean="0">
                <a:solidFill>
                  <a:srgbClr val="FF0000"/>
                </a:solidFill>
              </a:rPr>
              <a:t/>
            </a:r>
            <a:br>
              <a:rPr lang="en-GB" sz="2000" b="1" dirty="0" smtClean="0">
                <a:solidFill>
                  <a:srgbClr val="FF0000"/>
                </a:solidFill>
              </a:rPr>
            </a:br>
            <a:r>
              <a:rPr lang="en-GB" sz="2000" b="1" dirty="0">
                <a:solidFill>
                  <a:srgbClr val="FF0000"/>
                </a:solidFill>
                <a:hlinkClick r:id="rId3"/>
              </a:rPr>
              <a:t>https://www.youtube.com/watch?v=_</a:t>
            </a:r>
            <a:r>
              <a:rPr lang="en-GB" sz="2000" b="1" dirty="0" smtClean="0">
                <a:solidFill>
                  <a:srgbClr val="FF0000"/>
                </a:solidFill>
                <a:hlinkClick r:id="rId3"/>
              </a:rPr>
              <a:t>DCvDEYhoYA&amp;t=1272s</a:t>
            </a:r>
            <a:r>
              <a:rPr lang="en-GB" sz="2000" b="1" dirty="0" smtClean="0">
                <a:solidFill>
                  <a:srgbClr val="FF0000"/>
                </a:solidFill>
              </a:rPr>
              <a:t/>
            </a:r>
            <a:br>
              <a:rPr lang="en-GB" sz="2000" b="1" dirty="0" smtClean="0">
                <a:solidFill>
                  <a:srgbClr val="FF0000"/>
                </a:solidFill>
              </a:rPr>
            </a:br>
            <a:r>
              <a:rPr lang="en-GB" sz="2000" dirty="0" smtClean="0"/>
              <a:t>If </a:t>
            </a:r>
            <a:r>
              <a:rPr lang="en-GB" sz="2000" dirty="0" smtClean="0"/>
              <a:t>you were at school the last day before we went into lockdown you watched this but it would be good to watch it again and to make some notes.</a:t>
            </a:r>
            <a:br>
              <a:rPr lang="en-GB" sz="2000" dirty="0" smtClean="0"/>
            </a:br>
            <a:r>
              <a:rPr lang="en-GB" sz="2000" dirty="0" smtClean="0"/>
              <a:t>Be aware that the video shows the tribe cooking and eating the wild animals.</a:t>
            </a:r>
            <a:endParaRPr lang="en-US" sz="2000" dirty="0"/>
          </a:p>
        </p:txBody>
      </p:sp>
      <p:sp>
        <p:nvSpPr>
          <p:cNvPr id="4" name="Title 1"/>
          <p:cNvSpPr txBox="1">
            <a:spLocks/>
          </p:cNvSpPr>
          <p:nvPr/>
        </p:nvSpPr>
        <p:spPr>
          <a:xfrm>
            <a:off x="388232" y="4673389"/>
            <a:ext cx="7029451" cy="264318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b="1" u="sng" dirty="0" smtClean="0"/>
              <a:t>Task 2: </a:t>
            </a:r>
            <a:r>
              <a:rPr lang="en-GB" sz="2000" dirty="0" smtClean="0"/>
              <a:t>To write a non chronological report on the Jaguar Tribe.</a:t>
            </a:r>
            <a:br>
              <a:rPr lang="en-GB" sz="2000" dirty="0" smtClean="0"/>
            </a:br>
            <a:r>
              <a:rPr lang="en-GB" sz="1800" dirty="0" smtClean="0">
                <a:solidFill>
                  <a:srgbClr val="FF0000"/>
                </a:solidFill>
              </a:rPr>
              <a:t>The next slide will give you some of the points I wrote down but you also need to include your own. If you are researching the Jaguar Tribe on the internet remember to do so safely (put KS2 at the end of your search).</a:t>
            </a:r>
            <a:endParaRPr lang="en-US" sz="1800" dirty="0">
              <a:solidFill>
                <a:srgbClr val="FF0000"/>
              </a:solidFill>
            </a:endParaRPr>
          </a:p>
        </p:txBody>
      </p:sp>
      <p:pic>
        <p:nvPicPr>
          <p:cNvPr id="7170" name="Picture 2" descr="Day Trips with Josuel Crosa | Manaus, Brazil | JAGUAR AMAZON TOU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27963" y="2836068"/>
            <a:ext cx="3859212" cy="3674643"/>
          </a:xfrm>
          <a:prstGeom prst="rect">
            <a:avLst/>
          </a:prstGeom>
          <a:noFill/>
          <a:extLst>
            <a:ext uri="{909E8E84-426E-40DD-AFC4-6F175D3DCCD1}">
              <a14:hiddenFill xmlns:a14="http://schemas.microsoft.com/office/drawing/2010/main">
                <a:solidFill>
                  <a:srgbClr val="FFFFFF"/>
                </a:solidFill>
              </a14:hiddenFill>
            </a:ext>
          </a:extLst>
        </p:spPr>
      </p:pic>
      <p:pic>
        <p:nvPicPr>
          <p:cNvPr id="3" name="_DCvDEYhoYA"/>
          <p:cNvPicPr>
            <a:picLocks noRot="1" noChangeAspect="1"/>
          </p:cNvPicPr>
          <p:nvPr>
            <a:videoFile r:link="rId1"/>
          </p:nvPr>
        </p:nvPicPr>
        <p:blipFill>
          <a:blip r:embed="rId5"/>
          <a:stretch>
            <a:fillRect/>
          </a:stretch>
        </p:blipFill>
        <p:spPr>
          <a:xfrm>
            <a:off x="622663" y="1821207"/>
            <a:ext cx="5725886" cy="3220811"/>
          </a:xfrm>
          <a:prstGeom prst="rect">
            <a:avLst/>
          </a:prstGeom>
        </p:spPr>
      </p:pic>
    </p:spTree>
    <p:extLst>
      <p:ext uri="{BB962C8B-B14F-4D97-AF65-F5344CB8AC3E}">
        <p14:creationId xmlns:p14="http://schemas.microsoft.com/office/powerpoint/2010/main" val="38057054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63600"/>
          </a:xfrm>
        </p:spPr>
        <p:txBody>
          <a:bodyPr/>
          <a:lstStyle/>
          <a:p>
            <a:r>
              <a:rPr lang="en-GB" dirty="0" smtClean="0"/>
              <a:t>Key facts about the Jaguar Tribe</a:t>
            </a:r>
            <a:endParaRPr lang="en-US" dirty="0"/>
          </a:p>
        </p:txBody>
      </p:sp>
      <p:pic>
        <p:nvPicPr>
          <p:cNvPr id="5" name="Picture 4"/>
          <p:cNvPicPr>
            <a:picLocks noChangeAspect="1"/>
          </p:cNvPicPr>
          <p:nvPr/>
        </p:nvPicPr>
        <p:blipFill>
          <a:blip r:embed="rId2"/>
          <a:stretch>
            <a:fillRect/>
          </a:stretch>
        </p:blipFill>
        <p:spPr>
          <a:xfrm>
            <a:off x="418393" y="1313920"/>
            <a:ext cx="3837517" cy="5444789"/>
          </a:xfrm>
          <a:prstGeom prst="rect">
            <a:avLst/>
          </a:prstGeom>
        </p:spPr>
      </p:pic>
      <p:pic>
        <p:nvPicPr>
          <p:cNvPr id="6" name="Picture 5"/>
          <p:cNvPicPr>
            <a:picLocks noChangeAspect="1"/>
          </p:cNvPicPr>
          <p:nvPr/>
        </p:nvPicPr>
        <p:blipFill>
          <a:blip r:embed="rId3"/>
          <a:stretch>
            <a:fillRect/>
          </a:stretch>
        </p:blipFill>
        <p:spPr>
          <a:xfrm>
            <a:off x="5644973" y="1460323"/>
            <a:ext cx="4831116" cy="5078232"/>
          </a:xfrm>
          <a:prstGeom prst="rect">
            <a:avLst/>
          </a:prstGeom>
        </p:spPr>
      </p:pic>
    </p:spTree>
    <p:extLst>
      <p:ext uri="{BB962C8B-B14F-4D97-AF65-F5344CB8AC3E}">
        <p14:creationId xmlns:p14="http://schemas.microsoft.com/office/powerpoint/2010/main" val="39362862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2163" y="319087"/>
            <a:ext cx="5924550" cy="1138238"/>
          </a:xfrm>
        </p:spPr>
        <p:txBody>
          <a:bodyPr>
            <a:noAutofit/>
          </a:bodyPr>
          <a:lstStyle/>
          <a:p>
            <a:r>
              <a:rPr lang="en-GB" sz="2600" dirty="0" smtClean="0">
                <a:solidFill>
                  <a:srgbClr val="FF0000"/>
                </a:solidFill>
              </a:rPr>
              <a:t>Example of a non chronological report.</a:t>
            </a:r>
            <a:br>
              <a:rPr lang="en-GB" sz="2600" dirty="0" smtClean="0">
                <a:solidFill>
                  <a:srgbClr val="FF0000"/>
                </a:solidFill>
              </a:rPr>
            </a:br>
            <a:r>
              <a:rPr lang="en-GB" sz="2600" dirty="0" smtClean="0">
                <a:solidFill>
                  <a:srgbClr val="FF0000"/>
                </a:solidFill>
              </a:rPr>
              <a:t>I am sure you can find other examples to look at in books that you have at home.</a:t>
            </a:r>
            <a:endParaRPr lang="en-US" sz="2600" dirty="0">
              <a:solidFill>
                <a:srgbClr val="FF0000"/>
              </a:solidFill>
            </a:endParaRPr>
          </a:p>
        </p:txBody>
      </p:sp>
      <p:sp>
        <p:nvSpPr>
          <p:cNvPr id="3" name="Content Placeholder 2"/>
          <p:cNvSpPr>
            <a:spLocks noGrp="1"/>
          </p:cNvSpPr>
          <p:nvPr>
            <p:ph idx="1"/>
          </p:nvPr>
        </p:nvSpPr>
        <p:spPr>
          <a:xfrm>
            <a:off x="12363115" y="6169024"/>
            <a:ext cx="4858560" cy="5601247"/>
          </a:xfrm>
        </p:spPr>
        <p:txBody>
          <a:bodyPr/>
          <a:lstStyle/>
          <a:p>
            <a:pPr marL="0" indent="0" algn="ctr">
              <a:buNone/>
            </a:pPr>
            <a:r>
              <a:rPr lang="en-GB" b="1" u="sng" dirty="0" smtClean="0">
                <a:solidFill>
                  <a:srgbClr val="002060"/>
                </a:solidFill>
              </a:rPr>
              <a:t>Success Criteria</a:t>
            </a:r>
          </a:p>
          <a:p>
            <a:pPr marL="0" indent="0" algn="ctr">
              <a:buNone/>
            </a:pPr>
            <a:endParaRPr lang="en-US" b="1" u="sng" dirty="0">
              <a:solidFill>
                <a:srgbClr val="002060"/>
              </a:solidFill>
            </a:endParaRPr>
          </a:p>
        </p:txBody>
      </p:sp>
      <p:pic>
        <p:nvPicPr>
          <p:cNvPr id="4" name="Picture 3"/>
          <p:cNvPicPr>
            <a:picLocks noChangeAspect="1"/>
          </p:cNvPicPr>
          <p:nvPr/>
        </p:nvPicPr>
        <p:blipFill>
          <a:blip r:embed="rId2"/>
          <a:stretch>
            <a:fillRect/>
          </a:stretch>
        </p:blipFill>
        <p:spPr>
          <a:xfrm>
            <a:off x="348056" y="128588"/>
            <a:ext cx="5152632" cy="6725565"/>
          </a:xfrm>
          <a:prstGeom prst="rect">
            <a:avLst/>
          </a:prstGeom>
        </p:spPr>
      </p:pic>
      <p:sp>
        <p:nvSpPr>
          <p:cNvPr id="6" name="Flowchart: Process 5"/>
          <p:cNvSpPr/>
          <p:nvPr/>
        </p:nvSpPr>
        <p:spPr>
          <a:xfrm>
            <a:off x="5769769" y="2647949"/>
            <a:ext cx="6129337" cy="3238501"/>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2" descr="Writing Non-Chronological Reports for KS1 and KS2 | Lesson Plans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6451" y="2938463"/>
            <a:ext cx="5735972" cy="269081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329488" y="2128838"/>
            <a:ext cx="3200400" cy="584775"/>
          </a:xfrm>
          <a:prstGeom prst="rect">
            <a:avLst/>
          </a:prstGeom>
          <a:noFill/>
        </p:spPr>
        <p:txBody>
          <a:bodyPr wrap="square" rtlCol="0">
            <a:spAutoFit/>
          </a:bodyPr>
          <a:lstStyle/>
          <a:p>
            <a:r>
              <a:rPr lang="en-GB" sz="3200" b="1" dirty="0" smtClean="0">
                <a:solidFill>
                  <a:schemeClr val="accent1">
                    <a:lumMod val="75000"/>
                  </a:schemeClr>
                </a:solidFill>
              </a:rPr>
              <a:t>Success Criteria</a:t>
            </a:r>
            <a:endParaRPr lang="en-US" sz="3200" b="1" dirty="0">
              <a:solidFill>
                <a:schemeClr val="accent1">
                  <a:lumMod val="75000"/>
                </a:schemeClr>
              </a:solidFill>
            </a:endParaRPr>
          </a:p>
        </p:txBody>
      </p:sp>
    </p:spTree>
    <p:extLst>
      <p:ext uri="{BB962C8B-B14F-4D97-AF65-F5344CB8AC3E}">
        <p14:creationId xmlns:p14="http://schemas.microsoft.com/office/powerpoint/2010/main" val="4563639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0622"/>
            <a:ext cx="10515600" cy="677334"/>
          </a:xfrm>
        </p:spPr>
        <p:txBody>
          <a:bodyPr>
            <a:normAutofit fontScale="90000"/>
          </a:bodyPr>
          <a:lstStyle/>
          <a:p>
            <a:r>
              <a:rPr lang="en-GB" u="sng" dirty="0" smtClean="0">
                <a:solidFill>
                  <a:schemeClr val="accent1">
                    <a:lumMod val="75000"/>
                  </a:schemeClr>
                </a:solidFill>
              </a:rPr>
              <a:t>Have a go at doing this </a:t>
            </a:r>
            <a:r>
              <a:rPr lang="en-GB" u="sng" dirty="0" err="1" smtClean="0">
                <a:solidFill>
                  <a:schemeClr val="accent1">
                    <a:lumMod val="75000"/>
                  </a:schemeClr>
                </a:solidFill>
              </a:rPr>
              <a:t>wordsearch</a:t>
            </a:r>
            <a:r>
              <a:rPr lang="en-GB" u="sng" dirty="0" smtClean="0">
                <a:solidFill>
                  <a:schemeClr val="accent1">
                    <a:lumMod val="75000"/>
                  </a:schemeClr>
                </a:solidFill>
              </a:rPr>
              <a:t>!</a:t>
            </a:r>
            <a:endParaRPr lang="en-US" u="sng" dirty="0">
              <a:solidFill>
                <a:schemeClr val="accent1">
                  <a:lumMod val="75000"/>
                </a:schemeClr>
              </a:solidFill>
            </a:endParaRPr>
          </a:p>
        </p:txBody>
      </p:sp>
      <p:pic>
        <p:nvPicPr>
          <p:cNvPr id="5" name="Picture 4"/>
          <p:cNvPicPr>
            <a:picLocks noChangeAspect="1"/>
          </p:cNvPicPr>
          <p:nvPr/>
        </p:nvPicPr>
        <p:blipFill>
          <a:blip r:embed="rId2"/>
          <a:stretch>
            <a:fillRect/>
          </a:stretch>
        </p:blipFill>
        <p:spPr>
          <a:xfrm>
            <a:off x="1449210" y="969080"/>
            <a:ext cx="6946928" cy="5888919"/>
          </a:xfrm>
          <a:prstGeom prst="rect">
            <a:avLst/>
          </a:prstGeom>
        </p:spPr>
      </p:pic>
    </p:spTree>
    <p:extLst>
      <p:ext uri="{BB962C8B-B14F-4D97-AF65-F5344CB8AC3E}">
        <p14:creationId xmlns:p14="http://schemas.microsoft.com/office/powerpoint/2010/main" val="2585904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1259</TotalTime>
  <Words>397</Words>
  <Application>Microsoft Office PowerPoint</Application>
  <PresentationFormat>Widescreen</PresentationFormat>
  <Paragraphs>52</Paragraphs>
  <Slides>11</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Lato,sans-serif</vt:lpstr>
      <vt:lpstr>Office Theme</vt:lpstr>
      <vt:lpstr>DEFORESTATION Question: What are the causes and effects of deforestation?</vt:lpstr>
      <vt:lpstr>Task 1: To write a persuasive letter to the editor of a newspaper / magazine in which you state the different causes and effects of deforestation and how and why we should decrease it. I have given you the opening paragraph below or you can write your own. Remember to use conjunctions and modal verbs in your writing. Use this planning sheet to help you structure your letter.</vt:lpstr>
      <vt:lpstr>PowerPoint Presentation</vt:lpstr>
      <vt:lpstr>Some points we have discussed in class about deforestation. However, you can safely search the internet for other points and use your points you recorded while watching the 2 videos.</vt:lpstr>
      <vt:lpstr>Try to use some of these sentence starters.</vt:lpstr>
      <vt:lpstr>Example of some opening paragraphs of a persuasive letter!</vt:lpstr>
      <vt:lpstr>THE JAGUAR TRIBE Question: How do the Jaguar Tribe live in the Amazon Rainforest?</vt:lpstr>
      <vt:lpstr>Video on the Jaguar Tribe https://www.youtube.com/watch?v=_DCvDEYhoYA&amp;t=1272s If you were at school the last day before we went into lockdown you watched this but it would be good to watch it again and to make some notes. Be aware that the video shows the tribe cooking and eating the wild animals.</vt:lpstr>
      <vt:lpstr>Key facts about the Jaguar Tribe</vt:lpstr>
      <vt:lpstr>Example of a non chronological report. I am sure you can find other examples to look at in books that you have at home.</vt:lpstr>
      <vt:lpstr>Have a go at doing this wordsearch!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Myers</dc:creator>
  <cp:lastModifiedBy>James Treen</cp:lastModifiedBy>
  <cp:revision>18</cp:revision>
  <cp:lastPrinted>2020-04-17T08:29:39Z</cp:lastPrinted>
  <dcterms:created xsi:type="dcterms:W3CDTF">2020-04-14T13:38:47Z</dcterms:created>
  <dcterms:modified xsi:type="dcterms:W3CDTF">2020-04-17T09:14:46Z</dcterms:modified>
</cp:coreProperties>
</file>