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 id="2147483864" r:id="rId2"/>
    <p:sldMasterId id="2147483876" r:id="rId3"/>
  </p:sldMasterIdLst>
  <p:notesMasterIdLst>
    <p:notesMasterId r:id="rId45"/>
  </p:notesMasterIdLst>
  <p:sldIdLst>
    <p:sldId id="256" r:id="rId4"/>
    <p:sldId id="299" r:id="rId5"/>
    <p:sldId id="281" r:id="rId6"/>
    <p:sldId id="258" r:id="rId7"/>
    <p:sldId id="300" r:id="rId8"/>
    <p:sldId id="260" r:id="rId9"/>
    <p:sldId id="259" r:id="rId10"/>
    <p:sldId id="261" r:id="rId11"/>
    <p:sldId id="278" r:id="rId12"/>
    <p:sldId id="285" r:id="rId13"/>
    <p:sldId id="286" r:id="rId14"/>
    <p:sldId id="289" r:id="rId15"/>
    <p:sldId id="301" r:id="rId16"/>
    <p:sldId id="287" r:id="rId17"/>
    <p:sldId id="288" r:id="rId18"/>
    <p:sldId id="279" r:id="rId19"/>
    <p:sldId id="291" r:id="rId20"/>
    <p:sldId id="280" r:id="rId21"/>
    <p:sldId id="262" r:id="rId22"/>
    <p:sldId id="264" r:id="rId23"/>
    <p:sldId id="265" r:id="rId24"/>
    <p:sldId id="267" r:id="rId25"/>
    <p:sldId id="268" r:id="rId26"/>
    <p:sldId id="269" r:id="rId27"/>
    <p:sldId id="270" r:id="rId28"/>
    <p:sldId id="271" r:id="rId29"/>
    <p:sldId id="272" r:id="rId30"/>
    <p:sldId id="274" r:id="rId31"/>
    <p:sldId id="275" r:id="rId32"/>
    <p:sldId id="295" r:id="rId33"/>
    <p:sldId id="283" r:id="rId34"/>
    <p:sldId id="296" r:id="rId35"/>
    <p:sldId id="284" r:id="rId36"/>
    <p:sldId id="292" r:id="rId37"/>
    <p:sldId id="293" r:id="rId38"/>
    <p:sldId id="294" r:id="rId39"/>
    <p:sldId id="282" r:id="rId40"/>
    <p:sldId id="263" r:id="rId41"/>
    <p:sldId id="276" r:id="rId42"/>
    <p:sldId id="297" r:id="rId43"/>
    <p:sldId id="298"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DAD04E-2E2D-45E1-B0F1-A3D89A7CA450}" type="datetimeFigureOut">
              <a:rPr lang="en-GB" smtClean="0"/>
              <a:t>16/01/2018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B5728B-AB22-47B6-BEF4-42EE7B08AE78}" type="slidenum">
              <a:rPr lang="en-GB" smtClean="0"/>
              <a:t>‹#›</a:t>
            </a:fld>
            <a:endParaRPr lang="en-GB"/>
          </a:p>
        </p:txBody>
      </p:sp>
    </p:spTree>
    <p:extLst>
      <p:ext uri="{BB962C8B-B14F-4D97-AF65-F5344CB8AC3E}">
        <p14:creationId xmlns:p14="http://schemas.microsoft.com/office/powerpoint/2010/main" val="1883406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Instead of always having your teaching opportunity during guided reading where children are reading a real book – you can rotate yourself between this group and the reading</a:t>
            </a:r>
            <a:r>
              <a:rPr lang="en-GB" baseline="0" dirty="0" smtClean="0"/>
              <a:t> comprehension group.</a:t>
            </a:r>
          </a:p>
          <a:p>
            <a:r>
              <a:rPr lang="en-GB" baseline="0" dirty="0" smtClean="0"/>
              <a:t>For a long time we know that children need to practise reading comprehension test style questions – we often put this into our carousel so that the children are practising it each week but the children don’t get any better at it –because we don’t work with this group therefore we are not teaching the children how to improve.</a:t>
            </a:r>
          </a:p>
          <a:p>
            <a:r>
              <a:rPr lang="en-GB" baseline="0" dirty="0" smtClean="0"/>
              <a:t>By rotating yourself between the two groups on a two weekly basis – there are teaching opportunities at both activities. You can also use your TA to rotate with you like we have done above with Elaine. I am going to go on to show you what this would look like in a minute. </a:t>
            </a:r>
          </a:p>
          <a:p>
            <a:r>
              <a:rPr lang="en-GB" baseline="0" dirty="0" smtClean="0"/>
              <a:t>By combining the independent read and the follow up task –it makes it a more purposeful reading exercise. I find during free/independent reading children quite often flit between different books and half the time you don’t know what they’ve read or if they’ve even read anything. By making sure they read their guided reading book that they’ve read with you and their group the day before, you can set them a certain point to read up to and set a follow up task that will ensure they have understood what they’ve read. I will share some examples shortly. </a:t>
            </a:r>
          </a:p>
          <a:p>
            <a:r>
              <a:rPr lang="en-GB" baseline="0" dirty="0" smtClean="0"/>
              <a:t>We know that the SPAG books have proved successful and that our </a:t>
            </a:r>
            <a:r>
              <a:rPr lang="en-GB" baseline="0" dirty="0" err="1" smtClean="0"/>
              <a:t>spag</a:t>
            </a:r>
            <a:r>
              <a:rPr lang="en-GB" baseline="0" dirty="0" smtClean="0"/>
              <a:t> results have improved significantly – if you are struggling with resources for this, please come and see me. It’s important I think during this time to set a particular activity or page you would like all the children to do- so that you </a:t>
            </a:r>
            <a:r>
              <a:rPr lang="en-GB" baseline="0" dirty="0" err="1" smtClean="0"/>
              <a:t>xan</a:t>
            </a:r>
            <a:r>
              <a:rPr lang="en-GB" baseline="0" dirty="0" smtClean="0"/>
              <a:t> then go through the answers with the class together at some point during the week once they have all completed it. For your more able set them an extension task for once they have completed the task- find 5 examples in their reading book – write their own sentences with an example. </a:t>
            </a:r>
          </a:p>
          <a:p>
            <a:r>
              <a:rPr lang="en-GB" baseline="0" dirty="0" smtClean="0"/>
              <a:t>The spelling logs have proved to be really successful in helping the children apply different strategies to learn words they are unsure of spelling. I have left the different strategy list at the table if you haven’t seen it before. We need to ensure that they are checking their work that has been marked in their English, Topic, Science books and recording spelling errors in their logs and applying appropriate strategies in order to learn the spelling of these words. </a:t>
            </a:r>
          </a:p>
          <a:p>
            <a:r>
              <a:rPr lang="en-GB" baseline="0" dirty="0" smtClean="0"/>
              <a:t>It’s important that they are also learning the </a:t>
            </a:r>
            <a:r>
              <a:rPr lang="en-GB" baseline="0" dirty="0" err="1" smtClean="0"/>
              <a:t>Yr</a:t>
            </a:r>
            <a:r>
              <a:rPr lang="en-GB" baseline="0" dirty="0" smtClean="0"/>
              <a:t> 3 and 4 list and </a:t>
            </a:r>
            <a:r>
              <a:rPr lang="en-GB" baseline="0" dirty="0" err="1" smtClean="0"/>
              <a:t>Yr</a:t>
            </a:r>
            <a:r>
              <a:rPr lang="en-GB" baseline="0" dirty="0" smtClean="0"/>
              <a:t> 5 and 6 list during this time also. </a:t>
            </a:r>
          </a:p>
          <a:p>
            <a:r>
              <a:rPr lang="en-GB" baseline="0" dirty="0" smtClean="0"/>
              <a:t>It’s also important for them to be set a follow up or extension task so that they are using this time wisely – ask them to put the word into a sentence or find out 5 synonyms for the word. </a:t>
            </a:r>
          </a:p>
          <a:p>
            <a:endParaRPr lang="en-GB" dirty="0"/>
          </a:p>
        </p:txBody>
      </p:sp>
      <p:sp>
        <p:nvSpPr>
          <p:cNvPr id="4" name="Slide Number Placeholder 3"/>
          <p:cNvSpPr>
            <a:spLocks noGrp="1"/>
          </p:cNvSpPr>
          <p:nvPr>
            <p:ph type="sldNum" sz="quarter" idx="10"/>
          </p:nvPr>
        </p:nvSpPr>
        <p:spPr/>
        <p:txBody>
          <a:bodyPr/>
          <a:lstStyle/>
          <a:p>
            <a:fld id="{3DAAF697-FCD4-4527-8740-0FDB849642BB}"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4202341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Extract from Wonder</a:t>
            </a:r>
            <a:r>
              <a:rPr lang="en-GB" baseline="0" dirty="0" smtClean="0"/>
              <a:t> – fabulous book – film comes out in Autumn. </a:t>
            </a:r>
            <a:endParaRPr lang="en-GB" dirty="0"/>
          </a:p>
        </p:txBody>
      </p:sp>
      <p:sp>
        <p:nvSpPr>
          <p:cNvPr id="4" name="Slide Number Placeholder 3"/>
          <p:cNvSpPr>
            <a:spLocks noGrp="1"/>
          </p:cNvSpPr>
          <p:nvPr>
            <p:ph type="sldNum" sz="quarter" idx="10"/>
          </p:nvPr>
        </p:nvSpPr>
        <p:spPr/>
        <p:txBody>
          <a:bodyPr/>
          <a:lstStyle/>
          <a:p>
            <a:fld id="{3DAAF697-FCD4-4527-8740-0FDB849642BB}"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2814899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20" name="Footer Placeholder 19"/>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10" name="Slide Number Placeholder 9"/>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635425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1952153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426023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1721011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8" name="Footer Placeholder 7"/>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2287431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4" name="Footer Placeholder 3"/>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2307164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Date Placeholder 1"/>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3" name="Footer Placeholder 2"/>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3104873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3835714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3264670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2415024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39265417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20" name="Footer Placeholder 19"/>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10" name="Slide Number Placeholder 9"/>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585166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523744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19585017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32890607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8" name="Footer Placeholder 7"/>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2162277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4" name="Footer Placeholder 3"/>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1945538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Date Placeholder 1"/>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3" name="Footer Placeholder 2"/>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854868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30146022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3588886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24049171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GB">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Tree>
    <p:extLst>
      <p:ext uri="{BB962C8B-B14F-4D97-AF65-F5344CB8AC3E}">
        <p14:creationId xmlns:p14="http://schemas.microsoft.com/office/powerpoint/2010/main" val="17990952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20" name="Footer Placeholder 19"/>
          <p:cNvSpPr>
            <a:spLocks noGrp="1"/>
          </p:cNvSpPr>
          <p:nvPr>
            <p:ph type="ftr" sz="quarter" idx="11"/>
          </p:nvPr>
        </p:nvSpPr>
        <p:spPr/>
        <p:txBody>
          <a:bodyPr/>
          <a:lstStyle>
            <a:extLst/>
          </a:lstStyle>
          <a:p>
            <a:endParaRPr lang="en-GB">
              <a:solidFill>
                <a:srgbClr val="DFDCB7"/>
              </a:solidFill>
            </a:endParaRPr>
          </a:p>
        </p:txBody>
      </p:sp>
      <p:sp>
        <p:nvSpPr>
          <p:cNvPr id="10" name="Slide Number Placeholder 9"/>
          <p:cNvSpPr>
            <a:spLocks noGrp="1"/>
          </p:cNvSpPr>
          <p:nvPr>
            <p:ph type="sldNum" sz="quarter" idx="12"/>
          </p:nvPr>
        </p:nvSpPr>
        <p:spPr/>
        <p:txBody>
          <a:bodyPr/>
          <a:lstStyle>
            <a:extLst/>
          </a:lstStyle>
          <a:p>
            <a:fld id="{EAC67FD6-3351-41EC-BC93-36461B66963F}" type="slidenum">
              <a:rPr lang="en-GB" smtClean="0"/>
              <a:pPr/>
              <a:t>‹#›</a:t>
            </a:fld>
            <a:endParaRPr lang="en-GB"/>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5" name="Footer Placeholder 4"/>
          <p:cNvSpPr>
            <a:spLocks noGrp="1"/>
          </p:cNvSpPr>
          <p:nvPr>
            <p:ph type="ftr" sz="quarter" idx="11"/>
          </p:nvPr>
        </p:nvSpPr>
        <p:spPr/>
        <p:txBody>
          <a:bodyPr/>
          <a:lstStyle>
            <a:extLst/>
          </a:lstStyle>
          <a:p>
            <a:endParaRPr lang="en-GB">
              <a:solidFill>
                <a:srgbClr val="DFDCB7"/>
              </a:solidFill>
            </a:endParaRPr>
          </a:p>
        </p:txBody>
      </p:sp>
      <p:sp>
        <p:nvSpPr>
          <p:cNvPr id="6" name="Slide Number Placeholder 5"/>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5" name="Footer Placeholder 4"/>
          <p:cNvSpPr>
            <a:spLocks noGrp="1"/>
          </p:cNvSpPr>
          <p:nvPr>
            <p:ph type="ftr" sz="quarter" idx="11"/>
          </p:nvPr>
        </p:nvSpPr>
        <p:spPr/>
        <p:txBody>
          <a:bodyPr/>
          <a:lstStyle>
            <a:extLst/>
          </a:lstStyle>
          <a:p>
            <a:endParaRPr lang="en-GB">
              <a:solidFill>
                <a:srgbClr val="DFDCB7"/>
              </a:solidFill>
            </a:endParaRPr>
          </a:p>
        </p:txBody>
      </p:sp>
      <p:sp>
        <p:nvSpPr>
          <p:cNvPr id="6" name="Slide Number Placeholder 5"/>
          <p:cNvSpPr>
            <a:spLocks noGrp="1"/>
          </p:cNvSpPr>
          <p:nvPr>
            <p:ph type="sldNum" sz="quarter" idx="12"/>
          </p:nvPr>
        </p:nvSpPr>
        <p:spPr/>
        <p:txBody>
          <a:bodyPr/>
          <a:lstStyle>
            <a:extLst/>
          </a:lstStyle>
          <a:p>
            <a:fld id="{EAC67FD6-3351-41EC-BC93-36461B66963F}" type="slidenum">
              <a:rPr lang="en-GB" smtClean="0"/>
              <a:pPr/>
              <a:t>‹#›</a:t>
            </a:fld>
            <a:endParaRPr lang="en-GB"/>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6" name="Footer Placeholder 5"/>
          <p:cNvSpPr>
            <a:spLocks noGrp="1"/>
          </p:cNvSpPr>
          <p:nvPr>
            <p:ph type="ftr" sz="quarter" idx="11"/>
          </p:nvPr>
        </p:nvSpPr>
        <p:spPr/>
        <p:txBody>
          <a:bodyPr/>
          <a:lstStyle>
            <a:extLst/>
          </a:lstStyle>
          <a:p>
            <a:endParaRPr lang="en-GB">
              <a:solidFill>
                <a:srgbClr val="DFDCB7"/>
              </a:solidFill>
            </a:endParaRPr>
          </a:p>
        </p:txBody>
      </p:sp>
      <p:sp>
        <p:nvSpPr>
          <p:cNvPr id="7" name="Slide Number Placeholder 6"/>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8" name="Footer Placeholder 7"/>
          <p:cNvSpPr>
            <a:spLocks noGrp="1"/>
          </p:cNvSpPr>
          <p:nvPr>
            <p:ph type="ftr" sz="quarter" idx="11"/>
          </p:nvPr>
        </p:nvSpPr>
        <p:spPr/>
        <p:txBody>
          <a:bodyPr/>
          <a:lstStyle>
            <a:extLst/>
          </a:lstStyle>
          <a:p>
            <a:endParaRPr lang="en-GB">
              <a:solidFill>
                <a:srgbClr val="DFDCB7"/>
              </a:solidFill>
            </a:endParaRPr>
          </a:p>
        </p:txBody>
      </p:sp>
      <p:sp>
        <p:nvSpPr>
          <p:cNvPr id="9" name="Slide Number Placeholder 8"/>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4" name="Footer Placeholder 3"/>
          <p:cNvSpPr>
            <a:spLocks noGrp="1"/>
          </p:cNvSpPr>
          <p:nvPr>
            <p:ph type="ftr" sz="quarter" idx="11"/>
          </p:nvPr>
        </p:nvSpPr>
        <p:spPr/>
        <p:txBody>
          <a:bodyPr/>
          <a:lstStyle>
            <a:extLst/>
          </a:lstStyle>
          <a:p>
            <a:endParaRPr lang="en-GB">
              <a:solidFill>
                <a:srgbClr val="DFDCB7"/>
              </a:solidFill>
            </a:endParaRPr>
          </a:p>
        </p:txBody>
      </p:sp>
      <p:sp>
        <p:nvSpPr>
          <p:cNvPr id="5" name="Slide Number Placeholder 4"/>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3" name="Footer Placeholder 2"/>
          <p:cNvSpPr>
            <a:spLocks noGrp="1"/>
          </p:cNvSpPr>
          <p:nvPr>
            <p:ph type="ftr" sz="quarter" idx="11"/>
          </p:nvPr>
        </p:nvSpPr>
        <p:spPr/>
        <p:txBody>
          <a:bodyPr/>
          <a:lstStyle>
            <a:extLst/>
          </a:lstStyle>
          <a:p>
            <a:endParaRPr lang="en-GB">
              <a:solidFill>
                <a:srgbClr val="DFDCB7"/>
              </a:solidFill>
            </a:endParaRPr>
          </a:p>
        </p:txBody>
      </p:sp>
      <p:sp>
        <p:nvSpPr>
          <p:cNvPr id="4" name="Slide Number Placeholder 3"/>
          <p:cNvSpPr>
            <a:spLocks noGrp="1"/>
          </p:cNvSpPr>
          <p:nvPr>
            <p:ph type="sldNum" sz="quarter" idx="12"/>
          </p:nvPr>
        </p:nvSpPr>
        <p:spPr/>
        <p:txBody>
          <a:bodyPr/>
          <a:lstStyle>
            <a:extLst/>
          </a:lstStyle>
          <a:p>
            <a:fld id="{EAC67FD6-3351-41EC-BC93-36461B66963F}" type="slidenum">
              <a:rPr lang="en-GB" smtClean="0"/>
              <a:pPr/>
              <a:t>‹#›</a:t>
            </a:fld>
            <a:endParaRPr lang="en-GB"/>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6" name="Footer Placeholder 5"/>
          <p:cNvSpPr>
            <a:spLocks noGrp="1"/>
          </p:cNvSpPr>
          <p:nvPr>
            <p:ph type="ftr" sz="quarter" idx="11"/>
          </p:nvPr>
        </p:nvSpPr>
        <p:spPr/>
        <p:txBody>
          <a:bodyPr/>
          <a:lstStyle>
            <a:extLst/>
          </a:lstStyle>
          <a:p>
            <a:endParaRPr lang="en-GB">
              <a:solidFill>
                <a:srgbClr val="DFDCB7"/>
              </a:solidFill>
            </a:endParaRPr>
          </a:p>
        </p:txBody>
      </p:sp>
      <p:sp>
        <p:nvSpPr>
          <p:cNvPr id="7" name="Slide Number Placeholder 6"/>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6" name="Footer Placeholder 5"/>
          <p:cNvSpPr>
            <a:spLocks noGrp="1"/>
          </p:cNvSpPr>
          <p:nvPr>
            <p:ph type="ftr" sz="quarter" idx="11"/>
          </p:nvPr>
        </p:nvSpPr>
        <p:spPr/>
        <p:txBody>
          <a:bodyPr/>
          <a:lstStyle>
            <a:extLst/>
          </a:lstStyle>
          <a:p>
            <a:endParaRPr lang="en-GB">
              <a:solidFill>
                <a:srgbClr val="DFDCB7"/>
              </a:solidFill>
            </a:endParaRPr>
          </a:p>
        </p:txBody>
      </p:sp>
      <p:sp>
        <p:nvSpPr>
          <p:cNvPr id="7" name="Slide Number Placeholder 6"/>
          <p:cNvSpPr>
            <a:spLocks noGrp="1"/>
          </p:cNvSpPr>
          <p:nvPr>
            <p:ph type="sldNum" sz="quarter" idx="12"/>
          </p:nvPr>
        </p:nvSpPr>
        <p:spPr/>
        <p:txBody>
          <a:bodyPr/>
          <a:lstStyle>
            <a:extLst/>
          </a:lstStyle>
          <a:p>
            <a:fld id="{EAC67FD6-3351-41EC-BC93-36461B66963F}" type="slidenum">
              <a:rPr lang="en-GB" smtClean="0"/>
              <a:pPr/>
              <a:t>‹#›</a:t>
            </a:fld>
            <a:endParaRPr lang="en-GB"/>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5" name="Footer Placeholder 4"/>
          <p:cNvSpPr>
            <a:spLocks noGrp="1"/>
          </p:cNvSpPr>
          <p:nvPr>
            <p:ph type="ftr" sz="quarter" idx="11"/>
          </p:nvPr>
        </p:nvSpPr>
        <p:spPr/>
        <p:txBody>
          <a:bodyPr/>
          <a:lstStyle>
            <a:extLst/>
          </a:lstStyle>
          <a:p>
            <a:endParaRPr lang="en-GB">
              <a:solidFill>
                <a:srgbClr val="DFDCB7"/>
              </a:solidFill>
            </a:endParaRPr>
          </a:p>
        </p:txBody>
      </p:sp>
      <p:sp>
        <p:nvSpPr>
          <p:cNvPr id="6" name="Slide Number Placeholder 5"/>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5" name="Footer Placeholder 4"/>
          <p:cNvSpPr>
            <a:spLocks noGrp="1"/>
          </p:cNvSpPr>
          <p:nvPr>
            <p:ph type="ftr" sz="quarter" idx="11"/>
          </p:nvPr>
        </p:nvSpPr>
        <p:spPr/>
        <p:txBody>
          <a:bodyPr/>
          <a:lstStyle>
            <a:extLst/>
          </a:lstStyle>
          <a:p>
            <a:endParaRPr lang="en-GB">
              <a:solidFill>
                <a:srgbClr val="DFDCB7"/>
              </a:solidFill>
            </a:endParaRPr>
          </a:p>
        </p:txBody>
      </p:sp>
      <p:sp>
        <p:nvSpPr>
          <p:cNvPr id="6" name="Slide Number Placeholder 5"/>
          <p:cNvSpPr>
            <a:spLocks noGrp="1"/>
          </p:cNvSpPr>
          <p:nvPr>
            <p:ph type="sldNum" sz="quarter" idx="12"/>
          </p:nvPr>
        </p:nvSpPr>
        <p:spPr/>
        <p:txBody>
          <a:bodyPr/>
          <a:lstStyle>
            <a:extLst/>
          </a:lstStyle>
          <a:p>
            <a:fld id="{EAC67FD6-3351-41EC-BC93-36461B66963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a:solidFill>
                <a:srgbClr val="E7DEC9">
                  <a:shade val="50000"/>
                  <a:satMod val="200000"/>
                </a:srgbClr>
              </a:solidFill>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1985166937"/>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EEA0E82-0F88-486E-8C74-D0BFC6C79E7A}" type="datetimeFigureOut">
              <a:rPr lang="en-GB" smtClean="0">
                <a:solidFill>
                  <a:srgbClr val="E7DEC9">
                    <a:shade val="50000"/>
                    <a:satMod val="200000"/>
                  </a:srgbClr>
                </a:solidFill>
              </a:rPr>
              <a:pPr/>
              <a:t>16/01/2018</a:t>
            </a:fld>
            <a:endParaRPr lang="en-GB">
              <a:solidFill>
                <a:srgbClr val="E7DEC9">
                  <a:shade val="50000"/>
                  <a:satMod val="200000"/>
                </a:srgbClr>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a:solidFill>
                <a:srgbClr val="E7DEC9">
                  <a:shade val="50000"/>
                  <a:satMod val="200000"/>
                </a:srgbClr>
              </a:solidFill>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258481FB-1808-4E9B-8E71-DA0858047F0D}" type="slidenum">
              <a:rPr lang="en-GB" smtClean="0">
                <a:solidFill>
                  <a:srgbClr val="E7DEC9">
                    <a:shade val="50000"/>
                    <a:satMod val="200000"/>
                  </a:srgbClr>
                </a:solidFill>
              </a:rPr>
              <a:pPr/>
              <a:t>‹#›</a:t>
            </a:fld>
            <a:endParaRPr lang="en-GB">
              <a:solidFill>
                <a:srgbClr val="E7DEC9">
                  <a:shade val="50000"/>
                  <a:satMod val="200000"/>
                </a:srgbClr>
              </a:solidFill>
            </a:endParaRP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81503181"/>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C7E998B-1353-4A8B-8E35-CCD201465C23}" type="datetimeFigureOut">
              <a:rPr lang="en-GB" smtClean="0">
                <a:solidFill>
                  <a:srgbClr val="DFDCB7"/>
                </a:solidFill>
              </a:rPr>
              <a:pPr/>
              <a:t>16/01/2018</a:t>
            </a:fld>
            <a:endParaRPr lang="en-GB">
              <a:solidFill>
                <a:srgbClr val="DFDCB7"/>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a:solidFill>
                <a:srgbClr val="DFDCB7"/>
              </a:solidFill>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EAC67FD6-3351-41EC-BC93-36461B66963F}" type="slidenum">
              <a:rPr lang="en-GB" smtClean="0"/>
              <a:pPr/>
              <a:t>‹#›</a:t>
            </a:fld>
            <a:endParaRPr lang="en-GB"/>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phonicsplay.co.uk/Phase5Menu.ht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Reading Workshop</a:t>
            </a:r>
            <a:endParaRPr lang="en-GB" dirty="0"/>
          </a:p>
        </p:txBody>
      </p:sp>
      <p:sp>
        <p:nvSpPr>
          <p:cNvPr id="3" name="Subtitle 2"/>
          <p:cNvSpPr>
            <a:spLocks noGrp="1"/>
          </p:cNvSpPr>
          <p:nvPr>
            <p:ph type="subTitle" idx="1"/>
          </p:nvPr>
        </p:nvSpPr>
        <p:spPr/>
        <p:txBody>
          <a:bodyPr/>
          <a:lstStyle/>
          <a:p>
            <a:r>
              <a:rPr lang="en-GB" dirty="0" smtClean="0"/>
              <a:t>Oakfield Junior School</a:t>
            </a:r>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80112" y="2906515"/>
            <a:ext cx="2546884" cy="24298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43998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session:</a:t>
            </a:r>
            <a:endParaRPr lang="en-GB" dirty="0"/>
          </a:p>
        </p:txBody>
      </p:sp>
      <p:sp>
        <p:nvSpPr>
          <p:cNvPr id="3" name="Content Placeholder 2"/>
          <p:cNvSpPr>
            <a:spLocks noGrp="1"/>
          </p:cNvSpPr>
          <p:nvPr>
            <p:ph idx="1"/>
          </p:nvPr>
        </p:nvSpPr>
        <p:spPr/>
        <p:txBody>
          <a:bodyPr>
            <a:normAutofit/>
          </a:bodyPr>
          <a:lstStyle/>
          <a:p>
            <a:r>
              <a:rPr lang="en-GB" sz="3000" dirty="0" smtClean="0">
                <a:solidFill>
                  <a:srgbClr val="002060"/>
                </a:solidFill>
              </a:rPr>
              <a:t>To outline some of the difficulties children face when learning to read</a:t>
            </a:r>
          </a:p>
          <a:p>
            <a:r>
              <a:rPr lang="en-GB" sz="3000" dirty="0" smtClean="0">
                <a:solidFill>
                  <a:srgbClr val="002060"/>
                </a:solidFill>
              </a:rPr>
              <a:t>To explain how we teach reading at Oakfield</a:t>
            </a:r>
          </a:p>
          <a:p>
            <a:r>
              <a:rPr lang="en-GB" sz="3000" dirty="0" smtClean="0">
                <a:solidFill>
                  <a:srgbClr val="002060"/>
                </a:solidFill>
              </a:rPr>
              <a:t>To show you ways in which you can support your child at home with reading</a:t>
            </a:r>
            <a:endParaRPr lang="en-GB" sz="3000" dirty="0">
              <a:solidFill>
                <a:srgbClr val="002060"/>
              </a:solidFill>
            </a:endParaRPr>
          </a:p>
        </p:txBody>
      </p:sp>
    </p:spTree>
    <p:extLst>
      <p:ext uri="{BB962C8B-B14F-4D97-AF65-F5344CB8AC3E}">
        <p14:creationId xmlns:p14="http://schemas.microsoft.com/office/powerpoint/2010/main" val="16230783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xplosion 1 2"/>
          <p:cNvSpPr/>
          <p:nvPr/>
        </p:nvSpPr>
        <p:spPr>
          <a:xfrm>
            <a:off x="611560" y="476672"/>
            <a:ext cx="7920880" cy="5904656"/>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smtClean="0"/>
          </a:p>
          <a:p>
            <a:pPr algn="ctr"/>
            <a:r>
              <a:rPr lang="en-GB" sz="3000" dirty="0" smtClean="0"/>
              <a:t>At </a:t>
            </a:r>
            <a:r>
              <a:rPr lang="en-GB" sz="3000" dirty="0"/>
              <a:t>Oakfield, we aim to encourage our pupils to have a lifelong love and enjoyment of</a:t>
            </a:r>
            <a:br>
              <a:rPr lang="en-GB" sz="3000" dirty="0"/>
            </a:br>
            <a:r>
              <a:rPr lang="en-GB" sz="3000" dirty="0"/>
              <a:t>reading. </a:t>
            </a:r>
          </a:p>
          <a:p>
            <a:pPr algn="ctr"/>
            <a:endParaRPr lang="en-GB" dirty="0"/>
          </a:p>
        </p:txBody>
      </p:sp>
    </p:spTree>
    <p:extLst>
      <p:ext uri="{BB962C8B-B14F-4D97-AF65-F5344CB8AC3E}">
        <p14:creationId xmlns:p14="http://schemas.microsoft.com/office/powerpoint/2010/main" val="3476999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55315"/>
            <a:ext cx="2812248" cy="38722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16632"/>
            <a:ext cx="3528392"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43594" y="3874700"/>
            <a:ext cx="4211447" cy="2807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112" y="2636912"/>
            <a:ext cx="2877276" cy="3591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95288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1357264"/>
            <a:ext cx="3816424" cy="4708981"/>
          </a:xfrm>
          <a:prstGeom prst="rect">
            <a:avLst/>
          </a:prstGeom>
          <a:noFill/>
          <a:ln w="50800">
            <a:solidFill>
              <a:schemeClr val="accent1"/>
            </a:solidFill>
          </a:ln>
        </p:spPr>
        <p:txBody>
          <a:bodyPr wrap="square" rtlCol="0">
            <a:spAutoFit/>
          </a:bodyPr>
          <a:lstStyle/>
          <a:p>
            <a:r>
              <a:rPr lang="en-GB" sz="3000" dirty="0" smtClean="0">
                <a:solidFill>
                  <a:srgbClr val="002060"/>
                </a:solidFill>
              </a:rPr>
              <a:t>Skilled word reading involves both the speedy working out of the pronunciation of unfamiliar printed words (decoding) and the speedy recognition of familiar printed words.</a:t>
            </a:r>
          </a:p>
          <a:p>
            <a:endParaRPr lang="en-GB" sz="3000" dirty="0">
              <a:solidFill>
                <a:srgbClr val="002060"/>
              </a:solidFill>
            </a:endParaRPr>
          </a:p>
        </p:txBody>
      </p:sp>
      <p:sp>
        <p:nvSpPr>
          <p:cNvPr id="5" name="TextBox 4"/>
          <p:cNvSpPr txBox="1"/>
          <p:nvPr/>
        </p:nvSpPr>
        <p:spPr>
          <a:xfrm>
            <a:off x="958102" y="305241"/>
            <a:ext cx="3888432" cy="553998"/>
          </a:xfrm>
          <a:prstGeom prst="rect">
            <a:avLst/>
          </a:prstGeom>
          <a:noFill/>
          <a:ln w="38100">
            <a:solidFill>
              <a:schemeClr val="accent1"/>
            </a:solidFill>
          </a:ln>
        </p:spPr>
        <p:txBody>
          <a:bodyPr wrap="square" rtlCol="0">
            <a:spAutoFit/>
          </a:bodyPr>
          <a:lstStyle/>
          <a:p>
            <a:pPr algn="ctr"/>
            <a:r>
              <a:rPr lang="en-GB" sz="3000" b="1" dirty="0" smtClean="0">
                <a:solidFill>
                  <a:srgbClr val="002060"/>
                </a:solidFill>
              </a:rPr>
              <a:t>Word Recognition</a:t>
            </a:r>
            <a:endParaRPr lang="en-GB" sz="3000" b="1" dirty="0">
              <a:solidFill>
                <a:srgbClr val="002060"/>
              </a:solidFill>
            </a:endParaRPr>
          </a:p>
        </p:txBody>
      </p:sp>
      <p:sp>
        <p:nvSpPr>
          <p:cNvPr id="6" name="TextBox 5"/>
          <p:cNvSpPr txBox="1"/>
          <p:nvPr/>
        </p:nvSpPr>
        <p:spPr>
          <a:xfrm>
            <a:off x="5004048" y="305241"/>
            <a:ext cx="3888432" cy="553998"/>
          </a:xfrm>
          <a:prstGeom prst="rect">
            <a:avLst/>
          </a:prstGeom>
          <a:noFill/>
          <a:ln w="38100">
            <a:solidFill>
              <a:schemeClr val="accent1"/>
            </a:solidFill>
          </a:ln>
        </p:spPr>
        <p:txBody>
          <a:bodyPr wrap="square" rtlCol="0">
            <a:spAutoFit/>
          </a:bodyPr>
          <a:lstStyle/>
          <a:p>
            <a:pPr algn="ctr"/>
            <a:r>
              <a:rPr lang="en-GB" sz="3000" b="1" dirty="0" smtClean="0">
                <a:solidFill>
                  <a:srgbClr val="002060"/>
                </a:solidFill>
              </a:rPr>
              <a:t>Comprehension</a:t>
            </a:r>
            <a:endParaRPr lang="en-GB" sz="3000" b="1" dirty="0">
              <a:solidFill>
                <a:srgbClr val="002060"/>
              </a:solidFill>
            </a:endParaRPr>
          </a:p>
        </p:txBody>
      </p:sp>
      <p:sp>
        <p:nvSpPr>
          <p:cNvPr id="7" name="TextBox 6"/>
          <p:cNvSpPr txBox="1"/>
          <p:nvPr/>
        </p:nvSpPr>
        <p:spPr>
          <a:xfrm>
            <a:off x="5076056" y="1363657"/>
            <a:ext cx="3816424" cy="4708981"/>
          </a:xfrm>
          <a:prstGeom prst="rect">
            <a:avLst/>
          </a:prstGeom>
          <a:noFill/>
          <a:ln w="50800">
            <a:solidFill>
              <a:schemeClr val="accent1"/>
            </a:solidFill>
          </a:ln>
        </p:spPr>
        <p:txBody>
          <a:bodyPr wrap="square" rtlCol="0">
            <a:spAutoFit/>
          </a:bodyPr>
          <a:lstStyle/>
          <a:p>
            <a:r>
              <a:rPr lang="en-GB" sz="2500" dirty="0" smtClean="0">
                <a:solidFill>
                  <a:srgbClr val="002060"/>
                </a:solidFill>
              </a:rPr>
              <a:t>Good comprehension draws from linguistic knowledge (in particular of vocabulary and grammar) and on knowledge of the world. Comprehension skills develop through pupils experience of high quality discussion as well as from reading and discussing a range of stories, poems and non-fiction.</a:t>
            </a:r>
            <a:endParaRPr lang="en-GB" sz="2500" dirty="0">
              <a:solidFill>
                <a:srgbClr val="002060"/>
              </a:solidFill>
            </a:endParaRPr>
          </a:p>
        </p:txBody>
      </p:sp>
    </p:spTree>
    <p:extLst>
      <p:ext uri="{BB962C8B-B14F-4D97-AF65-F5344CB8AC3E}">
        <p14:creationId xmlns:p14="http://schemas.microsoft.com/office/powerpoint/2010/main" val="24192607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87624" y="620688"/>
            <a:ext cx="2952328" cy="1938992"/>
          </a:xfrm>
          <a:prstGeom prst="rect">
            <a:avLst/>
          </a:prstGeom>
        </p:spPr>
        <p:txBody>
          <a:bodyPr wrap="square">
            <a:spAutoFit/>
          </a:bodyPr>
          <a:lstStyle/>
          <a:p>
            <a:pPr lvl="0"/>
            <a:r>
              <a:rPr lang="en-GB" sz="3000" dirty="0">
                <a:solidFill>
                  <a:srgbClr val="002060"/>
                </a:solidFill>
                <a:latin typeface="Calibri"/>
              </a:rPr>
              <a:t>Good language comprehension</a:t>
            </a:r>
          </a:p>
          <a:p>
            <a:pPr lvl="0"/>
            <a:r>
              <a:rPr lang="en-GB" sz="3000" dirty="0">
                <a:solidFill>
                  <a:srgbClr val="002060"/>
                </a:solidFill>
                <a:latin typeface="Calibri"/>
              </a:rPr>
              <a:t>Poor </a:t>
            </a:r>
            <a:r>
              <a:rPr lang="en-GB" sz="3000" dirty="0" smtClean="0">
                <a:solidFill>
                  <a:srgbClr val="002060"/>
                </a:solidFill>
                <a:latin typeface="Calibri"/>
              </a:rPr>
              <a:t>word recognition</a:t>
            </a:r>
            <a:endParaRPr lang="en-GB" sz="3000" dirty="0">
              <a:solidFill>
                <a:srgbClr val="002060"/>
              </a:solidFill>
              <a:latin typeface="Calibri"/>
            </a:endParaRPr>
          </a:p>
        </p:txBody>
      </p:sp>
      <p:sp>
        <p:nvSpPr>
          <p:cNvPr id="5" name="TextBox 4"/>
          <p:cNvSpPr txBox="1"/>
          <p:nvPr/>
        </p:nvSpPr>
        <p:spPr>
          <a:xfrm>
            <a:off x="4932040" y="764704"/>
            <a:ext cx="3096344" cy="1938992"/>
          </a:xfrm>
          <a:prstGeom prst="rect">
            <a:avLst/>
          </a:prstGeom>
          <a:noFill/>
        </p:spPr>
        <p:txBody>
          <a:bodyPr wrap="square" rtlCol="0">
            <a:spAutoFit/>
          </a:bodyPr>
          <a:lstStyle/>
          <a:p>
            <a:r>
              <a:rPr lang="en-GB" sz="3000" dirty="0">
                <a:solidFill>
                  <a:srgbClr val="002060"/>
                </a:solidFill>
                <a:latin typeface="Calibri"/>
              </a:rPr>
              <a:t>Good </a:t>
            </a:r>
            <a:r>
              <a:rPr lang="en-GB" sz="3000" dirty="0" smtClean="0">
                <a:solidFill>
                  <a:srgbClr val="002060"/>
                </a:solidFill>
                <a:latin typeface="Calibri"/>
              </a:rPr>
              <a:t>word recognition</a:t>
            </a:r>
            <a:endParaRPr lang="en-GB" sz="3000" dirty="0">
              <a:solidFill>
                <a:srgbClr val="002060"/>
              </a:solidFill>
              <a:latin typeface="Calibri"/>
            </a:endParaRPr>
          </a:p>
          <a:p>
            <a:r>
              <a:rPr lang="en-GB" sz="3000" dirty="0">
                <a:solidFill>
                  <a:srgbClr val="002060"/>
                </a:solidFill>
                <a:latin typeface="Calibri"/>
              </a:rPr>
              <a:t>Good language comprehension</a:t>
            </a:r>
          </a:p>
        </p:txBody>
      </p:sp>
      <p:sp>
        <p:nvSpPr>
          <p:cNvPr id="6" name="TextBox 5"/>
          <p:cNvSpPr txBox="1"/>
          <p:nvPr/>
        </p:nvSpPr>
        <p:spPr>
          <a:xfrm>
            <a:off x="1331640" y="3717032"/>
            <a:ext cx="3096344" cy="1938992"/>
          </a:xfrm>
          <a:prstGeom prst="rect">
            <a:avLst/>
          </a:prstGeom>
          <a:noFill/>
        </p:spPr>
        <p:txBody>
          <a:bodyPr wrap="square" rtlCol="0">
            <a:spAutoFit/>
          </a:bodyPr>
          <a:lstStyle/>
          <a:p>
            <a:r>
              <a:rPr lang="en-GB" sz="3000" dirty="0">
                <a:solidFill>
                  <a:srgbClr val="002060"/>
                </a:solidFill>
                <a:latin typeface="Calibri"/>
              </a:rPr>
              <a:t>Poor </a:t>
            </a:r>
            <a:r>
              <a:rPr lang="en-GB" sz="3000" dirty="0" smtClean="0">
                <a:solidFill>
                  <a:srgbClr val="002060"/>
                </a:solidFill>
                <a:latin typeface="Calibri"/>
              </a:rPr>
              <a:t>word recognition</a:t>
            </a:r>
            <a:endParaRPr lang="en-GB" sz="3000" dirty="0">
              <a:solidFill>
                <a:srgbClr val="002060"/>
              </a:solidFill>
              <a:latin typeface="Calibri"/>
            </a:endParaRPr>
          </a:p>
          <a:p>
            <a:r>
              <a:rPr lang="en-GB" sz="3000" dirty="0">
                <a:solidFill>
                  <a:srgbClr val="002060"/>
                </a:solidFill>
                <a:latin typeface="Calibri"/>
              </a:rPr>
              <a:t>Poor language comprehension</a:t>
            </a:r>
          </a:p>
        </p:txBody>
      </p:sp>
      <p:sp>
        <p:nvSpPr>
          <p:cNvPr id="7" name="TextBox 6"/>
          <p:cNvSpPr txBox="1"/>
          <p:nvPr/>
        </p:nvSpPr>
        <p:spPr>
          <a:xfrm>
            <a:off x="4932040" y="3573016"/>
            <a:ext cx="3096344" cy="1938992"/>
          </a:xfrm>
          <a:prstGeom prst="rect">
            <a:avLst/>
          </a:prstGeom>
          <a:noFill/>
        </p:spPr>
        <p:txBody>
          <a:bodyPr wrap="square" rtlCol="0">
            <a:spAutoFit/>
          </a:bodyPr>
          <a:lstStyle/>
          <a:p>
            <a:r>
              <a:rPr lang="en-GB" sz="3000" dirty="0">
                <a:solidFill>
                  <a:srgbClr val="002060"/>
                </a:solidFill>
                <a:latin typeface="Calibri"/>
              </a:rPr>
              <a:t>Good </a:t>
            </a:r>
            <a:r>
              <a:rPr lang="en-GB" sz="3000" dirty="0" smtClean="0">
                <a:solidFill>
                  <a:srgbClr val="002060"/>
                </a:solidFill>
                <a:latin typeface="Calibri"/>
              </a:rPr>
              <a:t>word recognition</a:t>
            </a:r>
            <a:endParaRPr lang="en-GB" sz="3000" dirty="0">
              <a:solidFill>
                <a:srgbClr val="002060"/>
              </a:solidFill>
              <a:latin typeface="Calibri"/>
            </a:endParaRPr>
          </a:p>
          <a:p>
            <a:r>
              <a:rPr lang="en-GB" sz="3000" dirty="0">
                <a:solidFill>
                  <a:srgbClr val="002060"/>
                </a:solidFill>
                <a:latin typeface="Calibri"/>
              </a:rPr>
              <a:t>Poor language comprehension</a:t>
            </a:r>
          </a:p>
        </p:txBody>
      </p:sp>
      <p:sp>
        <p:nvSpPr>
          <p:cNvPr id="8" name="Smiley Face 7"/>
          <p:cNvSpPr/>
          <p:nvPr/>
        </p:nvSpPr>
        <p:spPr>
          <a:xfrm>
            <a:off x="7596336" y="730959"/>
            <a:ext cx="936104" cy="917520"/>
          </a:xfrm>
          <a:prstGeom prst="smileyFace">
            <a:avLst/>
          </a:prstGeom>
          <a:solidFill>
            <a:srgbClr val="A9A57C"/>
          </a:solidFill>
          <a:ln w="25400" cap="flat" cmpd="sng" algn="ctr">
            <a:solidFill>
              <a:srgbClr val="A9A57C">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00B0F0"/>
              </a:solidFill>
              <a:effectLst/>
              <a:uLnTx/>
              <a:uFillTx/>
              <a:latin typeface="Calibri"/>
              <a:ea typeface="+mn-ea"/>
              <a:cs typeface="+mn-cs"/>
            </a:endParaRPr>
          </a:p>
        </p:txBody>
      </p:sp>
      <p:cxnSp>
        <p:nvCxnSpPr>
          <p:cNvPr id="10" name="Straight Connector 9"/>
          <p:cNvCxnSpPr/>
          <p:nvPr/>
        </p:nvCxnSpPr>
        <p:spPr>
          <a:xfrm>
            <a:off x="4283968" y="188640"/>
            <a:ext cx="0" cy="61206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187624" y="3248980"/>
            <a:ext cx="7056784"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707904" y="188640"/>
            <a:ext cx="576064" cy="707886"/>
          </a:xfrm>
          <a:prstGeom prst="rect">
            <a:avLst/>
          </a:prstGeom>
          <a:noFill/>
        </p:spPr>
        <p:txBody>
          <a:bodyPr wrap="square" rtlCol="0">
            <a:spAutoFit/>
          </a:bodyPr>
          <a:lstStyle/>
          <a:p>
            <a:r>
              <a:rPr lang="en-GB" sz="4000" dirty="0" smtClean="0"/>
              <a:t>+</a:t>
            </a:r>
            <a:endParaRPr lang="en-GB" sz="4000" dirty="0"/>
          </a:p>
        </p:txBody>
      </p:sp>
      <p:sp>
        <p:nvSpPr>
          <p:cNvPr id="14" name="TextBox 13"/>
          <p:cNvSpPr txBox="1"/>
          <p:nvPr/>
        </p:nvSpPr>
        <p:spPr>
          <a:xfrm>
            <a:off x="8388424" y="2708920"/>
            <a:ext cx="576064" cy="707886"/>
          </a:xfrm>
          <a:prstGeom prst="rect">
            <a:avLst/>
          </a:prstGeom>
          <a:noFill/>
        </p:spPr>
        <p:txBody>
          <a:bodyPr wrap="square" rtlCol="0">
            <a:spAutoFit/>
          </a:bodyPr>
          <a:lstStyle/>
          <a:p>
            <a:r>
              <a:rPr lang="en-GB" sz="4000" dirty="0" smtClean="0"/>
              <a:t>+</a:t>
            </a:r>
            <a:endParaRPr lang="en-GB" sz="4000" dirty="0"/>
          </a:p>
        </p:txBody>
      </p:sp>
      <p:sp>
        <p:nvSpPr>
          <p:cNvPr id="15" name="TextBox 14"/>
          <p:cNvSpPr txBox="1"/>
          <p:nvPr/>
        </p:nvSpPr>
        <p:spPr>
          <a:xfrm>
            <a:off x="3669254" y="5805264"/>
            <a:ext cx="576064" cy="707886"/>
          </a:xfrm>
          <a:prstGeom prst="rect">
            <a:avLst/>
          </a:prstGeom>
          <a:noFill/>
        </p:spPr>
        <p:txBody>
          <a:bodyPr wrap="square" rtlCol="0">
            <a:spAutoFit/>
          </a:bodyPr>
          <a:lstStyle/>
          <a:p>
            <a:r>
              <a:rPr lang="en-GB" sz="4000" dirty="0"/>
              <a:t>-</a:t>
            </a:r>
          </a:p>
        </p:txBody>
      </p:sp>
      <p:sp>
        <p:nvSpPr>
          <p:cNvPr id="16" name="TextBox 15"/>
          <p:cNvSpPr txBox="1"/>
          <p:nvPr/>
        </p:nvSpPr>
        <p:spPr>
          <a:xfrm>
            <a:off x="899592" y="2708920"/>
            <a:ext cx="576064" cy="707886"/>
          </a:xfrm>
          <a:prstGeom prst="rect">
            <a:avLst/>
          </a:prstGeom>
          <a:noFill/>
        </p:spPr>
        <p:txBody>
          <a:bodyPr wrap="square" rtlCol="0">
            <a:spAutoFit/>
          </a:bodyPr>
          <a:lstStyle/>
          <a:p>
            <a:r>
              <a:rPr lang="en-GB" sz="4000" dirty="0"/>
              <a:t>-</a:t>
            </a:r>
          </a:p>
        </p:txBody>
      </p:sp>
      <p:sp>
        <p:nvSpPr>
          <p:cNvPr id="18" name="Cloud Callout 17"/>
          <p:cNvSpPr/>
          <p:nvPr/>
        </p:nvSpPr>
        <p:spPr>
          <a:xfrm>
            <a:off x="6264188" y="5301208"/>
            <a:ext cx="2664296" cy="1368152"/>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6534980" y="5656024"/>
            <a:ext cx="2196244" cy="646331"/>
          </a:xfrm>
          <a:prstGeom prst="rect">
            <a:avLst/>
          </a:prstGeom>
          <a:noFill/>
        </p:spPr>
        <p:txBody>
          <a:bodyPr wrap="square" rtlCol="0">
            <a:spAutoFit/>
          </a:bodyPr>
          <a:lstStyle/>
          <a:p>
            <a:r>
              <a:rPr lang="en-GB" dirty="0" smtClean="0">
                <a:solidFill>
                  <a:schemeClr val="bg1"/>
                </a:solidFill>
              </a:rPr>
              <a:t>What kind of reader </a:t>
            </a:r>
            <a:endParaRPr lang="en-GB" dirty="0">
              <a:solidFill>
                <a:schemeClr val="bg1"/>
              </a:solidFill>
            </a:endParaRPr>
          </a:p>
          <a:p>
            <a:r>
              <a:rPr lang="en-GB" dirty="0">
                <a:solidFill>
                  <a:schemeClr val="bg1"/>
                </a:solidFill>
              </a:rPr>
              <a:t>i</a:t>
            </a:r>
            <a:r>
              <a:rPr lang="en-GB" dirty="0" smtClean="0">
                <a:solidFill>
                  <a:schemeClr val="bg1"/>
                </a:solidFill>
              </a:rPr>
              <a:t>s your child?</a:t>
            </a:r>
            <a:endParaRPr lang="en-GB" dirty="0">
              <a:solidFill>
                <a:schemeClr val="bg1"/>
              </a:solidFill>
            </a:endParaRPr>
          </a:p>
        </p:txBody>
      </p:sp>
    </p:spTree>
    <p:extLst>
      <p:ext uri="{BB962C8B-B14F-4D97-AF65-F5344CB8AC3E}">
        <p14:creationId xmlns:p14="http://schemas.microsoft.com/office/powerpoint/2010/main" val="11448453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114300" indent="0">
              <a:buNone/>
            </a:pPr>
            <a:r>
              <a:rPr lang="en-GB" dirty="0">
                <a:solidFill>
                  <a:srgbClr val="002060"/>
                </a:solidFill>
              </a:rPr>
              <a:t>Effective adult readers use a range of flexible reading comprehension strategies so quickly and automatically… we hardly notice they are taking place!!</a:t>
            </a:r>
          </a:p>
          <a:p>
            <a:pPr marL="114300" indent="0">
              <a:buNone/>
            </a:pPr>
            <a:endParaRPr lang="en-GB" dirty="0"/>
          </a:p>
          <a:p>
            <a:pPr marL="114300" indent="0">
              <a:buNone/>
            </a:pPr>
            <a:r>
              <a:rPr lang="en-GB" dirty="0">
                <a:solidFill>
                  <a:srgbClr val="002060"/>
                </a:solidFill>
              </a:rPr>
              <a:t>The price we pay for our expertise is that the strategies we use have become hidden from us. </a:t>
            </a:r>
          </a:p>
          <a:p>
            <a:endParaRPr lang="en-GB" dirty="0"/>
          </a:p>
        </p:txBody>
      </p:sp>
    </p:spTree>
    <p:extLst>
      <p:ext uri="{BB962C8B-B14F-4D97-AF65-F5344CB8AC3E}">
        <p14:creationId xmlns:p14="http://schemas.microsoft.com/office/powerpoint/2010/main" val="8979299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Word Recognition</a:t>
            </a:r>
            <a:endParaRPr lang="en-GB" dirty="0"/>
          </a:p>
        </p:txBody>
      </p:sp>
      <p:sp>
        <p:nvSpPr>
          <p:cNvPr id="3" name="Content Placeholder 2"/>
          <p:cNvSpPr>
            <a:spLocks noGrp="1"/>
          </p:cNvSpPr>
          <p:nvPr>
            <p:ph idx="1"/>
          </p:nvPr>
        </p:nvSpPr>
        <p:spPr/>
        <p:txBody>
          <a:bodyPr>
            <a:normAutofit fontScale="92500"/>
          </a:bodyPr>
          <a:lstStyle/>
          <a:p>
            <a:r>
              <a:rPr lang="en-GB" dirty="0" smtClean="0">
                <a:solidFill>
                  <a:srgbClr val="002060"/>
                </a:solidFill>
              </a:rPr>
              <a:t>Pupils who find decoding the words n the </a:t>
            </a:r>
            <a:r>
              <a:rPr lang="en-GB" dirty="0">
                <a:solidFill>
                  <a:srgbClr val="002060"/>
                </a:solidFill>
              </a:rPr>
              <a:t>p</a:t>
            </a:r>
            <a:r>
              <a:rPr lang="en-GB" dirty="0" smtClean="0">
                <a:solidFill>
                  <a:srgbClr val="002060"/>
                </a:solidFill>
              </a:rPr>
              <a:t>age challenging often have a poor phonemic awareness and limited phonic knowledge.</a:t>
            </a:r>
          </a:p>
          <a:p>
            <a:r>
              <a:rPr lang="en-GB" dirty="0" smtClean="0">
                <a:solidFill>
                  <a:srgbClr val="002060"/>
                </a:solidFill>
              </a:rPr>
              <a:t>They can’t hear the different sounds in words. </a:t>
            </a:r>
          </a:p>
          <a:p>
            <a:r>
              <a:rPr lang="en-GB" dirty="0" smtClean="0">
                <a:solidFill>
                  <a:srgbClr val="002060"/>
                </a:solidFill>
              </a:rPr>
              <a:t>They do not recognise the sounds that different letter strings make.</a:t>
            </a:r>
          </a:p>
          <a:p>
            <a:r>
              <a:rPr lang="en-GB" dirty="0" smtClean="0">
                <a:solidFill>
                  <a:srgbClr val="002060"/>
                </a:solidFill>
              </a:rPr>
              <a:t>They need to use a range of strategies to enable them to read the words on the page</a:t>
            </a:r>
            <a:endParaRPr lang="en-GB" dirty="0">
              <a:solidFill>
                <a:srgbClr val="002060"/>
              </a:solidFill>
            </a:endParaRPr>
          </a:p>
        </p:txBody>
      </p:sp>
    </p:spTree>
    <p:extLst>
      <p:ext uri="{BB962C8B-B14F-4D97-AF65-F5344CB8AC3E}">
        <p14:creationId xmlns:p14="http://schemas.microsoft.com/office/powerpoint/2010/main" val="39374182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Phonemic awareness</a:t>
            </a:r>
            <a:endParaRPr lang="en-GB" dirty="0"/>
          </a:p>
        </p:txBody>
      </p:sp>
      <p:sp>
        <p:nvSpPr>
          <p:cNvPr id="5" name="TextBox 4"/>
          <p:cNvSpPr txBox="1"/>
          <p:nvPr/>
        </p:nvSpPr>
        <p:spPr>
          <a:xfrm>
            <a:off x="3995936" y="1484784"/>
            <a:ext cx="4032448" cy="1200329"/>
          </a:xfrm>
          <a:prstGeom prst="rect">
            <a:avLst/>
          </a:prstGeom>
          <a:solidFill>
            <a:schemeClr val="accent6"/>
          </a:solidFill>
          <a:ln>
            <a:solidFill>
              <a:schemeClr val="tx1"/>
            </a:solidFill>
          </a:ln>
        </p:spPr>
        <p:txBody>
          <a:bodyPr wrap="square" rtlCol="0">
            <a:spAutoFit/>
          </a:bodyPr>
          <a:lstStyle/>
          <a:p>
            <a:pPr algn="ctr"/>
            <a:r>
              <a:rPr lang="en-GB" sz="2400" dirty="0" smtClean="0">
                <a:solidFill>
                  <a:schemeClr val="bg1"/>
                </a:solidFill>
              </a:rPr>
              <a:t>The ability to identify, think about and manipulate the sounds in speech.</a:t>
            </a:r>
            <a:endParaRPr lang="en-GB" sz="2400" dirty="0">
              <a:solidFill>
                <a:schemeClr val="bg1"/>
              </a:solidFill>
            </a:endParaRPr>
          </a:p>
        </p:txBody>
      </p:sp>
      <p:sp>
        <p:nvSpPr>
          <p:cNvPr id="7" name="TextBox 6"/>
          <p:cNvSpPr txBox="1"/>
          <p:nvPr/>
        </p:nvSpPr>
        <p:spPr>
          <a:xfrm>
            <a:off x="1259632" y="3284984"/>
            <a:ext cx="4968552" cy="3046988"/>
          </a:xfrm>
          <a:prstGeom prst="rect">
            <a:avLst/>
          </a:prstGeom>
          <a:solidFill>
            <a:schemeClr val="accent6"/>
          </a:solidFill>
          <a:ln>
            <a:solidFill>
              <a:schemeClr val="tx1"/>
            </a:solidFill>
          </a:ln>
        </p:spPr>
        <p:txBody>
          <a:bodyPr wrap="square" rtlCol="0">
            <a:spAutoFit/>
          </a:bodyPr>
          <a:lstStyle/>
          <a:p>
            <a:r>
              <a:rPr lang="en-GB" sz="2400" u="sng" dirty="0" smtClean="0">
                <a:solidFill>
                  <a:schemeClr val="bg1"/>
                </a:solidFill>
              </a:rPr>
              <a:t>To promote phonemic awareness, children need to be able to:</a:t>
            </a:r>
          </a:p>
          <a:p>
            <a:r>
              <a:rPr lang="en-GB" sz="2400" dirty="0" smtClean="0">
                <a:solidFill>
                  <a:schemeClr val="bg1"/>
                </a:solidFill>
              </a:rPr>
              <a:t>1.Listen</a:t>
            </a:r>
          </a:p>
          <a:p>
            <a:r>
              <a:rPr lang="en-GB" sz="2400" dirty="0" smtClean="0">
                <a:solidFill>
                  <a:schemeClr val="bg1"/>
                </a:solidFill>
              </a:rPr>
              <a:t>2. Notice rhyme - know that sounds have meaning and follow certain patterns</a:t>
            </a:r>
          </a:p>
          <a:p>
            <a:r>
              <a:rPr lang="en-GB" sz="2400" dirty="0" smtClean="0">
                <a:solidFill>
                  <a:schemeClr val="bg1"/>
                </a:solidFill>
              </a:rPr>
              <a:t>3. Notice syllables – know that words can be split into smaller parts</a:t>
            </a:r>
            <a:endParaRPr lang="en-GB" sz="2400" dirty="0">
              <a:solidFill>
                <a:schemeClr val="bg1"/>
              </a:solidFill>
            </a:endParaRPr>
          </a:p>
        </p:txBody>
      </p:sp>
    </p:spTree>
    <p:extLst>
      <p:ext uri="{BB962C8B-B14F-4D97-AF65-F5344CB8AC3E}">
        <p14:creationId xmlns:p14="http://schemas.microsoft.com/office/powerpoint/2010/main" val="30313228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a:t>
            </a:r>
            <a:endParaRPr lang="en-GB" dirty="0"/>
          </a:p>
        </p:txBody>
      </p:sp>
      <p:sp>
        <p:nvSpPr>
          <p:cNvPr id="4" name="TextBox 3"/>
          <p:cNvSpPr txBox="1"/>
          <p:nvPr/>
        </p:nvSpPr>
        <p:spPr>
          <a:xfrm>
            <a:off x="4716016" y="476672"/>
            <a:ext cx="4032448" cy="1200329"/>
          </a:xfrm>
          <a:prstGeom prst="rect">
            <a:avLst/>
          </a:prstGeom>
          <a:solidFill>
            <a:schemeClr val="accent6"/>
          </a:solidFill>
          <a:ln>
            <a:solidFill>
              <a:schemeClr val="tx1"/>
            </a:solidFill>
          </a:ln>
        </p:spPr>
        <p:txBody>
          <a:bodyPr wrap="square" rtlCol="0">
            <a:spAutoFit/>
          </a:bodyPr>
          <a:lstStyle/>
          <a:p>
            <a:pPr algn="ctr"/>
            <a:r>
              <a:rPr lang="en-GB" sz="2400" dirty="0" smtClean="0">
                <a:solidFill>
                  <a:schemeClr val="bg1"/>
                </a:solidFill>
              </a:rPr>
              <a:t>The ability to segment and manipulate the sounds of oral language. </a:t>
            </a:r>
            <a:endParaRPr lang="en-GB" sz="2400" dirty="0">
              <a:solidFill>
                <a:schemeClr val="bg1"/>
              </a:solidFill>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2198"/>
          <a:stretch/>
        </p:blipFill>
        <p:spPr bwMode="auto">
          <a:xfrm>
            <a:off x="971600" y="1700808"/>
            <a:ext cx="3600400" cy="2169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716016" y="2852936"/>
            <a:ext cx="4032448" cy="2677656"/>
          </a:xfrm>
          <a:prstGeom prst="rect">
            <a:avLst/>
          </a:prstGeom>
          <a:solidFill>
            <a:schemeClr val="accent6"/>
          </a:solidFill>
          <a:ln>
            <a:solidFill>
              <a:schemeClr val="tx1"/>
            </a:solidFill>
          </a:ln>
        </p:spPr>
        <p:txBody>
          <a:bodyPr wrap="square" rtlCol="0">
            <a:spAutoFit/>
          </a:bodyPr>
          <a:lstStyle/>
          <a:p>
            <a:pPr algn="ctr"/>
            <a:r>
              <a:rPr lang="en-GB" sz="2400" dirty="0" smtClean="0">
                <a:solidFill>
                  <a:schemeClr val="bg1"/>
                </a:solidFill>
              </a:rPr>
              <a:t>The goal of Phonics is to enable readers to decode new written words by sounding them out – it is the first strategy that should be taught in helping them to learn to read. </a:t>
            </a:r>
            <a:endParaRPr lang="en-GB" sz="2400" dirty="0">
              <a:solidFill>
                <a:schemeClr val="bg1"/>
              </a:solidFill>
            </a:endParaRPr>
          </a:p>
        </p:txBody>
      </p:sp>
    </p:spTree>
    <p:extLst>
      <p:ext uri="{BB962C8B-B14F-4D97-AF65-F5344CB8AC3E}">
        <p14:creationId xmlns:p14="http://schemas.microsoft.com/office/powerpoint/2010/main" val="10487051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Skills involved in the teaching of Phonics</a:t>
            </a:r>
            <a:endParaRPr lang="en-GB" dirty="0"/>
          </a:p>
        </p:txBody>
      </p:sp>
      <p:sp>
        <p:nvSpPr>
          <p:cNvPr id="4" name="TextBox 3"/>
          <p:cNvSpPr txBox="1"/>
          <p:nvPr/>
        </p:nvSpPr>
        <p:spPr>
          <a:xfrm>
            <a:off x="3419872" y="1412776"/>
            <a:ext cx="4104456" cy="2308324"/>
          </a:xfrm>
          <a:prstGeom prst="rect">
            <a:avLst/>
          </a:prstGeom>
          <a:noFill/>
          <a:ln>
            <a:solidFill>
              <a:schemeClr val="tx1"/>
            </a:solidFill>
          </a:ln>
        </p:spPr>
        <p:txBody>
          <a:bodyPr wrap="square" rtlCol="0">
            <a:spAutoFit/>
          </a:bodyPr>
          <a:lstStyle/>
          <a:p>
            <a:r>
              <a:rPr lang="en-GB" sz="2400" dirty="0" smtClean="0">
                <a:solidFill>
                  <a:srgbClr val="002060"/>
                </a:solidFill>
              </a:rPr>
              <a:t>GPC’s: Grapheme/Phoneme correspondence. Children are taught all the phonemes (sounds) and the ways of writing them down. These are taught in a particular order. </a:t>
            </a:r>
            <a:endParaRPr lang="en-GB" sz="2400" dirty="0">
              <a:solidFill>
                <a:srgbClr val="002060"/>
              </a:solidFill>
            </a:endParaRPr>
          </a:p>
        </p:txBody>
      </p:sp>
    </p:spTree>
    <p:extLst>
      <p:ext uri="{BB962C8B-B14F-4D97-AF65-F5344CB8AC3E}">
        <p14:creationId xmlns:p14="http://schemas.microsoft.com/office/powerpoint/2010/main" val="34073083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737" t="10119" r="20239" b="8135"/>
          <a:stretch/>
        </p:blipFill>
        <p:spPr bwMode="auto">
          <a:xfrm>
            <a:off x="251520" y="260648"/>
            <a:ext cx="8069944" cy="5979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83639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Phonemes and Graphemes</a:t>
            </a:r>
            <a:endParaRPr lang="en-GB" dirty="0"/>
          </a:p>
        </p:txBody>
      </p:sp>
      <p:sp>
        <p:nvSpPr>
          <p:cNvPr id="3" name="Content Placeholder 2"/>
          <p:cNvSpPr>
            <a:spLocks noGrp="1"/>
          </p:cNvSpPr>
          <p:nvPr>
            <p:ph idx="1"/>
          </p:nvPr>
        </p:nvSpPr>
        <p:spPr/>
        <p:txBody>
          <a:bodyPr/>
          <a:lstStyle/>
          <a:p>
            <a:r>
              <a:rPr lang="en-GB" dirty="0" smtClean="0"/>
              <a:t>See sheet at tables</a:t>
            </a:r>
          </a:p>
          <a:p>
            <a:r>
              <a:rPr lang="en-GB" dirty="0" smtClean="0"/>
              <a:t>One example – </a:t>
            </a:r>
            <a:r>
              <a:rPr lang="en-GB" dirty="0" err="1" smtClean="0"/>
              <a:t>er</a:t>
            </a:r>
            <a:r>
              <a:rPr lang="en-GB" dirty="0" smtClean="0"/>
              <a:t> sound has 6 different graphemes </a:t>
            </a:r>
            <a:r>
              <a:rPr lang="en-GB" dirty="0" err="1" smtClean="0"/>
              <a:t>ur</a:t>
            </a:r>
            <a:r>
              <a:rPr lang="en-GB" dirty="0" smtClean="0"/>
              <a:t>, </a:t>
            </a:r>
            <a:r>
              <a:rPr lang="en-GB" dirty="0" err="1" smtClean="0"/>
              <a:t>ir</a:t>
            </a:r>
            <a:r>
              <a:rPr lang="en-GB" dirty="0" smtClean="0"/>
              <a:t>, </a:t>
            </a:r>
            <a:r>
              <a:rPr lang="en-GB" dirty="0" err="1" smtClean="0"/>
              <a:t>er</a:t>
            </a:r>
            <a:r>
              <a:rPr lang="en-GB" dirty="0" smtClean="0"/>
              <a:t>, ear, or, </a:t>
            </a:r>
            <a:r>
              <a:rPr lang="en-GB" dirty="0" err="1" smtClean="0"/>
              <a:t>ar</a:t>
            </a:r>
            <a:endParaRPr lang="en-GB" dirty="0" smtClean="0"/>
          </a:p>
          <a:p>
            <a:r>
              <a:rPr lang="en-GB" dirty="0" smtClean="0"/>
              <a:t>Burn, first, fern, heard, work, dollar</a:t>
            </a:r>
            <a:endParaRPr lang="en-GB" dirty="0"/>
          </a:p>
        </p:txBody>
      </p:sp>
    </p:spTree>
    <p:extLst>
      <p:ext uri="{BB962C8B-B14F-4D97-AF65-F5344CB8AC3E}">
        <p14:creationId xmlns:p14="http://schemas.microsoft.com/office/powerpoint/2010/main" val="37282017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476672"/>
            <a:ext cx="6783433" cy="4464496"/>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spTree>
    <p:extLst>
      <p:ext uri="{BB962C8B-B14F-4D97-AF65-F5344CB8AC3E}">
        <p14:creationId xmlns:p14="http://schemas.microsoft.com/office/powerpoint/2010/main" val="39955294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l="17908" t="10075" r="18456" b="7150"/>
          <a:stretch>
            <a:fillRect/>
          </a:stretch>
        </p:blipFill>
        <p:spPr bwMode="auto">
          <a:xfrm>
            <a:off x="467544" y="476672"/>
            <a:ext cx="7410386" cy="5419937"/>
          </a:xfrm>
          <a:prstGeom prst="rect">
            <a:avLst/>
          </a:prstGeom>
          <a:noFill/>
          <a:ln w="9525" algn="in">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23230873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fontScale="90000"/>
          </a:bodyPr>
          <a:lstStyle/>
          <a:p>
            <a:r>
              <a:rPr lang="en-GB" dirty="0" smtClean="0"/>
              <a:t>What can you do at home to support your child with Phonics?</a:t>
            </a:r>
            <a:endParaRPr lang="en-GB" dirty="0"/>
          </a:p>
        </p:txBody>
      </p:sp>
      <p:sp>
        <p:nvSpPr>
          <p:cNvPr id="5" name="TextBox 4"/>
          <p:cNvSpPr txBox="1"/>
          <p:nvPr/>
        </p:nvSpPr>
        <p:spPr>
          <a:xfrm>
            <a:off x="1691680" y="1844824"/>
            <a:ext cx="6192688" cy="2677656"/>
          </a:xfrm>
          <a:prstGeom prst="rect">
            <a:avLst/>
          </a:prstGeom>
          <a:noFill/>
        </p:spPr>
        <p:txBody>
          <a:bodyPr wrap="square" rtlCol="0">
            <a:spAutoFit/>
          </a:bodyPr>
          <a:lstStyle/>
          <a:p>
            <a:r>
              <a:rPr lang="en-GB" sz="2400" dirty="0" smtClean="0">
                <a:solidFill>
                  <a:srgbClr val="002060"/>
                </a:solidFill>
              </a:rPr>
              <a:t>Talk about words and signs when you’re out and about</a:t>
            </a:r>
          </a:p>
          <a:p>
            <a:r>
              <a:rPr lang="en-GB" sz="2400" dirty="0" smtClean="0">
                <a:solidFill>
                  <a:srgbClr val="002060"/>
                </a:solidFill>
              </a:rPr>
              <a:t>Play rhyming games </a:t>
            </a:r>
          </a:p>
          <a:p>
            <a:r>
              <a:rPr lang="en-GB" sz="2400" dirty="0">
                <a:hlinkClick r:id="rId2"/>
              </a:rPr>
              <a:t>https://</a:t>
            </a:r>
            <a:r>
              <a:rPr lang="en-GB" sz="2400" dirty="0" smtClean="0">
                <a:hlinkClick r:id="rId2"/>
              </a:rPr>
              <a:t>www.phonicsplay.co.uk/Phase5Menu.htm</a:t>
            </a:r>
            <a:r>
              <a:rPr lang="en-GB" sz="2400" dirty="0" smtClean="0"/>
              <a:t> </a:t>
            </a:r>
          </a:p>
          <a:p>
            <a:r>
              <a:rPr lang="en-GB" sz="2400" dirty="0" smtClean="0">
                <a:solidFill>
                  <a:srgbClr val="002060"/>
                </a:solidFill>
              </a:rPr>
              <a:t>Play word games – crosswords, word searches, Boggle</a:t>
            </a:r>
          </a:p>
          <a:p>
            <a:endParaRPr lang="en-GB" sz="2400" dirty="0"/>
          </a:p>
        </p:txBody>
      </p:sp>
    </p:spTree>
    <p:extLst>
      <p:ext uri="{BB962C8B-B14F-4D97-AF65-F5344CB8AC3E}">
        <p14:creationId xmlns:p14="http://schemas.microsoft.com/office/powerpoint/2010/main" val="33539270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Get your child reading</a:t>
            </a:r>
            <a:endParaRPr lang="en-GB" dirty="0"/>
          </a:p>
        </p:txBody>
      </p:sp>
      <p:sp>
        <p:nvSpPr>
          <p:cNvPr id="3" name="Content Placeholder 2"/>
          <p:cNvSpPr>
            <a:spLocks noGrp="1"/>
          </p:cNvSpPr>
          <p:nvPr>
            <p:ph idx="1"/>
          </p:nvPr>
        </p:nvSpPr>
        <p:spPr/>
        <p:txBody>
          <a:bodyPr>
            <a:normAutofit/>
          </a:bodyPr>
          <a:lstStyle/>
          <a:p>
            <a:r>
              <a:rPr lang="en-GB" sz="3600" dirty="0" smtClean="0">
                <a:solidFill>
                  <a:srgbClr val="002060"/>
                </a:solidFill>
              </a:rPr>
              <a:t>Comics</a:t>
            </a:r>
          </a:p>
          <a:p>
            <a:r>
              <a:rPr lang="en-GB" sz="3600" dirty="0" smtClean="0">
                <a:solidFill>
                  <a:srgbClr val="002060"/>
                </a:solidFill>
              </a:rPr>
              <a:t>Recipes</a:t>
            </a:r>
          </a:p>
          <a:p>
            <a:r>
              <a:rPr lang="en-GB" sz="3600" dirty="0" smtClean="0">
                <a:solidFill>
                  <a:srgbClr val="002060"/>
                </a:solidFill>
              </a:rPr>
              <a:t>Cereal boxes</a:t>
            </a:r>
          </a:p>
          <a:p>
            <a:r>
              <a:rPr lang="en-GB" sz="3600" dirty="0" smtClean="0">
                <a:solidFill>
                  <a:srgbClr val="002060"/>
                </a:solidFill>
              </a:rPr>
              <a:t>Road signs</a:t>
            </a:r>
          </a:p>
          <a:p>
            <a:r>
              <a:rPr lang="en-GB" sz="3600" dirty="0" smtClean="0">
                <a:solidFill>
                  <a:srgbClr val="002060"/>
                </a:solidFill>
              </a:rPr>
              <a:t>Number plates</a:t>
            </a:r>
          </a:p>
          <a:p>
            <a:endParaRPr lang="en-GB" sz="36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124744"/>
            <a:ext cx="2432298" cy="2432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4653136"/>
            <a:ext cx="1735088" cy="1735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1029" y="4077072"/>
            <a:ext cx="2665437" cy="1776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1470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Other strategies to help with reading the text </a:t>
            </a:r>
            <a:endParaRPr lang="en-GB" dirty="0"/>
          </a:p>
        </p:txBody>
      </p:sp>
      <p:sp>
        <p:nvSpPr>
          <p:cNvPr id="3" name="Content Placeholder 2"/>
          <p:cNvSpPr>
            <a:spLocks noGrp="1"/>
          </p:cNvSpPr>
          <p:nvPr>
            <p:ph idx="1"/>
          </p:nvPr>
        </p:nvSpPr>
        <p:spPr>
          <a:xfrm>
            <a:off x="971600" y="1556792"/>
            <a:ext cx="4402832" cy="4800600"/>
          </a:xfrm>
        </p:spPr>
        <p:txBody>
          <a:bodyPr>
            <a:normAutofit fontScale="92500" lnSpcReduction="10000"/>
          </a:bodyPr>
          <a:lstStyle/>
          <a:p>
            <a:r>
              <a:rPr lang="en-GB" dirty="0" smtClean="0">
                <a:solidFill>
                  <a:srgbClr val="002060"/>
                </a:solidFill>
              </a:rPr>
              <a:t>Using the pictures to help work out the missing word</a:t>
            </a:r>
          </a:p>
          <a:p>
            <a:r>
              <a:rPr lang="en-GB" dirty="0" smtClean="0">
                <a:solidFill>
                  <a:srgbClr val="002060"/>
                </a:solidFill>
              </a:rPr>
              <a:t>Reading on to the end of a sentence to predict the missing word</a:t>
            </a:r>
          </a:p>
          <a:p>
            <a:r>
              <a:rPr lang="en-GB" dirty="0" smtClean="0">
                <a:solidFill>
                  <a:srgbClr val="002060"/>
                </a:solidFill>
              </a:rPr>
              <a:t>Using knowledge of word types</a:t>
            </a:r>
          </a:p>
          <a:p>
            <a:pPr marL="114300" indent="0">
              <a:buNone/>
            </a:pPr>
            <a:r>
              <a:rPr lang="en-GB" dirty="0" smtClean="0">
                <a:solidFill>
                  <a:srgbClr val="002060"/>
                </a:solidFill>
              </a:rPr>
              <a:t> to work out what type of word is missing</a:t>
            </a:r>
            <a:endParaRPr lang="en-GB" dirty="0">
              <a:solidFill>
                <a:srgbClr val="002060"/>
              </a:solidFill>
            </a:endParaRPr>
          </a:p>
        </p:txBody>
      </p:sp>
      <p:pic>
        <p:nvPicPr>
          <p:cNvPr id="7170" name="Picture 2" descr="C:\Users\staff1\AppData\Local\Microsoft\Windows\Temporary Internet Files\Content.IE5\HBXDJWUR\IMG_075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036" t="13616" r="11014" b="11437"/>
          <a:stretch/>
        </p:blipFill>
        <p:spPr bwMode="auto">
          <a:xfrm rot="5400000">
            <a:off x="4810610" y="1843199"/>
            <a:ext cx="4635348" cy="3672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5249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Factors that influence poor comprehension</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2317350"/>
            <a:ext cx="3456384" cy="2672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06385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Weak background knowledge</a:t>
            </a:r>
            <a:endParaRPr lang="en-GB" dirty="0"/>
          </a:p>
        </p:txBody>
      </p:sp>
      <p:sp>
        <p:nvSpPr>
          <p:cNvPr id="3" name="Content Placeholder 2"/>
          <p:cNvSpPr>
            <a:spLocks noGrp="1"/>
          </p:cNvSpPr>
          <p:nvPr>
            <p:ph idx="1"/>
          </p:nvPr>
        </p:nvSpPr>
        <p:spPr/>
        <p:txBody>
          <a:bodyPr>
            <a:normAutofit lnSpcReduction="10000"/>
          </a:bodyPr>
          <a:lstStyle/>
          <a:p>
            <a:r>
              <a:rPr lang="en-GB" sz="2800" dirty="0" smtClean="0"/>
              <a:t>When reading an extract of text about building towers and a wave knocking it over– a child could picture towers made from bricks as he had never been to the beach before – hadn’t spotted the VIP word – wave. </a:t>
            </a:r>
          </a:p>
          <a:p>
            <a:r>
              <a:rPr lang="en-GB" sz="2800" i="1" dirty="0">
                <a:solidFill>
                  <a:srgbClr val="FF0000"/>
                </a:solidFill>
              </a:rPr>
              <a:t>Billy was howling because his whole day had been spoilt. All his work had been broken by the wave. His mum came over to help but she accidentally stepped on the one tower that was left. “Never mind,” she said. “Let’s go back for tea. You can build some more towers tomorrow.”</a:t>
            </a:r>
          </a:p>
          <a:p>
            <a:endParaRPr lang="en-GB" sz="2800" dirty="0" smtClean="0"/>
          </a:p>
          <a:p>
            <a:pPr marL="82296" indent="0">
              <a:buNone/>
            </a:pPr>
            <a:endParaRPr lang="en-GB" sz="2800" dirty="0"/>
          </a:p>
        </p:txBody>
      </p:sp>
    </p:spTree>
    <p:extLst>
      <p:ext uri="{BB962C8B-B14F-4D97-AF65-F5344CB8AC3E}">
        <p14:creationId xmlns:p14="http://schemas.microsoft.com/office/powerpoint/2010/main" val="27221934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Limited Vocabulary</a:t>
            </a:r>
            <a:endParaRPr lang="en-GB" dirty="0"/>
          </a:p>
        </p:txBody>
      </p:sp>
      <p:sp>
        <p:nvSpPr>
          <p:cNvPr id="3" name="Content Placeholder 2"/>
          <p:cNvSpPr>
            <a:spLocks noGrp="1"/>
          </p:cNvSpPr>
          <p:nvPr>
            <p:ph idx="1"/>
          </p:nvPr>
        </p:nvSpPr>
        <p:spPr/>
        <p:txBody>
          <a:bodyPr/>
          <a:lstStyle/>
          <a:p>
            <a:r>
              <a:rPr lang="en-GB" dirty="0" smtClean="0"/>
              <a:t>A reader must know at least 90% of the words in a text to comprehend it</a:t>
            </a:r>
            <a:endParaRPr lang="en-GB" dirty="0"/>
          </a:p>
        </p:txBody>
      </p:sp>
      <p:sp>
        <p:nvSpPr>
          <p:cNvPr id="4" name="Rectangle 3"/>
          <p:cNvSpPr/>
          <p:nvPr/>
        </p:nvSpPr>
        <p:spPr>
          <a:xfrm>
            <a:off x="1547664" y="2636912"/>
            <a:ext cx="5688632" cy="3416320"/>
          </a:xfrm>
          <a:prstGeom prst="rect">
            <a:avLst/>
          </a:prstGeom>
        </p:spPr>
        <p:txBody>
          <a:bodyPr wrap="square">
            <a:spAutoFit/>
          </a:bodyPr>
          <a:lstStyle/>
          <a:p>
            <a:endParaRPr lang="en-GB" sz="2400" dirty="0"/>
          </a:p>
          <a:p>
            <a:r>
              <a:rPr lang="en-GB" sz="2400" dirty="0"/>
              <a:t>I </a:t>
            </a:r>
            <a:r>
              <a:rPr lang="en-GB" sz="2400" b="1" dirty="0" err="1"/>
              <a:t>libbled</a:t>
            </a:r>
            <a:r>
              <a:rPr lang="en-GB" sz="2400" b="1" dirty="0"/>
              <a:t> </a:t>
            </a:r>
            <a:r>
              <a:rPr lang="en-GB" sz="2400" b="1" dirty="0" err="1"/>
              <a:t>spig</a:t>
            </a:r>
            <a:r>
              <a:rPr lang="en-GB" sz="2400" b="1" dirty="0"/>
              <a:t> </a:t>
            </a:r>
            <a:r>
              <a:rPr lang="en-GB" sz="2400" dirty="0"/>
              <a:t>in the </a:t>
            </a:r>
            <a:r>
              <a:rPr lang="en-GB" sz="2400" b="1" dirty="0" err="1"/>
              <a:t>croopit</a:t>
            </a:r>
            <a:r>
              <a:rPr lang="en-GB" sz="2400" b="1" dirty="0"/>
              <a:t> </a:t>
            </a:r>
            <a:r>
              <a:rPr lang="en-GB" sz="2400" dirty="0"/>
              <a:t>on a </a:t>
            </a:r>
            <a:r>
              <a:rPr lang="en-GB" sz="2400" b="1" dirty="0" err="1"/>
              <a:t>Morflip</a:t>
            </a:r>
            <a:r>
              <a:rPr lang="en-GB" sz="2400" b="1" dirty="0"/>
              <a:t> </a:t>
            </a:r>
            <a:r>
              <a:rPr lang="en-GB" sz="2400" b="1" dirty="0" err="1"/>
              <a:t>hicklepulg</a:t>
            </a:r>
            <a:r>
              <a:rPr lang="en-GB" sz="2400" dirty="0"/>
              <a:t>. It was </a:t>
            </a:r>
            <a:r>
              <a:rPr lang="en-GB" sz="2400" b="1" dirty="0" err="1"/>
              <a:t>filp</a:t>
            </a:r>
            <a:r>
              <a:rPr lang="en-GB" sz="2400" b="1" dirty="0"/>
              <a:t> </a:t>
            </a:r>
            <a:r>
              <a:rPr lang="en-GB" sz="2400" dirty="0"/>
              <a:t>after we </a:t>
            </a:r>
            <a:r>
              <a:rPr lang="en-GB" sz="2400" b="1" dirty="0" err="1"/>
              <a:t>yambled</a:t>
            </a:r>
            <a:r>
              <a:rPr lang="en-GB" sz="2400" b="1" dirty="0"/>
              <a:t> </a:t>
            </a:r>
            <a:r>
              <a:rPr lang="en-GB" sz="2400" dirty="0"/>
              <a:t>into </a:t>
            </a:r>
            <a:r>
              <a:rPr lang="en-GB" sz="2400" b="1" dirty="0" err="1"/>
              <a:t>Huphlup</a:t>
            </a:r>
            <a:r>
              <a:rPr lang="en-GB" sz="2400" b="1" dirty="0"/>
              <a:t> </a:t>
            </a:r>
            <a:r>
              <a:rPr lang="en-GB" sz="2400" b="1" dirty="0" err="1"/>
              <a:t>Greep</a:t>
            </a:r>
            <a:r>
              <a:rPr lang="en-GB" sz="2400" dirty="0"/>
              <a:t>. The </a:t>
            </a:r>
            <a:r>
              <a:rPr lang="en-GB" sz="2400" b="1" dirty="0" err="1"/>
              <a:t>webble</a:t>
            </a:r>
            <a:r>
              <a:rPr lang="en-GB" sz="2400" b="1" dirty="0"/>
              <a:t> </a:t>
            </a:r>
            <a:r>
              <a:rPr lang="en-GB" sz="2400" dirty="0"/>
              <a:t>was </a:t>
            </a:r>
            <a:r>
              <a:rPr lang="en-GB" sz="2400" b="1" dirty="0" err="1"/>
              <a:t>yisking</a:t>
            </a:r>
            <a:r>
              <a:rPr lang="en-GB" sz="2400" dirty="0"/>
              <a:t>. </a:t>
            </a:r>
            <a:r>
              <a:rPr lang="en-GB" sz="2400" b="1" dirty="0" err="1"/>
              <a:t>Blord</a:t>
            </a:r>
            <a:r>
              <a:rPr lang="en-GB" sz="2400" b="1" dirty="0"/>
              <a:t> </a:t>
            </a:r>
            <a:r>
              <a:rPr lang="en-GB" sz="2400" dirty="0"/>
              <a:t>had </a:t>
            </a:r>
            <a:r>
              <a:rPr lang="en-GB" sz="2400" b="1" dirty="0" err="1"/>
              <a:t>ippen</a:t>
            </a:r>
            <a:r>
              <a:rPr lang="en-GB" sz="2400" b="1" dirty="0"/>
              <a:t> </a:t>
            </a:r>
            <a:r>
              <a:rPr lang="en-GB" sz="2400" dirty="0"/>
              <a:t>we’d be </a:t>
            </a:r>
            <a:r>
              <a:rPr lang="en-GB" sz="2400" b="1" dirty="0" err="1"/>
              <a:t>yambling</a:t>
            </a:r>
            <a:r>
              <a:rPr lang="en-GB" sz="2400" b="1" dirty="0"/>
              <a:t> </a:t>
            </a:r>
            <a:r>
              <a:rPr lang="en-GB" sz="2400" dirty="0"/>
              <a:t>just in </a:t>
            </a:r>
            <a:r>
              <a:rPr lang="en-GB" sz="2400" b="1" dirty="0" err="1"/>
              <a:t>shrud</a:t>
            </a:r>
            <a:r>
              <a:rPr lang="en-GB" sz="2400" b="1" dirty="0"/>
              <a:t> </a:t>
            </a:r>
            <a:r>
              <a:rPr lang="en-GB" sz="2400" dirty="0"/>
              <a:t>for the </a:t>
            </a:r>
            <a:r>
              <a:rPr lang="en-GB" sz="2400" b="1" dirty="0" err="1"/>
              <a:t>exime</a:t>
            </a:r>
            <a:r>
              <a:rPr lang="en-GB" sz="2400" b="1" dirty="0"/>
              <a:t>. </a:t>
            </a:r>
            <a:r>
              <a:rPr lang="en-GB" sz="2400" b="1" dirty="0" err="1"/>
              <a:t>Troosey</a:t>
            </a:r>
            <a:r>
              <a:rPr lang="en-GB" sz="2400" b="1" dirty="0"/>
              <a:t> </a:t>
            </a:r>
            <a:r>
              <a:rPr lang="en-GB" sz="2400" b="1" dirty="0" err="1"/>
              <a:t>ugo</a:t>
            </a:r>
            <a:r>
              <a:rPr lang="en-GB" sz="2400" b="1" dirty="0"/>
              <a:t> </a:t>
            </a:r>
            <a:r>
              <a:rPr lang="en-GB" sz="2400" dirty="0"/>
              <a:t>was there. Just me. The </a:t>
            </a:r>
            <a:r>
              <a:rPr lang="en-GB" sz="2400" b="1" dirty="0" err="1"/>
              <a:t>greks</a:t>
            </a:r>
            <a:r>
              <a:rPr lang="en-GB" sz="2400" b="1" dirty="0"/>
              <a:t> </a:t>
            </a:r>
            <a:r>
              <a:rPr lang="en-GB" sz="2400" dirty="0"/>
              <a:t>were inside the </a:t>
            </a:r>
            <a:r>
              <a:rPr lang="en-GB" sz="2400" b="1" dirty="0" err="1"/>
              <a:t>volda</a:t>
            </a:r>
            <a:r>
              <a:rPr lang="en-GB" sz="2400" b="1" dirty="0"/>
              <a:t> </a:t>
            </a:r>
            <a:r>
              <a:rPr lang="en-GB" sz="2400" dirty="0"/>
              <a:t>with </a:t>
            </a:r>
            <a:r>
              <a:rPr lang="en-GB" sz="2400" b="1" dirty="0"/>
              <a:t>Yabba </a:t>
            </a:r>
            <a:r>
              <a:rPr lang="en-GB" sz="2400" b="1" dirty="0" err="1"/>
              <a:t>Hoost</a:t>
            </a:r>
            <a:r>
              <a:rPr lang="en-GB" sz="2400" b="1" dirty="0"/>
              <a:t>, </a:t>
            </a:r>
            <a:r>
              <a:rPr lang="en-GB" sz="2400" b="1" dirty="0" err="1"/>
              <a:t>mirriming</a:t>
            </a:r>
            <a:r>
              <a:rPr lang="en-GB" sz="2400" b="1" dirty="0"/>
              <a:t> </a:t>
            </a:r>
            <a:r>
              <a:rPr lang="en-GB" sz="2400" dirty="0"/>
              <a:t>about the </a:t>
            </a:r>
            <a:r>
              <a:rPr lang="en-GB" sz="2400" b="1" dirty="0" err="1"/>
              <a:t>diggle</a:t>
            </a:r>
            <a:r>
              <a:rPr lang="en-GB" sz="2400" b="1" dirty="0"/>
              <a:t>. </a:t>
            </a:r>
            <a:endParaRPr lang="en-GB" sz="2400" dirty="0"/>
          </a:p>
        </p:txBody>
      </p:sp>
    </p:spTree>
    <p:extLst>
      <p:ext uri="{BB962C8B-B14F-4D97-AF65-F5344CB8AC3E}">
        <p14:creationId xmlns:p14="http://schemas.microsoft.com/office/powerpoint/2010/main" val="39424001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dirty="0" smtClean="0"/>
              <a:t>Working memory</a:t>
            </a:r>
            <a:endParaRPr lang="en-GB" dirty="0"/>
          </a:p>
        </p:txBody>
      </p:sp>
      <p:sp>
        <p:nvSpPr>
          <p:cNvPr id="3" name="Content Placeholder 2"/>
          <p:cNvSpPr>
            <a:spLocks noGrp="1"/>
          </p:cNvSpPr>
          <p:nvPr>
            <p:ph idx="1"/>
          </p:nvPr>
        </p:nvSpPr>
        <p:spPr/>
        <p:txBody>
          <a:bodyPr/>
          <a:lstStyle/>
          <a:p>
            <a:r>
              <a:rPr lang="en-GB" dirty="0" smtClean="0"/>
              <a:t>Tasks that involve storing large pieces of information can be difficult for those children with a poor working memory</a:t>
            </a:r>
            <a:endParaRPr lang="en-GB" dirty="0"/>
          </a:p>
        </p:txBody>
      </p:sp>
    </p:spTree>
    <p:extLst>
      <p:ext uri="{BB962C8B-B14F-4D97-AF65-F5344CB8AC3E}">
        <p14:creationId xmlns:p14="http://schemas.microsoft.com/office/powerpoint/2010/main" val="11129120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Asking questions and making predictions</a:t>
            </a:r>
            <a:endParaRPr lang="en-GB" dirty="0"/>
          </a:p>
        </p:txBody>
      </p:sp>
      <p:sp>
        <p:nvSpPr>
          <p:cNvPr id="3" name="Content Placeholder 2"/>
          <p:cNvSpPr>
            <a:spLocks noGrp="1"/>
          </p:cNvSpPr>
          <p:nvPr>
            <p:ph idx="1"/>
          </p:nvPr>
        </p:nvSpPr>
        <p:spPr/>
        <p:txBody>
          <a:bodyPr/>
          <a:lstStyle/>
          <a:p>
            <a:r>
              <a:rPr lang="en-GB" dirty="0" smtClean="0"/>
              <a:t>Good readers are active readers who ask questions and make predictions</a:t>
            </a:r>
            <a:endParaRPr lang="en-GB" dirty="0"/>
          </a:p>
        </p:txBody>
      </p:sp>
      <p:sp>
        <p:nvSpPr>
          <p:cNvPr id="4" name="TextBox 3"/>
          <p:cNvSpPr txBox="1"/>
          <p:nvPr/>
        </p:nvSpPr>
        <p:spPr>
          <a:xfrm>
            <a:off x="179512" y="4509120"/>
            <a:ext cx="3888432" cy="1200329"/>
          </a:xfrm>
          <a:prstGeom prst="rect">
            <a:avLst/>
          </a:prstGeom>
          <a:noFill/>
          <a:ln>
            <a:solidFill>
              <a:schemeClr val="tx1"/>
            </a:solidFill>
          </a:ln>
        </p:spPr>
        <p:txBody>
          <a:bodyPr wrap="square" rtlCol="0">
            <a:spAutoFit/>
          </a:bodyPr>
          <a:lstStyle/>
          <a:p>
            <a:r>
              <a:rPr lang="en-GB" sz="2400" b="1" dirty="0">
                <a:solidFill>
                  <a:srgbClr val="2F2B20"/>
                </a:solidFill>
              </a:rPr>
              <a:t>The photograph of the newly discovered star was on the front page. </a:t>
            </a:r>
          </a:p>
        </p:txBody>
      </p:sp>
      <p:sp>
        <p:nvSpPr>
          <p:cNvPr id="5" name="Cloud Callout 4"/>
          <p:cNvSpPr/>
          <p:nvPr/>
        </p:nvSpPr>
        <p:spPr>
          <a:xfrm>
            <a:off x="4355976" y="4005064"/>
            <a:ext cx="3456384" cy="1296144"/>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6" name="TextBox 5"/>
          <p:cNvSpPr txBox="1"/>
          <p:nvPr/>
        </p:nvSpPr>
        <p:spPr>
          <a:xfrm>
            <a:off x="4860032" y="4293096"/>
            <a:ext cx="2736304" cy="461665"/>
          </a:xfrm>
          <a:prstGeom prst="rect">
            <a:avLst/>
          </a:prstGeom>
          <a:noFill/>
        </p:spPr>
        <p:txBody>
          <a:bodyPr wrap="square" rtlCol="0">
            <a:spAutoFit/>
          </a:bodyPr>
          <a:lstStyle/>
          <a:p>
            <a:r>
              <a:rPr lang="en-GB" sz="2400" b="1" dirty="0">
                <a:solidFill>
                  <a:srgbClr val="2F2B20"/>
                </a:solidFill>
              </a:rPr>
              <a:t>What star?</a:t>
            </a:r>
          </a:p>
        </p:txBody>
      </p:sp>
    </p:spTree>
    <p:extLst>
      <p:ext uri="{BB962C8B-B14F-4D97-AF65-F5344CB8AC3E}">
        <p14:creationId xmlns:p14="http://schemas.microsoft.com/office/powerpoint/2010/main" val="11214372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4427984" y="620688"/>
            <a:ext cx="3600400" cy="180020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5" name="TextBox 4"/>
          <p:cNvSpPr txBox="1"/>
          <p:nvPr/>
        </p:nvSpPr>
        <p:spPr>
          <a:xfrm>
            <a:off x="5004048" y="980728"/>
            <a:ext cx="2664296" cy="830997"/>
          </a:xfrm>
          <a:prstGeom prst="rect">
            <a:avLst/>
          </a:prstGeom>
          <a:noFill/>
        </p:spPr>
        <p:txBody>
          <a:bodyPr wrap="square" rtlCol="0">
            <a:spAutoFit/>
          </a:bodyPr>
          <a:lstStyle/>
          <a:p>
            <a:r>
              <a:rPr lang="en-GB" sz="2400" b="1" dirty="0">
                <a:solidFill>
                  <a:srgbClr val="2F2B20"/>
                </a:solidFill>
              </a:rPr>
              <a:t>Ok… That sort of star</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060848"/>
            <a:ext cx="3539232" cy="2651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69554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Comprehension monitoring</a:t>
            </a:r>
            <a:endParaRPr lang="en-GB" dirty="0"/>
          </a:p>
        </p:txBody>
      </p:sp>
      <p:sp>
        <p:nvSpPr>
          <p:cNvPr id="3" name="Content Placeholder 2"/>
          <p:cNvSpPr>
            <a:spLocks noGrp="1"/>
          </p:cNvSpPr>
          <p:nvPr>
            <p:ph idx="1"/>
          </p:nvPr>
        </p:nvSpPr>
        <p:spPr/>
        <p:txBody>
          <a:bodyPr>
            <a:normAutofit/>
          </a:bodyPr>
          <a:lstStyle/>
          <a:p>
            <a:r>
              <a:rPr lang="en-GB" sz="2400" dirty="0" smtClean="0"/>
              <a:t>Good readers listen to self, check reading makes sense, detect errors and repair .</a:t>
            </a:r>
          </a:p>
          <a:p>
            <a:r>
              <a:rPr lang="en-GB" sz="2400" dirty="0" smtClean="0"/>
              <a:t>They make/build pictures in mind</a:t>
            </a:r>
          </a:p>
          <a:p>
            <a:r>
              <a:rPr lang="en-GB" sz="2400" dirty="0" smtClean="0"/>
              <a:t>Make links between the text and their background knowledge</a:t>
            </a:r>
          </a:p>
          <a:p>
            <a:r>
              <a:rPr lang="en-GB" sz="2400" dirty="0" smtClean="0"/>
              <a:t>Notice VIP words </a:t>
            </a:r>
          </a:p>
          <a:p>
            <a:r>
              <a:rPr lang="en-GB" sz="2400" dirty="0" smtClean="0"/>
              <a:t>Predict and ask questions</a:t>
            </a:r>
            <a:endParaRPr lang="en-GB" sz="2400" dirty="0"/>
          </a:p>
        </p:txBody>
      </p:sp>
    </p:spTree>
    <p:extLst>
      <p:ext uri="{BB962C8B-B14F-4D97-AF65-F5344CB8AC3E}">
        <p14:creationId xmlns:p14="http://schemas.microsoft.com/office/powerpoint/2010/main" val="14873430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Spot the mistake</a:t>
            </a:r>
            <a:endParaRPr lang="en-GB" dirty="0"/>
          </a:p>
        </p:txBody>
      </p:sp>
      <p:sp>
        <p:nvSpPr>
          <p:cNvPr id="3" name="Content Placeholder 2"/>
          <p:cNvSpPr>
            <a:spLocks noGrp="1"/>
          </p:cNvSpPr>
          <p:nvPr>
            <p:ph idx="1"/>
          </p:nvPr>
        </p:nvSpPr>
        <p:spPr/>
        <p:txBody>
          <a:bodyPr>
            <a:normAutofit fontScale="92500" lnSpcReduction="20000"/>
          </a:bodyPr>
          <a:lstStyle/>
          <a:p>
            <a:pPr marL="114300" indent="0">
              <a:buNone/>
            </a:pPr>
            <a:r>
              <a:rPr lang="en-GB" dirty="0" smtClean="0"/>
              <a:t>Moles</a:t>
            </a:r>
          </a:p>
          <a:p>
            <a:pPr marL="114300" indent="0">
              <a:buNone/>
            </a:pPr>
            <a:r>
              <a:rPr lang="en-GB" dirty="0" smtClean="0"/>
              <a:t>It is very dark underground but for some animals it’s home. For example, moles are small dark creatures that can tunnel at high speed. They have sensitive noses and they can see very well. A mole can dig a tunnel as long as a football pitch in one night. Moles are very shy and only wake up at night but then they get moving. They are fantastic diggers but they don’t see very well. Have you ever seen lots of small mounds on a field? Watch out there’s a mole about!</a:t>
            </a:r>
            <a:endParaRPr lang="en-GB" dirty="0"/>
          </a:p>
        </p:txBody>
      </p:sp>
    </p:spTree>
    <p:extLst>
      <p:ext uri="{BB962C8B-B14F-4D97-AF65-F5344CB8AC3E}">
        <p14:creationId xmlns:p14="http://schemas.microsoft.com/office/powerpoint/2010/main" val="28921445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Inference </a:t>
            </a:r>
            <a:endParaRPr lang="en-GB" dirty="0"/>
          </a:p>
        </p:txBody>
      </p:sp>
      <p:sp>
        <p:nvSpPr>
          <p:cNvPr id="3" name="Content Placeholder 2"/>
          <p:cNvSpPr>
            <a:spLocks noGrp="1"/>
          </p:cNvSpPr>
          <p:nvPr>
            <p:ph idx="1"/>
          </p:nvPr>
        </p:nvSpPr>
        <p:spPr/>
        <p:txBody>
          <a:bodyPr>
            <a:normAutofit/>
          </a:bodyPr>
          <a:lstStyle/>
          <a:p>
            <a:r>
              <a:rPr lang="en-GB" sz="2400" dirty="0" smtClean="0"/>
              <a:t>Inference is the bedrock of comprehension.</a:t>
            </a:r>
          </a:p>
          <a:p>
            <a:r>
              <a:rPr lang="en-GB" sz="2400" dirty="0" smtClean="0"/>
              <a:t>Good comprehension involves going beyond the literal meaning of text. </a:t>
            </a:r>
          </a:p>
          <a:p>
            <a:r>
              <a:rPr lang="en-GB" sz="2400" dirty="0" smtClean="0"/>
              <a:t>We make links between sentences, use knowledge of books and background knowledge to generate inferences.</a:t>
            </a:r>
          </a:p>
          <a:p>
            <a:r>
              <a:rPr lang="en-GB" sz="2400" dirty="0" smtClean="0"/>
              <a:t>The answers are not all in the text. Readers have to bring plenty of things to it to get the full meaning.</a:t>
            </a:r>
          </a:p>
          <a:p>
            <a:r>
              <a:rPr lang="en-GB" sz="2400" dirty="0" smtClean="0"/>
              <a:t>Accessing background knowledge is crucial to making inferences. </a:t>
            </a:r>
            <a:endParaRPr lang="en-GB" sz="2400" dirty="0"/>
          </a:p>
        </p:txBody>
      </p:sp>
    </p:spTree>
    <p:extLst>
      <p:ext uri="{BB962C8B-B14F-4D97-AF65-F5344CB8AC3E}">
        <p14:creationId xmlns:p14="http://schemas.microsoft.com/office/powerpoint/2010/main" val="37288807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Using inference to establish meaning of unknown words</a:t>
            </a:r>
            <a:endParaRPr lang="en-GB" dirty="0"/>
          </a:p>
        </p:txBody>
      </p:sp>
      <p:sp>
        <p:nvSpPr>
          <p:cNvPr id="3" name="Content Placeholder 2"/>
          <p:cNvSpPr>
            <a:spLocks noGrp="1"/>
          </p:cNvSpPr>
          <p:nvPr>
            <p:ph idx="1"/>
          </p:nvPr>
        </p:nvSpPr>
        <p:spPr/>
        <p:txBody>
          <a:bodyPr/>
          <a:lstStyle/>
          <a:p>
            <a:pPr marL="571500" indent="-457200">
              <a:buAutoNum type="arabicPeriod"/>
            </a:pPr>
            <a:r>
              <a:rPr lang="en-GB" dirty="0" smtClean="0"/>
              <a:t>Jay lay down on his stomach, and gripped the edges of the </a:t>
            </a:r>
            <a:r>
              <a:rPr lang="en-GB" dirty="0" smtClean="0">
                <a:solidFill>
                  <a:srgbClr val="FF0000"/>
                </a:solidFill>
              </a:rPr>
              <a:t>luge </a:t>
            </a:r>
            <a:r>
              <a:rPr lang="en-GB" dirty="0" smtClean="0"/>
              <a:t>as it rushed down the snowy mountain.</a:t>
            </a:r>
          </a:p>
          <a:p>
            <a:pPr marL="571500" indent="-457200">
              <a:buAutoNum type="arabicPeriod"/>
            </a:pPr>
            <a:r>
              <a:rPr lang="en-GB" dirty="0" smtClean="0"/>
              <a:t>Abe was in love with comedy and like other </a:t>
            </a:r>
            <a:r>
              <a:rPr lang="en-GB" dirty="0" smtClean="0">
                <a:solidFill>
                  <a:srgbClr val="FF0000"/>
                </a:solidFill>
              </a:rPr>
              <a:t>farceurs </a:t>
            </a:r>
            <a:r>
              <a:rPr lang="en-GB" dirty="0" smtClean="0"/>
              <a:t>before him, wrote prolifically.</a:t>
            </a:r>
          </a:p>
          <a:p>
            <a:pPr marL="571500" indent="-457200">
              <a:buAutoNum type="arabicPeriod"/>
            </a:pPr>
            <a:r>
              <a:rPr lang="en-GB" dirty="0" smtClean="0"/>
              <a:t>The potter </a:t>
            </a:r>
            <a:r>
              <a:rPr lang="en-GB" dirty="0" err="1" smtClean="0">
                <a:solidFill>
                  <a:srgbClr val="FF0000"/>
                </a:solidFill>
              </a:rPr>
              <a:t>maleated</a:t>
            </a:r>
            <a:r>
              <a:rPr lang="en-GB" dirty="0" smtClean="0">
                <a:solidFill>
                  <a:srgbClr val="FF0000"/>
                </a:solidFill>
              </a:rPr>
              <a:t> </a:t>
            </a:r>
            <a:r>
              <a:rPr lang="en-GB" dirty="0" smtClean="0"/>
              <a:t>the clay by kneading, rubbing and adding water. </a:t>
            </a:r>
            <a:endParaRPr lang="en-GB" dirty="0"/>
          </a:p>
        </p:txBody>
      </p:sp>
    </p:spTree>
    <p:extLst>
      <p:ext uri="{BB962C8B-B14F-4D97-AF65-F5344CB8AC3E}">
        <p14:creationId xmlns:p14="http://schemas.microsoft.com/office/powerpoint/2010/main" val="2839875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Strategies to help us understand and enjoy reading</a:t>
            </a:r>
            <a:endParaRPr lang="en-GB" dirty="0"/>
          </a:p>
        </p:txBody>
      </p:sp>
      <p:sp>
        <p:nvSpPr>
          <p:cNvPr id="3" name="Content Placeholder 2"/>
          <p:cNvSpPr>
            <a:spLocks noGrp="1"/>
          </p:cNvSpPr>
          <p:nvPr>
            <p:ph idx="1"/>
          </p:nvPr>
        </p:nvSpPr>
        <p:spPr/>
        <p:txBody>
          <a:bodyPr/>
          <a:lstStyle/>
          <a:p>
            <a:pPr marL="571500" indent="-457200">
              <a:buAutoNum type="arabicPeriod"/>
            </a:pPr>
            <a:r>
              <a:rPr lang="en-GB" dirty="0" smtClean="0"/>
              <a:t>Use our background knowledge and connect to text </a:t>
            </a:r>
          </a:p>
          <a:p>
            <a:pPr marL="571500" indent="-457200">
              <a:buAutoNum type="arabicPeriod"/>
            </a:pPr>
            <a:r>
              <a:rPr lang="en-GB" dirty="0" smtClean="0"/>
              <a:t>Predict, ask questions, I wonder….</a:t>
            </a:r>
          </a:p>
          <a:p>
            <a:pPr marL="571500" indent="-457200">
              <a:buAutoNum type="arabicPeriod"/>
            </a:pPr>
            <a:r>
              <a:rPr lang="en-GB" dirty="0" smtClean="0"/>
              <a:t>Visualise</a:t>
            </a:r>
          </a:p>
          <a:p>
            <a:pPr marL="571500" indent="-457200">
              <a:buAutoNum type="arabicPeriod"/>
            </a:pPr>
            <a:r>
              <a:rPr lang="en-GB" dirty="0" smtClean="0"/>
              <a:t>Think like a detective, use inference</a:t>
            </a:r>
          </a:p>
          <a:p>
            <a:pPr marL="571500" indent="-457200">
              <a:buAutoNum type="arabicPeriod"/>
            </a:pPr>
            <a:r>
              <a:rPr lang="en-GB" dirty="0" smtClean="0"/>
              <a:t>Notice breakdown and repair</a:t>
            </a:r>
          </a:p>
          <a:p>
            <a:pPr marL="571500" indent="-457200">
              <a:buAutoNum type="arabicPeriod"/>
            </a:pPr>
            <a:r>
              <a:rPr lang="en-GB" dirty="0" smtClean="0"/>
              <a:t>Watch out for VIP words</a:t>
            </a:r>
          </a:p>
          <a:p>
            <a:pPr marL="571500" indent="-457200">
              <a:buAutoNum type="arabicPeriod"/>
            </a:pPr>
            <a:r>
              <a:rPr lang="en-GB" dirty="0" smtClean="0"/>
              <a:t>Put together to build the gist</a:t>
            </a:r>
            <a:endParaRPr lang="en-GB" dirty="0"/>
          </a:p>
        </p:txBody>
      </p:sp>
    </p:spTree>
    <p:extLst>
      <p:ext uri="{BB962C8B-B14F-4D97-AF65-F5344CB8AC3E}">
        <p14:creationId xmlns:p14="http://schemas.microsoft.com/office/powerpoint/2010/main" val="1294391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do we teach your child to read?</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576387"/>
            <a:ext cx="4029075" cy="370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79512" y="2132856"/>
            <a:ext cx="1872208" cy="830997"/>
          </a:xfrm>
          <a:prstGeom prst="rect">
            <a:avLst/>
          </a:prstGeom>
          <a:noFill/>
        </p:spPr>
        <p:txBody>
          <a:bodyPr wrap="square" rtlCol="0">
            <a:spAutoFit/>
          </a:bodyPr>
          <a:lstStyle/>
          <a:p>
            <a:r>
              <a:rPr lang="en-GB" sz="2400" dirty="0" smtClean="0">
                <a:solidFill>
                  <a:srgbClr val="FF0000"/>
                </a:solidFill>
              </a:rPr>
              <a:t>Guided Reading</a:t>
            </a:r>
            <a:endParaRPr lang="en-GB" sz="2400" dirty="0">
              <a:solidFill>
                <a:srgbClr val="FF0000"/>
              </a:solidFill>
            </a:endParaRPr>
          </a:p>
        </p:txBody>
      </p:sp>
      <p:sp>
        <p:nvSpPr>
          <p:cNvPr id="6" name="TextBox 5"/>
          <p:cNvSpPr txBox="1"/>
          <p:nvPr/>
        </p:nvSpPr>
        <p:spPr>
          <a:xfrm>
            <a:off x="5940152" y="1301859"/>
            <a:ext cx="1872208" cy="830997"/>
          </a:xfrm>
          <a:prstGeom prst="rect">
            <a:avLst/>
          </a:prstGeom>
          <a:noFill/>
        </p:spPr>
        <p:txBody>
          <a:bodyPr wrap="square" rtlCol="0">
            <a:spAutoFit/>
          </a:bodyPr>
          <a:lstStyle/>
          <a:p>
            <a:r>
              <a:rPr lang="en-GB" sz="2400" dirty="0" smtClean="0">
                <a:solidFill>
                  <a:srgbClr val="FF0000"/>
                </a:solidFill>
              </a:rPr>
              <a:t>Book Fairs</a:t>
            </a:r>
          </a:p>
          <a:p>
            <a:r>
              <a:rPr lang="en-GB" sz="2400" dirty="0" smtClean="0">
                <a:solidFill>
                  <a:srgbClr val="FF0000"/>
                </a:solidFill>
              </a:rPr>
              <a:t>Book weeks</a:t>
            </a:r>
            <a:endParaRPr lang="en-GB" sz="2400" dirty="0">
              <a:solidFill>
                <a:srgbClr val="FF0000"/>
              </a:solidFill>
            </a:endParaRPr>
          </a:p>
        </p:txBody>
      </p:sp>
      <p:sp>
        <p:nvSpPr>
          <p:cNvPr id="7" name="TextBox 6"/>
          <p:cNvSpPr txBox="1"/>
          <p:nvPr/>
        </p:nvSpPr>
        <p:spPr>
          <a:xfrm>
            <a:off x="6300192" y="2700754"/>
            <a:ext cx="1872208" cy="461665"/>
          </a:xfrm>
          <a:prstGeom prst="rect">
            <a:avLst/>
          </a:prstGeom>
          <a:noFill/>
        </p:spPr>
        <p:txBody>
          <a:bodyPr wrap="square" rtlCol="0">
            <a:spAutoFit/>
          </a:bodyPr>
          <a:lstStyle/>
          <a:p>
            <a:r>
              <a:rPr lang="en-GB" sz="2400" dirty="0" smtClean="0">
                <a:solidFill>
                  <a:srgbClr val="FF0000"/>
                </a:solidFill>
              </a:rPr>
              <a:t>Library</a:t>
            </a:r>
            <a:endParaRPr lang="en-GB" sz="2400" dirty="0">
              <a:solidFill>
                <a:srgbClr val="FF0000"/>
              </a:solidFill>
            </a:endParaRPr>
          </a:p>
        </p:txBody>
      </p:sp>
      <p:sp>
        <p:nvSpPr>
          <p:cNvPr id="8" name="TextBox 7"/>
          <p:cNvSpPr txBox="1"/>
          <p:nvPr/>
        </p:nvSpPr>
        <p:spPr>
          <a:xfrm>
            <a:off x="366517" y="3717032"/>
            <a:ext cx="1872208" cy="830997"/>
          </a:xfrm>
          <a:prstGeom prst="rect">
            <a:avLst/>
          </a:prstGeom>
          <a:noFill/>
        </p:spPr>
        <p:txBody>
          <a:bodyPr wrap="square" rtlCol="0">
            <a:spAutoFit/>
          </a:bodyPr>
          <a:lstStyle/>
          <a:p>
            <a:r>
              <a:rPr lang="en-GB" sz="2400" dirty="0" smtClean="0">
                <a:solidFill>
                  <a:srgbClr val="FF0000"/>
                </a:solidFill>
              </a:rPr>
              <a:t>Independent reading</a:t>
            </a:r>
            <a:endParaRPr lang="en-GB" sz="2400" dirty="0">
              <a:solidFill>
                <a:srgbClr val="FF0000"/>
              </a:solidFill>
            </a:endParaRPr>
          </a:p>
        </p:txBody>
      </p:sp>
      <p:sp>
        <p:nvSpPr>
          <p:cNvPr id="9" name="TextBox 8"/>
          <p:cNvSpPr txBox="1"/>
          <p:nvPr/>
        </p:nvSpPr>
        <p:spPr>
          <a:xfrm>
            <a:off x="971600" y="5085184"/>
            <a:ext cx="1872208" cy="830997"/>
          </a:xfrm>
          <a:prstGeom prst="rect">
            <a:avLst/>
          </a:prstGeom>
          <a:noFill/>
        </p:spPr>
        <p:txBody>
          <a:bodyPr wrap="square" rtlCol="0">
            <a:spAutoFit/>
          </a:bodyPr>
          <a:lstStyle/>
          <a:p>
            <a:r>
              <a:rPr lang="en-GB" sz="2400" dirty="0" smtClean="0">
                <a:solidFill>
                  <a:srgbClr val="FF0000"/>
                </a:solidFill>
              </a:rPr>
              <a:t>Shared reading</a:t>
            </a:r>
            <a:endParaRPr lang="en-GB" sz="2400" dirty="0">
              <a:solidFill>
                <a:srgbClr val="FF0000"/>
              </a:solidFill>
            </a:endParaRPr>
          </a:p>
        </p:txBody>
      </p:sp>
      <p:sp>
        <p:nvSpPr>
          <p:cNvPr id="10" name="TextBox 9"/>
          <p:cNvSpPr txBox="1"/>
          <p:nvPr/>
        </p:nvSpPr>
        <p:spPr>
          <a:xfrm>
            <a:off x="5999792" y="3704100"/>
            <a:ext cx="2316623" cy="830997"/>
          </a:xfrm>
          <a:prstGeom prst="rect">
            <a:avLst/>
          </a:prstGeom>
          <a:noFill/>
        </p:spPr>
        <p:txBody>
          <a:bodyPr wrap="square" rtlCol="0">
            <a:spAutoFit/>
          </a:bodyPr>
          <a:lstStyle/>
          <a:p>
            <a:r>
              <a:rPr lang="en-GB" sz="2400" dirty="0" smtClean="0">
                <a:solidFill>
                  <a:srgbClr val="FF0000"/>
                </a:solidFill>
              </a:rPr>
              <a:t>Comprehension lessons</a:t>
            </a:r>
            <a:endParaRPr lang="en-GB" sz="2400" dirty="0">
              <a:solidFill>
                <a:srgbClr val="FF0000"/>
              </a:solidFill>
            </a:endParaRPr>
          </a:p>
        </p:txBody>
      </p:sp>
      <p:sp>
        <p:nvSpPr>
          <p:cNvPr id="11" name="TextBox 10"/>
          <p:cNvSpPr txBox="1"/>
          <p:nvPr/>
        </p:nvSpPr>
        <p:spPr>
          <a:xfrm>
            <a:off x="5240108" y="5277955"/>
            <a:ext cx="1872208" cy="830997"/>
          </a:xfrm>
          <a:prstGeom prst="rect">
            <a:avLst/>
          </a:prstGeom>
          <a:noFill/>
        </p:spPr>
        <p:txBody>
          <a:bodyPr wrap="square" rtlCol="0">
            <a:spAutoFit/>
          </a:bodyPr>
          <a:lstStyle/>
          <a:p>
            <a:r>
              <a:rPr lang="en-GB" sz="2400" dirty="0" smtClean="0">
                <a:solidFill>
                  <a:srgbClr val="FF0000"/>
                </a:solidFill>
              </a:rPr>
              <a:t>Spelling lessons</a:t>
            </a:r>
            <a:endParaRPr lang="en-GB" sz="2400" dirty="0">
              <a:solidFill>
                <a:srgbClr val="FF0000"/>
              </a:solidFill>
            </a:endParaRPr>
          </a:p>
        </p:txBody>
      </p:sp>
      <p:sp>
        <p:nvSpPr>
          <p:cNvPr id="12" name="TextBox 11"/>
          <p:cNvSpPr txBox="1"/>
          <p:nvPr/>
        </p:nvSpPr>
        <p:spPr>
          <a:xfrm>
            <a:off x="6654048" y="5500682"/>
            <a:ext cx="2316623" cy="1200329"/>
          </a:xfrm>
          <a:prstGeom prst="rect">
            <a:avLst/>
          </a:prstGeom>
          <a:noFill/>
        </p:spPr>
        <p:txBody>
          <a:bodyPr wrap="square" rtlCol="0">
            <a:spAutoFit/>
          </a:bodyPr>
          <a:lstStyle/>
          <a:p>
            <a:r>
              <a:rPr lang="en-GB" sz="2400" dirty="0" smtClean="0">
                <a:solidFill>
                  <a:srgbClr val="FF0000"/>
                </a:solidFill>
              </a:rPr>
              <a:t>Reading &amp; Spelling intervention</a:t>
            </a:r>
            <a:endParaRPr lang="en-GB" sz="2400" dirty="0">
              <a:solidFill>
                <a:srgbClr val="FF0000"/>
              </a:solidFill>
            </a:endParaRPr>
          </a:p>
        </p:txBody>
      </p:sp>
    </p:spTree>
    <p:extLst>
      <p:ext uri="{BB962C8B-B14F-4D97-AF65-F5344CB8AC3E}">
        <p14:creationId xmlns:p14="http://schemas.microsoft.com/office/powerpoint/2010/main" val="28867721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Insert example carousel</a:t>
            </a:r>
            <a:endParaRPr lang="en-GB"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0709" t="6547" r="11427" b="7847"/>
          <a:stretch/>
        </p:blipFill>
        <p:spPr bwMode="auto">
          <a:xfrm>
            <a:off x="38534" y="404664"/>
            <a:ext cx="9042179" cy="55892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68714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7 different Assessment focuses for Reading</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AF 1 – Reading the words on the page</a:t>
            </a:r>
          </a:p>
          <a:p>
            <a:r>
              <a:rPr lang="en-GB" dirty="0" smtClean="0"/>
              <a:t>AF 2 – Using literal retrieval</a:t>
            </a:r>
          </a:p>
          <a:p>
            <a:r>
              <a:rPr lang="en-GB" dirty="0" smtClean="0"/>
              <a:t>AF 3 – Using Inference to understand the text</a:t>
            </a:r>
          </a:p>
          <a:p>
            <a:r>
              <a:rPr lang="en-GB" dirty="0" smtClean="0"/>
              <a:t>AF 4 – Understanding structure and organisation of a text</a:t>
            </a:r>
          </a:p>
          <a:p>
            <a:r>
              <a:rPr lang="en-GB" dirty="0" smtClean="0"/>
              <a:t>AF 5 –Understanding the language used in a text</a:t>
            </a:r>
          </a:p>
          <a:p>
            <a:r>
              <a:rPr lang="en-GB" dirty="0" smtClean="0"/>
              <a:t>AF 6 – Understanding the purpose of the text</a:t>
            </a:r>
          </a:p>
          <a:p>
            <a:r>
              <a:rPr lang="en-GB" dirty="0" smtClean="0"/>
              <a:t>AF 7 – Relating the text to social, cultural and historical traditions</a:t>
            </a:r>
            <a:endParaRPr lang="en-GB" dirty="0"/>
          </a:p>
        </p:txBody>
      </p:sp>
    </p:spTree>
    <p:extLst>
      <p:ext uri="{BB962C8B-B14F-4D97-AF65-F5344CB8AC3E}">
        <p14:creationId xmlns:p14="http://schemas.microsoft.com/office/powerpoint/2010/main" val="39013869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81608"/>
            <a:ext cx="2592288" cy="1143000"/>
          </a:xfrm>
        </p:spPr>
        <p:txBody>
          <a:bodyPr/>
          <a:lstStyle/>
          <a:p>
            <a:r>
              <a:rPr lang="en-GB" dirty="0" smtClean="0"/>
              <a:t>Example</a:t>
            </a:r>
            <a:endParaRPr lang="en-GB" dirty="0"/>
          </a:p>
        </p:txBody>
      </p:sp>
      <p:sp>
        <p:nvSpPr>
          <p:cNvPr id="4" name="TextBox 3"/>
          <p:cNvSpPr txBox="1"/>
          <p:nvPr/>
        </p:nvSpPr>
        <p:spPr>
          <a:xfrm>
            <a:off x="1187624" y="908720"/>
            <a:ext cx="4320480" cy="5755422"/>
          </a:xfrm>
          <a:prstGeom prst="rect">
            <a:avLst/>
          </a:prstGeom>
          <a:noFill/>
        </p:spPr>
        <p:txBody>
          <a:bodyPr wrap="square" rtlCol="0">
            <a:spAutoFit/>
          </a:bodyPr>
          <a:lstStyle/>
          <a:p>
            <a:r>
              <a:rPr lang="en-GB" sz="1600" dirty="0">
                <a:solidFill>
                  <a:prstClr val="black"/>
                </a:solidFill>
              </a:rPr>
              <a:t>Okay, so I admit that the first day of school I was so nervous that the butterflies in my stomach were more like pigeons flying around my inside. Mom and dad were probably a little nervous too, but they acted all excited for me, taking pictures of me and Via before we left the house since it was </a:t>
            </a:r>
            <a:r>
              <a:rPr lang="en-GB" sz="1600" dirty="0" err="1">
                <a:solidFill>
                  <a:prstClr val="black"/>
                </a:solidFill>
              </a:rPr>
              <a:t>Via’s</a:t>
            </a:r>
            <a:r>
              <a:rPr lang="en-GB" sz="1600" dirty="0">
                <a:solidFill>
                  <a:prstClr val="black"/>
                </a:solidFill>
              </a:rPr>
              <a:t> first day of school too.</a:t>
            </a:r>
          </a:p>
          <a:p>
            <a:r>
              <a:rPr lang="en-GB" sz="1600" dirty="0">
                <a:solidFill>
                  <a:prstClr val="black"/>
                </a:solidFill>
              </a:rPr>
              <a:t>Even though Beecher Prep is just a few blocks from our house, I’ve only been on that block a couple of times before. In general, I try to avoid blocks where there are lots of kids roaming around. On our block, everybody knows me and I know everybody. I know every brick and every tree trunk and every crack in the sidewalk. I know Mrs </a:t>
            </a:r>
            <a:r>
              <a:rPr lang="en-GB" sz="1600" dirty="0" err="1">
                <a:solidFill>
                  <a:prstClr val="black"/>
                </a:solidFill>
              </a:rPr>
              <a:t>Grimaldi</a:t>
            </a:r>
            <a:r>
              <a:rPr lang="en-GB" sz="1600" dirty="0">
                <a:solidFill>
                  <a:prstClr val="black"/>
                </a:solidFill>
              </a:rPr>
              <a:t>, the lady who’s always sitting by her window, and the old guy who walks up and down the street whistling like a bird.  I know the deli on the corner where mum gets our bagels, and the waitresses at the coffee shop who all call me ‘honey’ whenever they see me. I love my neighbourhood of North River Heights, which is why it was so strange to be walking down these blocks feeling like it was all new to me suddenly. </a:t>
            </a:r>
          </a:p>
        </p:txBody>
      </p:sp>
      <p:sp>
        <p:nvSpPr>
          <p:cNvPr id="7" name="TextBox 6"/>
          <p:cNvSpPr txBox="1"/>
          <p:nvPr/>
        </p:nvSpPr>
        <p:spPr>
          <a:xfrm>
            <a:off x="5508104" y="260648"/>
            <a:ext cx="3384376" cy="6740307"/>
          </a:xfrm>
          <a:prstGeom prst="rect">
            <a:avLst/>
          </a:prstGeom>
          <a:noFill/>
        </p:spPr>
        <p:txBody>
          <a:bodyPr wrap="square" rtlCol="0">
            <a:spAutoFit/>
          </a:bodyPr>
          <a:lstStyle/>
          <a:p>
            <a:r>
              <a:rPr lang="en-GB" dirty="0">
                <a:solidFill>
                  <a:prstClr val="black"/>
                </a:solidFill>
              </a:rPr>
              <a:t>Focus for session: AF 5</a:t>
            </a:r>
          </a:p>
          <a:p>
            <a:r>
              <a:rPr lang="en-GB" i="1" dirty="0">
                <a:solidFill>
                  <a:prstClr val="black"/>
                </a:solidFill>
              </a:rPr>
              <a:t>Understand language, technique and style. </a:t>
            </a:r>
          </a:p>
          <a:p>
            <a:pPr marL="342900" indent="-342900">
              <a:buFontTx/>
              <a:buAutoNum type="arabicPeriod"/>
            </a:pPr>
            <a:r>
              <a:rPr lang="en-GB" i="1" dirty="0">
                <a:solidFill>
                  <a:prstClr val="black"/>
                </a:solidFill>
              </a:rPr>
              <a:t>What simile has been used to show how the boy is feeling?</a:t>
            </a:r>
          </a:p>
          <a:p>
            <a:pPr marL="342900" indent="-342900">
              <a:buFontTx/>
              <a:buAutoNum type="arabicPeriod"/>
            </a:pPr>
            <a:r>
              <a:rPr lang="en-GB" i="1" dirty="0">
                <a:solidFill>
                  <a:prstClr val="black"/>
                </a:solidFill>
              </a:rPr>
              <a:t>Why does the author compare his feelings to pigeons flying?</a:t>
            </a:r>
          </a:p>
          <a:p>
            <a:pPr marL="342900" indent="-342900">
              <a:buFontTx/>
              <a:buAutoNum type="arabicPeriod"/>
            </a:pPr>
            <a:r>
              <a:rPr lang="en-GB" i="1" dirty="0">
                <a:solidFill>
                  <a:prstClr val="black"/>
                </a:solidFill>
              </a:rPr>
              <a:t>Why does the author describe the boy’s block in detail?</a:t>
            </a:r>
          </a:p>
          <a:p>
            <a:pPr marL="342900" indent="-342900">
              <a:buFontTx/>
              <a:buAutoNum type="arabicPeriod"/>
            </a:pPr>
            <a:r>
              <a:rPr lang="en-GB" i="1" dirty="0">
                <a:solidFill>
                  <a:prstClr val="black"/>
                </a:solidFill>
              </a:rPr>
              <a:t>Find a simile that shows the boy is comfortable on his block.</a:t>
            </a:r>
          </a:p>
          <a:p>
            <a:pPr marL="342900" indent="-342900">
              <a:buFontTx/>
              <a:buAutoNum type="arabicPeriod"/>
            </a:pPr>
            <a:r>
              <a:rPr lang="en-GB" i="1" dirty="0">
                <a:solidFill>
                  <a:prstClr val="black"/>
                </a:solidFill>
              </a:rPr>
              <a:t>Find a copy two words to show the boy is nervous on his first journey to Beecher Prep. </a:t>
            </a:r>
          </a:p>
          <a:p>
            <a:endParaRPr lang="en-GB" i="1" dirty="0">
              <a:solidFill>
                <a:prstClr val="black"/>
              </a:solidFill>
            </a:endParaRPr>
          </a:p>
          <a:p>
            <a:r>
              <a:rPr lang="en-GB" i="1" u="sng" dirty="0">
                <a:solidFill>
                  <a:prstClr val="black"/>
                </a:solidFill>
              </a:rPr>
              <a:t>Follow up Task for tomorrow’s session:</a:t>
            </a:r>
          </a:p>
          <a:p>
            <a:r>
              <a:rPr lang="en-GB" i="1" dirty="0">
                <a:solidFill>
                  <a:prstClr val="black"/>
                </a:solidFill>
              </a:rPr>
              <a:t>Find the meaning of these three words:</a:t>
            </a:r>
          </a:p>
          <a:p>
            <a:r>
              <a:rPr lang="en-GB" i="1" dirty="0">
                <a:solidFill>
                  <a:prstClr val="black"/>
                </a:solidFill>
              </a:rPr>
              <a:t>Hesitated, cursing, slaughter.</a:t>
            </a:r>
          </a:p>
          <a:p>
            <a:r>
              <a:rPr lang="en-GB" i="1" dirty="0">
                <a:solidFill>
                  <a:prstClr val="black"/>
                </a:solidFill>
              </a:rPr>
              <a:t>Read up to page 49.</a:t>
            </a:r>
          </a:p>
          <a:p>
            <a:r>
              <a:rPr lang="en-GB" i="1" dirty="0">
                <a:solidFill>
                  <a:prstClr val="black"/>
                </a:solidFill>
              </a:rPr>
              <a:t>Write down what you know already about Ms </a:t>
            </a:r>
            <a:r>
              <a:rPr lang="en-GB" i="1" dirty="0" err="1">
                <a:solidFill>
                  <a:prstClr val="black"/>
                </a:solidFill>
              </a:rPr>
              <a:t>Petosa</a:t>
            </a:r>
            <a:r>
              <a:rPr lang="en-GB" i="1" dirty="0">
                <a:solidFill>
                  <a:prstClr val="black"/>
                </a:solidFill>
              </a:rPr>
              <a:t> using evidence from the text. </a:t>
            </a:r>
          </a:p>
        </p:txBody>
      </p:sp>
    </p:spTree>
    <p:extLst>
      <p:ext uri="{BB962C8B-B14F-4D97-AF65-F5344CB8AC3E}">
        <p14:creationId xmlns:p14="http://schemas.microsoft.com/office/powerpoint/2010/main" val="34252858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KS2 assessments</a:t>
            </a:r>
            <a:endParaRPr lang="en-GB" dirty="0"/>
          </a:p>
        </p:txBody>
      </p:sp>
      <p:sp>
        <p:nvSpPr>
          <p:cNvPr id="3" name="Content Placeholder 2"/>
          <p:cNvSpPr>
            <a:spLocks noGrp="1"/>
          </p:cNvSpPr>
          <p:nvPr>
            <p:ph idx="1"/>
          </p:nvPr>
        </p:nvSpPr>
        <p:spPr/>
        <p:txBody>
          <a:bodyPr/>
          <a:lstStyle/>
          <a:p>
            <a:r>
              <a:rPr lang="en-GB" dirty="0" smtClean="0"/>
              <a:t>The test consists of a reading booklet with 3 texts (</a:t>
            </a:r>
            <a:r>
              <a:rPr lang="en-GB" dirty="0" err="1" smtClean="0"/>
              <a:t>approx</a:t>
            </a:r>
            <a:r>
              <a:rPr lang="en-GB" dirty="0" smtClean="0"/>
              <a:t> 2,300 words) and a separate answer booklet.</a:t>
            </a:r>
          </a:p>
          <a:p>
            <a:r>
              <a:rPr lang="en-GB" dirty="0" smtClean="0"/>
              <a:t>The expectation for vocabulary understanding and stamina is high.</a:t>
            </a:r>
          </a:p>
          <a:p>
            <a:r>
              <a:rPr lang="en-GB" dirty="0" smtClean="0"/>
              <a:t>They have a total of 1 hour to read the texts and answer the questions and it is marked out of 50.</a:t>
            </a:r>
          </a:p>
          <a:p>
            <a:endParaRPr lang="en-GB" dirty="0"/>
          </a:p>
        </p:txBody>
      </p:sp>
    </p:spTree>
    <p:extLst>
      <p:ext uri="{BB962C8B-B14F-4D97-AF65-F5344CB8AC3E}">
        <p14:creationId xmlns:p14="http://schemas.microsoft.com/office/powerpoint/2010/main" val="13403793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6578910" cy="4316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092280" y="476672"/>
            <a:ext cx="1872208" cy="369332"/>
          </a:xfrm>
          <a:prstGeom prst="rect">
            <a:avLst/>
          </a:prstGeom>
          <a:noFill/>
        </p:spPr>
        <p:txBody>
          <a:bodyPr wrap="square" rtlCol="0">
            <a:spAutoFit/>
          </a:bodyPr>
          <a:lstStyle/>
          <a:p>
            <a:endParaRPr lang="en-GB"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569978"/>
            <a:ext cx="6772275" cy="176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5868144" y="509999"/>
            <a:ext cx="3401616" cy="1200329"/>
          </a:xfrm>
          <a:prstGeom prst="rect">
            <a:avLst/>
          </a:prstGeom>
          <a:solidFill>
            <a:schemeClr val="accent1"/>
          </a:solidFill>
          <a:ln>
            <a:solidFill>
              <a:schemeClr val="accent1"/>
            </a:solidFill>
          </a:ln>
        </p:spPr>
        <p:txBody>
          <a:bodyPr wrap="square">
            <a:spAutoFit/>
          </a:bodyPr>
          <a:lstStyle/>
          <a:p>
            <a:r>
              <a:rPr lang="en-GB" dirty="0">
                <a:solidFill>
                  <a:schemeClr val="bg1"/>
                </a:solidFill>
              </a:rPr>
              <a:t>Look at the paragraph beginning: </a:t>
            </a:r>
            <a:r>
              <a:rPr lang="en-GB" i="1" dirty="0">
                <a:solidFill>
                  <a:schemeClr val="bg1"/>
                </a:solidFill>
              </a:rPr>
              <a:t>Glancing nervously….</a:t>
            </a:r>
          </a:p>
          <a:p>
            <a:r>
              <a:rPr lang="en-GB" dirty="0">
                <a:solidFill>
                  <a:schemeClr val="bg1"/>
                </a:solidFill>
              </a:rPr>
              <a:t>Find and copy one word meaning relatives from a long time ago.</a:t>
            </a:r>
          </a:p>
        </p:txBody>
      </p:sp>
    </p:spTree>
    <p:extLst>
      <p:ext uri="{BB962C8B-B14F-4D97-AF65-F5344CB8AC3E}">
        <p14:creationId xmlns:p14="http://schemas.microsoft.com/office/powerpoint/2010/main" val="40241262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07577"/>
            <a:ext cx="6489367"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21091"/>
          <a:stretch/>
        </p:blipFill>
        <p:spPr bwMode="auto">
          <a:xfrm>
            <a:off x="1547664" y="5033067"/>
            <a:ext cx="7443580"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35124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can you do to support your child at home?</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Share books with your child</a:t>
            </a:r>
          </a:p>
          <a:p>
            <a:r>
              <a:rPr lang="en-GB" dirty="0" smtClean="0"/>
              <a:t>Hear your child read daily </a:t>
            </a:r>
          </a:p>
          <a:p>
            <a:r>
              <a:rPr lang="en-GB" dirty="0" smtClean="0"/>
              <a:t>Talk </a:t>
            </a:r>
            <a:r>
              <a:rPr lang="en-GB" dirty="0"/>
              <a:t>around the </a:t>
            </a:r>
            <a:r>
              <a:rPr lang="en-GB" dirty="0" smtClean="0"/>
              <a:t>text</a:t>
            </a:r>
            <a:endParaRPr lang="en-GB" dirty="0"/>
          </a:p>
          <a:p>
            <a:r>
              <a:rPr lang="en-GB" dirty="0" smtClean="0"/>
              <a:t>Ask </a:t>
            </a:r>
            <a:r>
              <a:rPr lang="en-GB" dirty="0"/>
              <a:t>questions </a:t>
            </a:r>
          </a:p>
          <a:p>
            <a:r>
              <a:rPr lang="en-GB" dirty="0" smtClean="0"/>
              <a:t>Offer </a:t>
            </a:r>
            <a:r>
              <a:rPr lang="en-GB" dirty="0"/>
              <a:t>your own ideas </a:t>
            </a:r>
          </a:p>
          <a:p>
            <a:r>
              <a:rPr lang="en-GB" dirty="0" smtClean="0"/>
              <a:t>Encourage wide reading – </a:t>
            </a:r>
          </a:p>
          <a:p>
            <a:pPr marL="114300" indent="0">
              <a:buNone/>
            </a:pPr>
            <a:r>
              <a:rPr lang="en-GB" dirty="0" smtClean="0"/>
              <a:t>    range of genres</a:t>
            </a:r>
          </a:p>
          <a:p>
            <a:r>
              <a:rPr lang="en-GB" dirty="0" smtClean="0"/>
              <a:t>Using libraries</a:t>
            </a:r>
            <a:endParaRPr lang="en-GB" dirty="0"/>
          </a:p>
          <a:p>
            <a:r>
              <a:rPr lang="en-GB" dirty="0" smtClean="0"/>
              <a:t>Be </a:t>
            </a:r>
            <a:r>
              <a:rPr lang="en-GB" dirty="0"/>
              <a:t>enthusiastic about the ‘Reading </a:t>
            </a:r>
            <a:endParaRPr lang="en-GB" dirty="0" smtClean="0"/>
          </a:p>
          <a:p>
            <a:pPr marL="114300" indent="0">
              <a:buNone/>
            </a:pPr>
            <a:r>
              <a:rPr lang="en-GB" dirty="0"/>
              <a:t> </a:t>
            </a:r>
            <a:r>
              <a:rPr lang="en-GB" dirty="0" smtClean="0"/>
              <a:t>    Challenge</a:t>
            </a:r>
            <a:r>
              <a:rPr lang="en-GB" dirty="0"/>
              <a:t>’ </a:t>
            </a:r>
            <a:r>
              <a:rPr lang="en-GB" dirty="0" smtClean="0"/>
              <a:t> (Reading raffle)</a:t>
            </a:r>
            <a:endParaRPr lang="en-GB" dirty="0"/>
          </a:p>
          <a:p>
            <a:r>
              <a:rPr lang="en-GB" dirty="0" smtClean="0"/>
              <a:t>Read </a:t>
            </a:r>
            <a:r>
              <a:rPr lang="en-GB" dirty="0"/>
              <a:t>a range of things! </a:t>
            </a:r>
          </a:p>
          <a:p>
            <a:pPr marL="114300" indent="0">
              <a:buNone/>
            </a:pPr>
            <a:r>
              <a:rPr lang="en-GB" dirty="0" smtClean="0"/>
              <a:t>   (</a:t>
            </a:r>
            <a:r>
              <a:rPr lang="en-GB" dirty="0"/>
              <a:t>From newspapers to packaging!)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3580" y="2054572"/>
            <a:ext cx="2664296" cy="2151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Callout 3"/>
          <p:cNvSpPr/>
          <p:nvPr/>
        </p:nvSpPr>
        <p:spPr>
          <a:xfrm>
            <a:off x="6479704" y="4221088"/>
            <a:ext cx="2664296" cy="1944216"/>
          </a:xfrm>
          <a:prstGeom prst="wedgeEllipseCallout">
            <a:avLst>
              <a:gd name="adj1" fmla="val -64514"/>
              <a:gd name="adj2" fmla="val 753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6659724" y="4593031"/>
            <a:ext cx="2304256" cy="1200329"/>
          </a:xfrm>
          <a:prstGeom prst="rect">
            <a:avLst/>
          </a:prstGeom>
          <a:noFill/>
        </p:spPr>
        <p:txBody>
          <a:bodyPr wrap="square" rtlCol="0">
            <a:spAutoFit/>
          </a:bodyPr>
          <a:lstStyle/>
          <a:p>
            <a:r>
              <a:rPr lang="en-GB" b="1" dirty="0" smtClean="0"/>
              <a:t>Your child is never too old for you to read to them or for them to read to you. </a:t>
            </a:r>
            <a:endParaRPr lang="en-GB" b="1" dirty="0"/>
          </a:p>
        </p:txBody>
      </p:sp>
      <p:sp>
        <p:nvSpPr>
          <p:cNvPr id="6" name="Oval Callout 5"/>
          <p:cNvSpPr/>
          <p:nvPr/>
        </p:nvSpPr>
        <p:spPr>
          <a:xfrm>
            <a:off x="6943328" y="692696"/>
            <a:ext cx="2232248" cy="2016224"/>
          </a:xfrm>
          <a:prstGeom prst="wedgeEllipseCallout">
            <a:avLst>
              <a:gd name="adj1" fmla="val -119517"/>
              <a:gd name="adj2" fmla="val -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195864" y="1100643"/>
            <a:ext cx="1979712" cy="1200329"/>
          </a:xfrm>
          <a:prstGeom prst="rect">
            <a:avLst/>
          </a:prstGeom>
          <a:noFill/>
        </p:spPr>
        <p:txBody>
          <a:bodyPr wrap="square" rtlCol="0">
            <a:spAutoFit/>
          </a:bodyPr>
          <a:lstStyle/>
          <a:p>
            <a:r>
              <a:rPr lang="en-GB" b="1" dirty="0" smtClean="0"/>
              <a:t>Make reading fun!</a:t>
            </a:r>
          </a:p>
          <a:p>
            <a:r>
              <a:rPr lang="en-GB" b="1" dirty="0" smtClean="0"/>
              <a:t>Encourage your child to enjoy books everyday!</a:t>
            </a:r>
            <a:endParaRPr lang="en-GB" b="1" dirty="0"/>
          </a:p>
        </p:txBody>
      </p:sp>
    </p:spTree>
    <p:extLst>
      <p:ext uri="{BB962C8B-B14F-4D97-AF65-F5344CB8AC3E}">
        <p14:creationId xmlns:p14="http://schemas.microsoft.com/office/powerpoint/2010/main" val="140707113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Recommended questions</a:t>
            </a:r>
            <a:endParaRPr lang="en-GB" dirty="0"/>
          </a:p>
        </p:txBody>
      </p:sp>
      <p:sp>
        <p:nvSpPr>
          <p:cNvPr id="3" name="Content Placeholder 2"/>
          <p:cNvSpPr>
            <a:spLocks noGrp="1"/>
          </p:cNvSpPr>
          <p:nvPr>
            <p:ph idx="1"/>
          </p:nvPr>
        </p:nvSpPr>
        <p:spPr/>
        <p:txBody>
          <a:bodyPr/>
          <a:lstStyle/>
          <a:p>
            <a:r>
              <a:rPr lang="en-GB" dirty="0" smtClean="0"/>
              <a:t>See sheet at your tables</a:t>
            </a:r>
          </a:p>
          <a:p>
            <a:r>
              <a:rPr lang="en-GB" dirty="0" smtClean="0"/>
              <a:t>The questions are broken down into the 7 assessment focuses</a:t>
            </a:r>
            <a:endParaRPr lang="en-GB" dirty="0"/>
          </a:p>
        </p:txBody>
      </p:sp>
    </p:spTree>
    <p:extLst>
      <p:ext uri="{BB962C8B-B14F-4D97-AF65-F5344CB8AC3E}">
        <p14:creationId xmlns:p14="http://schemas.microsoft.com/office/powerpoint/2010/main" val="5886919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Recommended texts</a:t>
            </a:r>
            <a:endParaRPr lang="en-GB" dirty="0"/>
          </a:p>
        </p:txBody>
      </p:sp>
      <p:sp>
        <p:nvSpPr>
          <p:cNvPr id="4" name="TextBox 3"/>
          <p:cNvSpPr txBox="1"/>
          <p:nvPr/>
        </p:nvSpPr>
        <p:spPr>
          <a:xfrm>
            <a:off x="1691680" y="1384030"/>
            <a:ext cx="4320480" cy="1569660"/>
          </a:xfrm>
          <a:prstGeom prst="rect">
            <a:avLst/>
          </a:prstGeom>
          <a:solidFill>
            <a:schemeClr val="accent6"/>
          </a:solidFill>
          <a:ln>
            <a:solidFill>
              <a:schemeClr val="tx1"/>
            </a:solidFill>
          </a:ln>
        </p:spPr>
        <p:txBody>
          <a:bodyPr wrap="square" rtlCol="0">
            <a:spAutoFit/>
          </a:bodyPr>
          <a:lstStyle/>
          <a:p>
            <a:r>
              <a:rPr lang="en-GB" sz="2400" dirty="0" smtClean="0"/>
              <a:t>Help yourself to recommended reading lists. There is one for each year group broken down into genres. </a:t>
            </a:r>
            <a:endParaRPr lang="en-GB" sz="24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4564" y="836712"/>
            <a:ext cx="1745114"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6950" y="3501008"/>
            <a:ext cx="1773932" cy="28371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27984" y="3655641"/>
            <a:ext cx="1656184" cy="25424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87611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Finally …</a:t>
            </a:r>
            <a:endParaRPr lang="en-GB" dirty="0"/>
          </a:p>
        </p:txBody>
      </p:sp>
      <p:sp>
        <p:nvSpPr>
          <p:cNvPr id="3" name="Content Placeholder 2"/>
          <p:cNvSpPr>
            <a:spLocks noGrp="1"/>
          </p:cNvSpPr>
          <p:nvPr>
            <p:ph idx="1"/>
          </p:nvPr>
        </p:nvSpPr>
        <p:spPr>
          <a:xfrm>
            <a:off x="1115616" y="1268760"/>
            <a:ext cx="7620000" cy="5256584"/>
          </a:xfrm>
        </p:spPr>
        <p:txBody>
          <a:bodyPr>
            <a:normAutofit fontScale="92500" lnSpcReduction="20000"/>
          </a:bodyPr>
          <a:lstStyle/>
          <a:p>
            <a:r>
              <a:rPr lang="en-GB" sz="3000" dirty="0" smtClean="0">
                <a:solidFill>
                  <a:srgbClr val="FF0000"/>
                </a:solidFill>
              </a:rPr>
              <a:t>Supporting your child to read is the most important thing you can do to help your child succeed</a:t>
            </a:r>
          </a:p>
          <a:p>
            <a:r>
              <a:rPr lang="en-GB" sz="3000" dirty="0" smtClean="0">
                <a:solidFill>
                  <a:srgbClr val="00B050"/>
                </a:solidFill>
              </a:rPr>
              <a:t>Your child’s ability to read directly impacts their ability to write</a:t>
            </a:r>
          </a:p>
          <a:p>
            <a:r>
              <a:rPr lang="en-GB" sz="3000" dirty="0" smtClean="0">
                <a:solidFill>
                  <a:srgbClr val="CC0099"/>
                </a:solidFill>
              </a:rPr>
              <a:t>The impact lasts a lifetime; successful readers tend to be more imaginative and confident</a:t>
            </a:r>
          </a:p>
          <a:p>
            <a:r>
              <a:rPr lang="en-GB" sz="3000" dirty="0" smtClean="0">
                <a:solidFill>
                  <a:srgbClr val="663300"/>
                </a:solidFill>
              </a:rPr>
              <a:t>Children learn by example so if they see you reading they are likely to want to join in</a:t>
            </a:r>
          </a:p>
          <a:p>
            <a:r>
              <a:rPr lang="en-GB" sz="3000" dirty="0" smtClean="0">
                <a:solidFill>
                  <a:srgbClr val="002060"/>
                </a:solidFill>
              </a:rPr>
              <a:t>Talk, talk </a:t>
            </a:r>
            <a:r>
              <a:rPr lang="en-GB" sz="3000" dirty="0" err="1" smtClean="0">
                <a:solidFill>
                  <a:srgbClr val="002060"/>
                </a:solidFill>
              </a:rPr>
              <a:t>talk</a:t>
            </a:r>
            <a:r>
              <a:rPr lang="en-GB" sz="3000" dirty="0" smtClean="0">
                <a:solidFill>
                  <a:srgbClr val="002060"/>
                </a:solidFill>
              </a:rPr>
              <a:t>! More able readers are better speakers. The wider and richer their vocabulary and knowledge and their experience of the world, the better their comprehension will be</a:t>
            </a:r>
            <a:endParaRPr lang="en-GB" sz="3000" dirty="0">
              <a:solidFill>
                <a:srgbClr val="002060"/>
              </a:solidFill>
            </a:endParaRPr>
          </a:p>
        </p:txBody>
      </p:sp>
    </p:spTree>
    <p:extLst>
      <p:ext uri="{BB962C8B-B14F-4D97-AF65-F5344CB8AC3E}">
        <p14:creationId xmlns:p14="http://schemas.microsoft.com/office/powerpoint/2010/main" val="390715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772816"/>
            <a:ext cx="4143375" cy="3590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519503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1_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3.xml><?xml version="1.0" encoding="utf-8"?>
<a:theme xmlns:a="http://schemas.openxmlformats.org/drawingml/2006/main" name="2_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356</TotalTime>
  <Words>2435</Words>
  <Application>Microsoft Office PowerPoint</Application>
  <PresentationFormat>On-screen Show (4:3)</PresentationFormat>
  <Paragraphs>187</Paragraphs>
  <Slides>41</Slides>
  <Notes>2</Notes>
  <HiddenSlides>0</HiddenSlides>
  <MMClips>0</MMClips>
  <ScaleCrop>false</ScaleCrop>
  <HeadingPairs>
    <vt:vector size="4" baseType="variant">
      <vt:variant>
        <vt:lpstr>Theme</vt:lpstr>
      </vt:variant>
      <vt:variant>
        <vt:i4>3</vt:i4>
      </vt:variant>
      <vt:variant>
        <vt:lpstr>Slide Titles</vt:lpstr>
      </vt:variant>
      <vt:variant>
        <vt:i4>41</vt:i4>
      </vt:variant>
    </vt:vector>
  </HeadingPairs>
  <TitlesOfParts>
    <vt:vector size="44" baseType="lpstr">
      <vt:lpstr>Solstice</vt:lpstr>
      <vt:lpstr>1_Solstice</vt:lpstr>
      <vt:lpstr>2_Solstice</vt:lpstr>
      <vt:lpstr>Reading Workshop</vt:lpstr>
      <vt:lpstr>Aims of the session:</vt:lpstr>
      <vt:lpstr>PowerPoint Presentation</vt:lpstr>
      <vt:lpstr>PowerPoint Presentation</vt:lpstr>
      <vt:lpstr>PowerPoint Presentation</vt:lpstr>
      <vt:lpstr>PowerPoint Presentation</vt:lpstr>
      <vt:lpstr>PowerPoint Presentation</vt:lpstr>
      <vt:lpstr>Word Recognition</vt:lpstr>
      <vt:lpstr>Phonemic awareness</vt:lpstr>
      <vt:lpstr>Phonics</vt:lpstr>
      <vt:lpstr>Skills involved in the teaching of Phonics</vt:lpstr>
      <vt:lpstr>PowerPoint Presentation</vt:lpstr>
      <vt:lpstr>Phonemes and Graphemes</vt:lpstr>
      <vt:lpstr>PowerPoint Presentation</vt:lpstr>
      <vt:lpstr>PowerPoint Presentation</vt:lpstr>
      <vt:lpstr>What can you do at home to support your child with Phonics?</vt:lpstr>
      <vt:lpstr>Get your child reading</vt:lpstr>
      <vt:lpstr>Other strategies to help with reading the text </vt:lpstr>
      <vt:lpstr>Factors that influence poor comprehension</vt:lpstr>
      <vt:lpstr>Weak background knowledge</vt:lpstr>
      <vt:lpstr>Limited Vocabulary</vt:lpstr>
      <vt:lpstr> Working memory</vt:lpstr>
      <vt:lpstr> Asking questions and making predictions</vt:lpstr>
      <vt:lpstr>PowerPoint Presentation</vt:lpstr>
      <vt:lpstr>Comprehension monitoring</vt:lpstr>
      <vt:lpstr>Spot the mistake</vt:lpstr>
      <vt:lpstr>Inference </vt:lpstr>
      <vt:lpstr>Using inference to establish meaning of unknown words</vt:lpstr>
      <vt:lpstr>Strategies to help us understand and enjoy reading</vt:lpstr>
      <vt:lpstr>How do we teach your child to read?</vt:lpstr>
      <vt:lpstr>Insert example carousel</vt:lpstr>
      <vt:lpstr>7 different Assessment focuses for Reading</vt:lpstr>
      <vt:lpstr>Example</vt:lpstr>
      <vt:lpstr>End of KS2 assessments</vt:lpstr>
      <vt:lpstr>PowerPoint Presentation</vt:lpstr>
      <vt:lpstr>PowerPoint Presentation</vt:lpstr>
      <vt:lpstr>What can you do to support your child at home?</vt:lpstr>
      <vt:lpstr>Recommended questions</vt:lpstr>
      <vt:lpstr>Recommended texts</vt:lpstr>
      <vt:lpstr>Finally …</vt:lpstr>
      <vt:lpstr>Any questions?</vt:lpstr>
    </vt:vector>
  </TitlesOfParts>
  <Company>Oakfield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OJS User</dc:creator>
  <cp:lastModifiedBy>OJS User</cp:lastModifiedBy>
  <cp:revision>32</cp:revision>
  <dcterms:created xsi:type="dcterms:W3CDTF">2018-01-02T10:18:41Z</dcterms:created>
  <dcterms:modified xsi:type="dcterms:W3CDTF">2018-01-16T12:19:36Z</dcterms:modified>
</cp:coreProperties>
</file>