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notesMasterIdLst>
    <p:notesMasterId r:id="rId28"/>
  </p:notesMasterIdLst>
  <p:sldIdLst>
    <p:sldId id="285" r:id="rId2"/>
    <p:sldId id="283" r:id="rId3"/>
    <p:sldId id="274" r:id="rId4"/>
    <p:sldId id="276" r:id="rId5"/>
    <p:sldId id="275" r:id="rId6"/>
    <p:sldId id="286" r:id="rId7"/>
    <p:sldId id="289" r:id="rId8"/>
    <p:sldId id="260" r:id="rId9"/>
    <p:sldId id="261" r:id="rId10"/>
    <p:sldId id="262" r:id="rId11"/>
    <p:sldId id="263" r:id="rId12"/>
    <p:sldId id="277" r:id="rId13"/>
    <p:sldId id="264" r:id="rId14"/>
    <p:sldId id="265" r:id="rId15"/>
    <p:sldId id="278" r:id="rId16"/>
    <p:sldId id="266" r:id="rId17"/>
    <p:sldId id="279" r:id="rId18"/>
    <p:sldId id="280" r:id="rId19"/>
    <p:sldId id="281" r:id="rId20"/>
    <p:sldId id="273" r:id="rId21"/>
    <p:sldId id="270" r:id="rId22"/>
    <p:sldId id="271" r:id="rId23"/>
    <p:sldId id="287" r:id="rId24"/>
    <p:sldId id="272" r:id="rId25"/>
    <p:sldId id="288" r:id="rId26"/>
    <p:sldId id="282" r:id="rId27"/>
  </p:sldIdLst>
  <p:sldSz cx="9144000" cy="6858000" type="screen4x3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821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r">
              <a:defRPr sz="1300"/>
            </a:lvl1pPr>
          </a:lstStyle>
          <a:p>
            <a:fld id="{E2DA91DE-A781-4321-964F-2E1A6A820C24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41" tIns="48171" rIns="96341" bIns="4817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435" y="4748332"/>
            <a:ext cx="5491480" cy="4498420"/>
          </a:xfrm>
          <a:prstGeom prst="rect">
            <a:avLst/>
          </a:prstGeom>
        </p:spPr>
        <p:txBody>
          <a:bodyPr vert="horz" lIns="96341" tIns="48171" rIns="96341" bIns="4817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821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r">
              <a:defRPr sz="1300"/>
            </a:lvl1pPr>
          </a:lstStyle>
          <a:p>
            <a:fld id="{41024F23-CB73-44F2-B2CF-C5B7A0CF4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124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82772" indent="-301066">
              <a:defRPr>
                <a:solidFill>
                  <a:schemeClr val="tx1"/>
                </a:solidFill>
                <a:latin typeface="Sassoon Infant Rg"/>
              </a:defRPr>
            </a:lvl2pPr>
            <a:lvl3pPr marL="1204265" indent="-240853">
              <a:defRPr>
                <a:solidFill>
                  <a:schemeClr val="tx1"/>
                </a:solidFill>
                <a:latin typeface="Sassoon Infant Rg"/>
              </a:defRPr>
            </a:lvl3pPr>
            <a:lvl4pPr marL="1685971" indent="-240853">
              <a:defRPr>
                <a:solidFill>
                  <a:schemeClr val="tx1"/>
                </a:solidFill>
                <a:latin typeface="Sassoon Infant Rg"/>
              </a:defRPr>
            </a:lvl4pPr>
            <a:lvl5pPr marL="2167677" indent="-240853">
              <a:defRPr>
                <a:solidFill>
                  <a:schemeClr val="tx1"/>
                </a:solidFill>
                <a:latin typeface="Sassoon Infant Rg"/>
              </a:defRPr>
            </a:lvl5pPr>
            <a:lvl6pPr marL="2649383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3131088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612794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4094500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49086F43-BF81-48F5-A486-81FF0D369B40}" type="slidenum">
              <a:rPr lang="en-GB" altLang="en-US">
                <a:latin typeface="Calibri" pitchFamily="34" charset="0"/>
              </a:rPr>
              <a:pPr/>
              <a:t>12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b="1" smtClean="0">
                <a:solidFill>
                  <a:srgbClr val="00B0F0"/>
                </a:solidFill>
              </a:rPr>
              <a:t>NB: This is an American video – they spell fertilisation with a ‘z’ instead of an ‘s’</a:t>
            </a:r>
          </a:p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82772" indent="-301066">
              <a:defRPr>
                <a:solidFill>
                  <a:schemeClr val="tx1"/>
                </a:solidFill>
                <a:latin typeface="Sassoon Infant Rg"/>
              </a:defRPr>
            </a:lvl2pPr>
            <a:lvl3pPr marL="1204265" indent="-240853">
              <a:defRPr>
                <a:solidFill>
                  <a:schemeClr val="tx1"/>
                </a:solidFill>
                <a:latin typeface="Sassoon Infant Rg"/>
              </a:defRPr>
            </a:lvl3pPr>
            <a:lvl4pPr marL="1685971" indent="-240853">
              <a:defRPr>
                <a:solidFill>
                  <a:schemeClr val="tx1"/>
                </a:solidFill>
                <a:latin typeface="Sassoon Infant Rg"/>
              </a:defRPr>
            </a:lvl4pPr>
            <a:lvl5pPr marL="2167677" indent="-240853">
              <a:defRPr>
                <a:solidFill>
                  <a:schemeClr val="tx1"/>
                </a:solidFill>
                <a:latin typeface="Sassoon Infant Rg"/>
              </a:defRPr>
            </a:lvl5pPr>
            <a:lvl6pPr marL="2649383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3131088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612794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4094500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FE661AFC-C86C-4892-A39A-AB292545FD30}" type="slidenum">
              <a:rPr lang="en-GB" altLang="en-US">
                <a:latin typeface="Calibri" pitchFamily="34" charset="0"/>
              </a:rPr>
              <a:pPr/>
              <a:t>15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82772" indent="-301066">
              <a:defRPr>
                <a:solidFill>
                  <a:schemeClr val="tx1"/>
                </a:solidFill>
                <a:latin typeface="Sassoon Infant Rg"/>
              </a:defRPr>
            </a:lvl2pPr>
            <a:lvl3pPr marL="1204265" indent="-240853">
              <a:defRPr>
                <a:solidFill>
                  <a:schemeClr val="tx1"/>
                </a:solidFill>
                <a:latin typeface="Sassoon Infant Rg"/>
              </a:defRPr>
            </a:lvl3pPr>
            <a:lvl4pPr marL="1685971" indent="-240853">
              <a:defRPr>
                <a:solidFill>
                  <a:schemeClr val="tx1"/>
                </a:solidFill>
                <a:latin typeface="Sassoon Infant Rg"/>
              </a:defRPr>
            </a:lvl4pPr>
            <a:lvl5pPr marL="2167677" indent="-240853">
              <a:defRPr>
                <a:solidFill>
                  <a:schemeClr val="tx1"/>
                </a:solidFill>
                <a:latin typeface="Sassoon Infant Rg"/>
              </a:defRPr>
            </a:lvl5pPr>
            <a:lvl6pPr marL="2649383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3131088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612794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4094500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FE623192-70BA-481F-BB49-38A19F98DBF9}" type="slidenum">
              <a:rPr lang="en-GB" altLang="en-US">
                <a:latin typeface="Calibri" pitchFamily="34" charset="0"/>
              </a:rPr>
              <a:pPr/>
              <a:t>17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82772" indent="-301066">
              <a:defRPr>
                <a:solidFill>
                  <a:schemeClr val="tx1"/>
                </a:solidFill>
                <a:latin typeface="Sassoon Infant Rg"/>
              </a:defRPr>
            </a:lvl2pPr>
            <a:lvl3pPr marL="1204265" indent="-240853">
              <a:defRPr>
                <a:solidFill>
                  <a:schemeClr val="tx1"/>
                </a:solidFill>
                <a:latin typeface="Sassoon Infant Rg"/>
              </a:defRPr>
            </a:lvl3pPr>
            <a:lvl4pPr marL="1685971" indent="-240853">
              <a:defRPr>
                <a:solidFill>
                  <a:schemeClr val="tx1"/>
                </a:solidFill>
                <a:latin typeface="Sassoon Infant Rg"/>
              </a:defRPr>
            </a:lvl4pPr>
            <a:lvl5pPr marL="2167677" indent="-240853">
              <a:defRPr>
                <a:solidFill>
                  <a:schemeClr val="tx1"/>
                </a:solidFill>
                <a:latin typeface="Sassoon Infant Rg"/>
              </a:defRPr>
            </a:lvl5pPr>
            <a:lvl6pPr marL="2649383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3131088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612794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4094500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0FC8AE44-EEB1-471F-8CD7-34E5BB95F843}" type="slidenum">
              <a:rPr lang="en-GB" altLang="en-US">
                <a:latin typeface="Calibri" pitchFamily="34" charset="0"/>
              </a:rPr>
              <a:pPr/>
              <a:t>18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82772" indent="-301066">
              <a:defRPr>
                <a:solidFill>
                  <a:schemeClr val="tx1"/>
                </a:solidFill>
                <a:latin typeface="Sassoon Infant Rg"/>
              </a:defRPr>
            </a:lvl2pPr>
            <a:lvl3pPr marL="1204265" indent="-240853">
              <a:defRPr>
                <a:solidFill>
                  <a:schemeClr val="tx1"/>
                </a:solidFill>
                <a:latin typeface="Sassoon Infant Rg"/>
              </a:defRPr>
            </a:lvl3pPr>
            <a:lvl4pPr marL="1685971" indent="-240853">
              <a:defRPr>
                <a:solidFill>
                  <a:schemeClr val="tx1"/>
                </a:solidFill>
                <a:latin typeface="Sassoon Infant Rg"/>
              </a:defRPr>
            </a:lvl4pPr>
            <a:lvl5pPr marL="2167677" indent="-240853">
              <a:defRPr>
                <a:solidFill>
                  <a:schemeClr val="tx1"/>
                </a:solidFill>
                <a:latin typeface="Sassoon Infant Rg"/>
              </a:defRPr>
            </a:lvl5pPr>
            <a:lvl6pPr marL="2649383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3131088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612794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4094500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638C7FA8-5D03-4F80-9C9E-CD925B1A3A3F}" type="slidenum">
              <a:rPr lang="en-GB" altLang="en-US">
                <a:latin typeface="Calibri" pitchFamily="34" charset="0"/>
              </a:rPr>
              <a:pPr/>
              <a:t>19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82772" indent="-301066">
              <a:defRPr>
                <a:solidFill>
                  <a:schemeClr val="tx1"/>
                </a:solidFill>
                <a:latin typeface="Sassoon Infant Rg"/>
              </a:defRPr>
            </a:lvl2pPr>
            <a:lvl3pPr marL="1204265" indent="-240853">
              <a:defRPr>
                <a:solidFill>
                  <a:schemeClr val="tx1"/>
                </a:solidFill>
                <a:latin typeface="Sassoon Infant Rg"/>
              </a:defRPr>
            </a:lvl3pPr>
            <a:lvl4pPr marL="1685971" indent="-240853">
              <a:defRPr>
                <a:solidFill>
                  <a:schemeClr val="tx1"/>
                </a:solidFill>
                <a:latin typeface="Sassoon Infant Rg"/>
              </a:defRPr>
            </a:lvl4pPr>
            <a:lvl5pPr marL="2167677" indent="-240853">
              <a:defRPr>
                <a:solidFill>
                  <a:schemeClr val="tx1"/>
                </a:solidFill>
                <a:latin typeface="Sassoon Infant Rg"/>
              </a:defRPr>
            </a:lvl5pPr>
            <a:lvl6pPr marL="2649383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3131088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612794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4094500" indent="-2408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73196477-282B-40D8-B76A-457918453CAD}" type="slidenum">
              <a:rPr lang="en-GB" altLang="en-US">
                <a:latin typeface="Calibri" pitchFamily="34" charset="0"/>
              </a:rPr>
              <a:pPr/>
              <a:t>26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102240" y="2386744"/>
            <a:ext cx="693952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5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1396" y="4352544"/>
            <a:ext cx="5101209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19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B3C6-B5BA-44D6-9FDA-7D15CAE75DFF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77B3-CC1E-4082-860B-4700A616DD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9643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B3C6-B5BA-44D6-9FDA-7D15CAE75DFF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77B3-CC1E-4082-860B-4700A616DD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234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106424" y="2386744"/>
            <a:ext cx="6940296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5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1396" y="4352465"/>
            <a:ext cx="5101209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1900">
                <a:solidFill>
                  <a:schemeClr val="tx1"/>
                </a:solidFill>
              </a:defRPr>
            </a:lvl1pPr>
            <a:lvl2pPr marL="45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B3C6-B5BA-44D6-9FDA-7D15CAE75DFF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77B3-CC1E-4082-860B-4700A616DD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025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2239" y="2638044"/>
            <a:ext cx="3288023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737" y="2638044"/>
            <a:ext cx="3290516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B3C6-B5BA-44D6-9FDA-7D15CAE75DFF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77B3-CC1E-4082-860B-4700A616DD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577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2239" y="2313434"/>
            <a:ext cx="3288024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2239" y="3143250"/>
            <a:ext cx="3288024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737" y="3143250"/>
            <a:ext cx="3290516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753737" y="2313434"/>
            <a:ext cx="3290516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B3C6-B5BA-44D6-9FDA-7D15CAE75DFF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77B3-CC1E-4082-860B-4700A616DD8D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276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B3C6-B5BA-44D6-9FDA-7D15CAE75DFF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77B3-CC1E-4082-860B-4700A616DD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083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B3C6-B5BA-44D6-9FDA-7D15CAE75DFF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77B3-CC1E-4082-860B-4700A616DD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913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40703" y="2243829"/>
            <a:ext cx="3290594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2060" y="804672"/>
            <a:ext cx="361188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8"/>
            <a:ext cx="284607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B3C6-B5BA-44D6-9FDA-7D15CAE75DFF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640703" y="6236208"/>
            <a:ext cx="3806398" cy="320040"/>
          </a:xfrm>
        </p:spPr>
        <p:txBody>
          <a:bodyPr>
            <a:normAutofit/>
          </a:bodyPr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77B3-CC1E-4082-860B-4700A616DD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588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" y="0"/>
            <a:ext cx="4571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40080" y="2243828"/>
            <a:ext cx="3291840" cy="1143000"/>
          </a:xfrm>
          <a:solidFill>
            <a:srgbClr val="FFFFFF"/>
          </a:solidFill>
          <a:ln>
            <a:solidFill>
              <a:srgbClr val="262626"/>
            </a:solidFill>
          </a:ln>
        </p:spPr>
        <p:txBody>
          <a:bodyPr anchor="ctr" anchorCtr="1">
            <a:no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2000" y="-42172"/>
            <a:ext cx="4576573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9"/>
            <a:ext cx="284607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4012B3C6-B5BA-44D6-9FDA-7D15CAE75DFF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40080" y="6236208"/>
            <a:ext cx="3803904" cy="320040"/>
          </a:xfrm>
        </p:spPr>
        <p:txBody>
          <a:bodyPr>
            <a:normAutofit/>
          </a:bodyPr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77B3-CC1E-4082-860B-4700A616DD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533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B3C6-B5BA-44D6-9FDA-7D15CAE75DFF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77B3-CC1E-4082-860B-4700A616DD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757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9834" y="937260"/>
            <a:ext cx="1053966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6046" y="937260"/>
            <a:ext cx="4716174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B3C6-B5BA-44D6-9FDA-7D15CAE75DFF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77B3-CC1E-4082-860B-4700A616DD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62334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69791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606045" y="964692"/>
            <a:ext cx="5937755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6045" y="2638045"/>
            <a:ext cx="5937755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78943" y="6238816"/>
            <a:ext cx="2065310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4012B3C6-B5BA-44D6-9FDA-7D15CAE75DFF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2239" y="6236208"/>
            <a:ext cx="4556664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40112" y="6217920"/>
            <a:ext cx="365760" cy="365760"/>
          </a:xfrm>
          <a:prstGeom prst="ellipse">
            <a:avLst/>
          </a:prstGeom>
          <a:solidFill>
            <a:srgbClr val="1D1D1D">
              <a:alpha val="69804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DA3D77B3-CC1E-4082-860B-4700A616DD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243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6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44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28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topics/zgssgk7/articles/z2msv4j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3" Type="http://schemas.openxmlformats.org/officeDocument/2006/relationships/image" Target="../media/image9.png"/><Relationship Id="rId21" Type="http://schemas.openxmlformats.org/officeDocument/2006/relationships/image" Target="../media/image27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2.pn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19" Type="http://schemas.openxmlformats.org/officeDocument/2006/relationships/image" Target="../media/image25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Relationship Id="rId22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GB" sz="6000" dirty="0" smtClean="0">
                <a:latin typeface="BatangChe" pitchFamily="49" charset="-127"/>
                <a:ea typeface="BatangChe" pitchFamily="49" charset="-127"/>
              </a:rPr>
              <a:t>Human Development</a:t>
            </a:r>
            <a:endParaRPr lang="en-GB" sz="6000" dirty="0"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35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1508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 dirty="0" smtClean="0">
                <a:latin typeface="Sassoon Infant Md"/>
                <a:ea typeface="Sassoon Infant Rg"/>
                <a:cs typeface="Sassoon Infant Rg"/>
              </a:rPr>
              <a:t>At the end you will be able to:</a:t>
            </a:r>
            <a:endParaRPr lang="en-US" altLang="en-US" sz="3600" b="1" dirty="0">
              <a:latin typeface="Sassoon Infant Md"/>
              <a:ea typeface="Sassoon Infant Rg"/>
              <a:cs typeface="Sassoon Infant Rg"/>
            </a:endParaRPr>
          </a:p>
        </p:txBody>
      </p:sp>
      <p:sp>
        <p:nvSpPr>
          <p:cNvPr id="21509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 dirty="0" smtClean="0">
                <a:latin typeface="Sassoon Infant Md"/>
                <a:ea typeface="Sassoon Infant Rg"/>
                <a:cs typeface="Sassoon Infant Rg"/>
              </a:rPr>
              <a:t>Learning </a:t>
            </a:r>
            <a:r>
              <a:rPr lang="en-US" altLang="en-US" sz="3600" b="1" dirty="0">
                <a:latin typeface="Sassoon Infant Md"/>
                <a:ea typeface="Sassoon Infant Rg"/>
                <a:cs typeface="Sassoon Infant Rg"/>
              </a:rPr>
              <a:t>o</a:t>
            </a:r>
            <a:r>
              <a:rPr lang="en-US" altLang="en-US" sz="3600" b="1" dirty="0" smtClean="0">
                <a:latin typeface="Sassoon Infant Md"/>
                <a:ea typeface="Sassoon Infant Rg"/>
                <a:cs typeface="Sassoon Infant Rg"/>
              </a:rPr>
              <a:t>bjective for this lesson</a:t>
            </a:r>
            <a:endParaRPr lang="en-US" altLang="en-US" sz="3600" b="1" dirty="0">
              <a:latin typeface="Sassoon Infant Md"/>
              <a:ea typeface="Sassoon Infant Rg"/>
              <a:cs typeface="Sassoon Infant Rg"/>
            </a:endParaRPr>
          </a:p>
        </p:txBody>
      </p:sp>
      <p:sp>
        <p:nvSpPr>
          <p:cNvPr id="21510" name="Content Placeholder 15"/>
          <p:cNvSpPr>
            <a:spLocks noGrp="1"/>
          </p:cNvSpPr>
          <p:nvPr>
            <p:ph idx="1"/>
          </p:nvPr>
        </p:nvSpPr>
        <p:spPr>
          <a:xfrm>
            <a:off x="628650" y="1479549"/>
            <a:ext cx="7886700" cy="1057275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Sassoon Infant Rg"/>
                <a:ea typeface="Sassoon Infant Rg"/>
                <a:cs typeface="Sassoon Infant Rg"/>
              </a:rPr>
              <a:t>To describe the stages of human development.</a:t>
            </a:r>
          </a:p>
        </p:txBody>
      </p:sp>
      <p:sp>
        <p:nvSpPr>
          <p:cNvPr id="21511" name="Content Placeholder 15"/>
          <p:cNvSpPr txBox="1">
            <a:spLocks/>
          </p:cNvSpPr>
          <p:nvPr/>
        </p:nvSpPr>
        <p:spPr bwMode="auto">
          <a:xfrm>
            <a:off x="628650" y="3614738"/>
            <a:ext cx="78867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I can order the stages of human development.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I can name the 6 stages of human development.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I can explain the changes that occur during the stages of human development.</a:t>
            </a:r>
          </a:p>
        </p:txBody>
      </p:sp>
    </p:spTree>
    <p:extLst>
      <p:ext uri="{BB962C8B-B14F-4D97-AF65-F5344CB8AC3E}">
        <p14:creationId xmlns:p14="http://schemas.microsoft.com/office/powerpoint/2010/main" val="384249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340768"/>
            <a:ext cx="9036497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63688" y="260648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itchFamily="66" charset="0"/>
              </a:rPr>
              <a:t>Who are these people?</a:t>
            </a:r>
            <a:endParaRPr lang="en-GB" sz="4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45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340768"/>
            <a:ext cx="9036497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640" y="136282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Why does Dame Judy Dench look different in these </a:t>
            </a:r>
            <a:r>
              <a:rPr lang="en-GB" sz="3200" dirty="0" smtClean="0">
                <a:latin typeface="Comic Sans MS" pitchFamily="66" charset="0"/>
              </a:rPr>
              <a:t>2 photos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68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548" y="4581128"/>
            <a:ext cx="2219325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0"/>
            <a:ext cx="8856984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 smtClean="0">
                <a:latin typeface="Comic Sans MS" pitchFamily="66" charset="0"/>
              </a:rPr>
              <a:t>Zog</a:t>
            </a:r>
            <a:r>
              <a:rPr lang="en-GB" sz="3200" dirty="0" smtClean="0">
                <a:latin typeface="Comic Sans MS" pitchFamily="66" charset="0"/>
              </a:rPr>
              <a:t> the alien has landed on our planet every 5 years for the last 80 years.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How many times has he visited earth?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Each time he visits he photographs the people from the same family. What changes will he have seen to the people living in that family over the last 80 years.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What are the different stages of development the people will have </a:t>
            </a:r>
          </a:p>
          <a:p>
            <a:r>
              <a:rPr lang="en-GB" sz="3200" dirty="0" smtClean="0">
                <a:latin typeface="Comic Sans MS" pitchFamily="66" charset="0"/>
              </a:rPr>
              <a:t>gone through?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220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5" y="231501"/>
            <a:ext cx="7956772" cy="1964772"/>
          </a:xfrm>
        </p:spPr>
        <p:txBody>
          <a:bodyPr>
            <a:normAutofit/>
          </a:bodyPr>
          <a:lstStyle/>
          <a:p>
            <a:r>
              <a:rPr lang="en-GB" dirty="0" smtClean="0"/>
              <a:t>Humans go through many changes during their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3140968"/>
            <a:ext cx="6860232" cy="792088"/>
          </a:xfrm>
        </p:spPr>
        <p:txBody>
          <a:bodyPr>
            <a:norm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www.bbc.co.uk/bitesize/topics/zgssgk7/articles/z2msv4j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4149080"/>
            <a:ext cx="7380708" cy="244738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5" y="2492896"/>
            <a:ext cx="8208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Watch this video clip which explains the changes that humans go through.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855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6045" y="964692"/>
            <a:ext cx="6782379" cy="3040372"/>
          </a:xfrm>
        </p:spPr>
        <p:txBody>
          <a:bodyPr>
            <a:normAutofit/>
          </a:bodyPr>
          <a:lstStyle/>
          <a:p>
            <a:r>
              <a:rPr lang="en-GB" sz="4000" dirty="0" smtClean="0"/>
              <a:t>Let’s recap the different stages we heard about in the video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594550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363" y="781050"/>
            <a:ext cx="7153275" cy="529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982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3" y="828675"/>
            <a:ext cx="7953375" cy="520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273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928688"/>
            <a:ext cx="7715250" cy="500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49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819150"/>
            <a:ext cx="7896225" cy="521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837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/>
          <p:cNvGrpSpPr>
            <a:grpSpLocks/>
          </p:cNvGrpSpPr>
          <p:nvPr/>
        </p:nvGrpSpPr>
        <p:grpSpPr bwMode="auto">
          <a:xfrm>
            <a:off x="3482975" y="3219450"/>
            <a:ext cx="5003800" cy="2886075"/>
            <a:chOff x="3482817" y="3219272"/>
            <a:chExt cx="5003959" cy="2886254"/>
          </a:xfrm>
        </p:grpSpPr>
        <p:sp>
          <p:nvSpPr>
            <p:cNvPr id="15" name="Rounded Rectangle 14"/>
            <p:cNvSpPr/>
            <p:nvPr/>
          </p:nvSpPr>
          <p:spPr>
            <a:xfrm>
              <a:off x="3482817" y="3219272"/>
              <a:ext cx="5003959" cy="2886254"/>
            </a:xfrm>
            <a:prstGeom prst="roundRect">
              <a:avLst>
                <a:gd name="adj" fmla="val 2464"/>
              </a:avLst>
            </a:prstGeom>
            <a:solidFill>
              <a:srgbClr val="FC6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2" name="Rectangle 1"/>
            <p:cNvSpPr>
              <a:spLocks noChangeArrowheads="1"/>
            </p:cNvSpPr>
            <p:nvPr/>
          </p:nvSpPr>
          <p:spPr bwMode="auto">
            <a:xfrm>
              <a:off x="3917806" y="3847961"/>
              <a:ext cx="2193995" cy="1478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Aft>
                  <a:spcPts val="1200"/>
                </a:spcAft>
                <a:buFont typeface="Arial" panose="020B0604020202020204" pitchFamily="34" charset="0"/>
                <a:buNone/>
                <a:defRPr/>
              </a:pPr>
              <a:r>
                <a:rPr lang="en-GB" dirty="0">
                  <a:latin typeface="+mj-lt"/>
                  <a:cs typeface="Mongolian Baiti" panose="03000500000000000000" pitchFamily="66" charset="0"/>
                </a:rPr>
                <a:t>Click here for a rough timeline of the period from infancy to a toddler!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3482975" y="1590675"/>
            <a:ext cx="5003800" cy="1487488"/>
          </a:xfrm>
          <a:prstGeom prst="roundRect">
            <a:avLst>
              <a:gd name="adj" fmla="val 3745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723900" y="1590675"/>
            <a:ext cx="2619375" cy="4514850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Infancy</a:t>
            </a:r>
            <a:endParaRPr lang="en-GB" altLang="en-US" dirty="0"/>
          </a:p>
        </p:txBody>
      </p:sp>
      <p:sp>
        <p:nvSpPr>
          <p:cNvPr id="13318" name="Rectangle 1"/>
          <p:cNvSpPr>
            <a:spLocks noChangeArrowheads="1"/>
          </p:cNvSpPr>
          <p:nvPr/>
        </p:nvSpPr>
        <p:spPr bwMode="auto">
          <a:xfrm>
            <a:off x="922338" y="1903413"/>
            <a:ext cx="2193925" cy="398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ts val="1000"/>
              </a:spcBef>
              <a:spcAft>
                <a:spcPts val="1200"/>
              </a:spcAft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This stage of development is from birth to 2 years old.</a:t>
            </a:r>
          </a:p>
          <a:p>
            <a:pPr>
              <a:spcBef>
                <a:spcPts val="1000"/>
              </a:spcBef>
              <a:spcAft>
                <a:spcPts val="1200"/>
              </a:spcAft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This includes babies and toddlers. </a:t>
            </a:r>
          </a:p>
          <a:p>
            <a:pPr>
              <a:spcBef>
                <a:spcPts val="1000"/>
              </a:spcBef>
              <a:spcAft>
                <a:spcPts val="1200"/>
              </a:spcAft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The rate of physical development is fast at this stage.</a:t>
            </a:r>
          </a:p>
          <a:p>
            <a:pPr>
              <a:spcBef>
                <a:spcPts val="1000"/>
              </a:spcBef>
              <a:spcAft>
                <a:spcPts val="1200"/>
              </a:spcAft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Infants are totally dependant on others for food and care.</a:t>
            </a:r>
          </a:p>
        </p:txBody>
      </p:sp>
      <p:pic>
        <p:nvPicPr>
          <p:cNvPr id="13319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588" y="1449388"/>
            <a:ext cx="120015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22113">
            <a:off x="4570413" y="1668463"/>
            <a:ext cx="1649412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1712913"/>
            <a:ext cx="1287462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725" y="1485900"/>
            <a:ext cx="1001713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5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038" y="3632200"/>
            <a:ext cx="3011487" cy="261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4" name="Group 6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5" name="Rectangle 6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13326" name="Picture 6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0958" y="4368611"/>
              <a:ext cx="976267" cy="1695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7" name="Picture 66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970" y="454031"/>
              <a:ext cx="1271258" cy="1271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8" name="Picture 67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0405" y="496354"/>
              <a:ext cx="1596375" cy="1065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9" name="Picture 68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5714" y="373513"/>
              <a:ext cx="1301630" cy="1271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0" name="Picture 69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3395" y="350631"/>
              <a:ext cx="882329" cy="1317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1" name="Picture 70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9901" y="272134"/>
              <a:ext cx="1610875" cy="1295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2" name="Picture 71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728" y="2396481"/>
              <a:ext cx="1333500" cy="133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3" name="Picture 72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9752" y="2396481"/>
              <a:ext cx="1608876" cy="1131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4" name="Picture 73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5714" y="2313804"/>
              <a:ext cx="1333500" cy="133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5" name="Picture 74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0908" y="2260991"/>
              <a:ext cx="1258675" cy="1267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6" name="Picture 75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8998" y="2190750"/>
              <a:ext cx="1124058" cy="1362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7" name="Picture 76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898" y="4520921"/>
              <a:ext cx="1390830" cy="1390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8" name="Picture 77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8332" y="4501858"/>
              <a:ext cx="742444" cy="1428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9" name="Picture 78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7802" y="4483941"/>
              <a:ext cx="1418454" cy="1464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0" name="Picture 79"/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2775" y="4597211"/>
              <a:ext cx="142546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41" name="TextBox 80"/>
            <p:cNvSpPr txBox="1">
              <a:spLocks noChangeArrowheads="1"/>
            </p:cNvSpPr>
            <p:nvPr/>
          </p:nvSpPr>
          <p:spPr bwMode="auto">
            <a:xfrm>
              <a:off x="413703" y="1722852"/>
              <a:ext cx="9715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9pPr>
            </a:lstStyle>
            <a:p>
              <a:r>
                <a:rPr lang="en-GB" altLang="en-US">
                  <a:ea typeface="Sassoon Infant Rg"/>
                  <a:cs typeface="Sassoon Infant Rg"/>
                </a:rPr>
                <a:t>1 month</a:t>
              </a:r>
            </a:p>
          </p:txBody>
        </p:sp>
        <p:sp>
          <p:nvSpPr>
            <p:cNvPr id="13342" name="TextBox 81"/>
            <p:cNvSpPr txBox="1">
              <a:spLocks noChangeArrowheads="1"/>
            </p:cNvSpPr>
            <p:nvPr/>
          </p:nvSpPr>
          <p:spPr bwMode="auto">
            <a:xfrm>
              <a:off x="2204155" y="1722852"/>
              <a:ext cx="11200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9pPr>
            </a:lstStyle>
            <a:p>
              <a:r>
                <a:rPr lang="en-GB" altLang="en-US">
                  <a:ea typeface="Sassoon Infant Rg"/>
                  <a:cs typeface="Sassoon Infant Rg"/>
                </a:rPr>
                <a:t>2 months</a:t>
              </a:r>
            </a:p>
          </p:txBody>
        </p:sp>
        <p:sp>
          <p:nvSpPr>
            <p:cNvPr id="13343" name="TextBox 82"/>
            <p:cNvSpPr txBox="1">
              <a:spLocks noChangeArrowheads="1"/>
            </p:cNvSpPr>
            <p:nvPr/>
          </p:nvSpPr>
          <p:spPr bwMode="auto">
            <a:xfrm>
              <a:off x="4196852" y="1722852"/>
              <a:ext cx="11200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9pPr>
            </a:lstStyle>
            <a:p>
              <a:r>
                <a:rPr lang="en-GB" altLang="en-US">
                  <a:ea typeface="Sassoon Infant Rg"/>
                  <a:cs typeface="Sassoon Infant Rg"/>
                </a:rPr>
                <a:t>3 months</a:t>
              </a:r>
            </a:p>
          </p:txBody>
        </p:sp>
        <p:sp>
          <p:nvSpPr>
            <p:cNvPr id="13344" name="TextBox 83"/>
            <p:cNvSpPr txBox="1">
              <a:spLocks noChangeArrowheads="1"/>
            </p:cNvSpPr>
            <p:nvPr/>
          </p:nvSpPr>
          <p:spPr bwMode="auto">
            <a:xfrm>
              <a:off x="5853099" y="1722852"/>
              <a:ext cx="11200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9pPr>
            </a:lstStyle>
            <a:p>
              <a:r>
                <a:rPr lang="en-GB" altLang="en-US">
                  <a:ea typeface="Sassoon Infant Rg"/>
                  <a:cs typeface="Sassoon Infant Rg"/>
                </a:rPr>
                <a:t>4 months</a:t>
              </a:r>
            </a:p>
          </p:txBody>
        </p:sp>
        <p:sp>
          <p:nvSpPr>
            <p:cNvPr id="13345" name="TextBox 84"/>
            <p:cNvSpPr txBox="1">
              <a:spLocks noChangeArrowheads="1"/>
            </p:cNvSpPr>
            <p:nvPr/>
          </p:nvSpPr>
          <p:spPr bwMode="auto">
            <a:xfrm>
              <a:off x="7357109" y="1722852"/>
              <a:ext cx="11200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9pPr>
            </a:lstStyle>
            <a:p>
              <a:r>
                <a:rPr lang="en-GB" altLang="en-US">
                  <a:ea typeface="Sassoon Infant Rg"/>
                  <a:cs typeface="Sassoon Infant Rg"/>
                </a:rPr>
                <a:t>5 months</a:t>
              </a:r>
            </a:p>
          </p:txBody>
        </p:sp>
        <p:sp>
          <p:nvSpPr>
            <p:cNvPr id="13346" name="TextBox 85"/>
            <p:cNvSpPr txBox="1">
              <a:spLocks noChangeArrowheads="1"/>
            </p:cNvSpPr>
            <p:nvPr/>
          </p:nvSpPr>
          <p:spPr bwMode="auto">
            <a:xfrm>
              <a:off x="413702" y="3824900"/>
              <a:ext cx="115252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9pPr>
            </a:lstStyle>
            <a:p>
              <a:r>
                <a:rPr lang="en-GB" altLang="en-US">
                  <a:ea typeface="Sassoon Infant Rg"/>
                  <a:cs typeface="Sassoon Infant Rg"/>
                </a:rPr>
                <a:t>6 months</a:t>
              </a:r>
            </a:p>
          </p:txBody>
        </p:sp>
        <p:sp>
          <p:nvSpPr>
            <p:cNvPr id="13347" name="TextBox 86"/>
            <p:cNvSpPr txBox="1">
              <a:spLocks noChangeArrowheads="1"/>
            </p:cNvSpPr>
            <p:nvPr/>
          </p:nvSpPr>
          <p:spPr bwMode="auto">
            <a:xfrm>
              <a:off x="2204155" y="3824900"/>
              <a:ext cx="11200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9pPr>
            </a:lstStyle>
            <a:p>
              <a:r>
                <a:rPr lang="en-GB" altLang="en-US">
                  <a:ea typeface="Sassoon Infant Rg"/>
                  <a:cs typeface="Sassoon Infant Rg"/>
                </a:rPr>
                <a:t>7 months</a:t>
              </a:r>
            </a:p>
          </p:txBody>
        </p:sp>
        <p:sp>
          <p:nvSpPr>
            <p:cNvPr id="13348" name="TextBox 87"/>
            <p:cNvSpPr txBox="1">
              <a:spLocks noChangeArrowheads="1"/>
            </p:cNvSpPr>
            <p:nvPr/>
          </p:nvSpPr>
          <p:spPr bwMode="auto">
            <a:xfrm>
              <a:off x="4196852" y="3824900"/>
              <a:ext cx="11200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9pPr>
            </a:lstStyle>
            <a:p>
              <a:r>
                <a:rPr lang="en-GB" altLang="en-US">
                  <a:ea typeface="Sassoon Infant Rg"/>
                  <a:cs typeface="Sassoon Infant Rg"/>
                </a:rPr>
                <a:t>8 months</a:t>
              </a:r>
            </a:p>
          </p:txBody>
        </p:sp>
        <p:sp>
          <p:nvSpPr>
            <p:cNvPr id="13349" name="TextBox 88"/>
            <p:cNvSpPr txBox="1">
              <a:spLocks noChangeArrowheads="1"/>
            </p:cNvSpPr>
            <p:nvPr/>
          </p:nvSpPr>
          <p:spPr bwMode="auto">
            <a:xfrm>
              <a:off x="5853099" y="3824900"/>
              <a:ext cx="11200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9pPr>
            </a:lstStyle>
            <a:p>
              <a:r>
                <a:rPr lang="en-GB" altLang="en-US">
                  <a:ea typeface="Sassoon Infant Rg"/>
                  <a:cs typeface="Sassoon Infant Rg"/>
                </a:rPr>
                <a:t>9 months</a:t>
              </a:r>
            </a:p>
          </p:txBody>
        </p:sp>
        <p:sp>
          <p:nvSpPr>
            <p:cNvPr id="13350" name="TextBox 89"/>
            <p:cNvSpPr txBox="1">
              <a:spLocks noChangeArrowheads="1"/>
            </p:cNvSpPr>
            <p:nvPr/>
          </p:nvSpPr>
          <p:spPr bwMode="auto">
            <a:xfrm>
              <a:off x="7364819" y="3824900"/>
              <a:ext cx="126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9pPr>
            </a:lstStyle>
            <a:p>
              <a:r>
                <a:rPr lang="en-GB" altLang="en-US">
                  <a:ea typeface="Sassoon Infant Rg"/>
                  <a:cs typeface="Sassoon Infant Rg"/>
                </a:rPr>
                <a:t>10 months</a:t>
              </a:r>
            </a:p>
          </p:txBody>
        </p:sp>
        <p:sp>
          <p:nvSpPr>
            <p:cNvPr id="13351" name="TextBox 90"/>
            <p:cNvSpPr txBox="1">
              <a:spLocks noChangeArrowheads="1"/>
            </p:cNvSpPr>
            <p:nvPr/>
          </p:nvSpPr>
          <p:spPr bwMode="auto">
            <a:xfrm>
              <a:off x="413702" y="6083860"/>
              <a:ext cx="125427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9pPr>
            </a:lstStyle>
            <a:p>
              <a:r>
                <a:rPr lang="en-GB" altLang="en-US">
                  <a:ea typeface="Sassoon Infant Rg"/>
                  <a:cs typeface="Sassoon Infant Rg"/>
                </a:rPr>
                <a:t>11 months</a:t>
              </a:r>
            </a:p>
          </p:txBody>
        </p:sp>
        <p:sp>
          <p:nvSpPr>
            <p:cNvPr id="13352" name="TextBox 91"/>
            <p:cNvSpPr txBox="1">
              <a:spLocks noChangeArrowheads="1"/>
            </p:cNvSpPr>
            <p:nvPr/>
          </p:nvSpPr>
          <p:spPr bwMode="auto">
            <a:xfrm>
              <a:off x="2508955" y="6083860"/>
              <a:ext cx="11200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9pPr>
            </a:lstStyle>
            <a:p>
              <a:r>
                <a:rPr lang="en-GB" altLang="en-US">
                  <a:ea typeface="Sassoon Infant Rg"/>
                  <a:cs typeface="Sassoon Infant Rg"/>
                </a:rPr>
                <a:t>1 year </a:t>
              </a:r>
            </a:p>
          </p:txBody>
        </p:sp>
        <p:sp>
          <p:nvSpPr>
            <p:cNvPr id="13353" name="TextBox 92"/>
            <p:cNvSpPr txBox="1">
              <a:spLocks noChangeArrowheads="1"/>
            </p:cNvSpPr>
            <p:nvPr/>
          </p:nvSpPr>
          <p:spPr bwMode="auto">
            <a:xfrm>
              <a:off x="4326994" y="6083860"/>
              <a:ext cx="11200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/>
                </a:defRPr>
              </a:lvl9pPr>
            </a:lstStyle>
            <a:p>
              <a:r>
                <a:rPr lang="en-GB" altLang="en-US">
                  <a:ea typeface="Sassoon Infant Rg"/>
                  <a:cs typeface="Sassoon Infant Rg"/>
                </a:rPr>
                <a:t>toddler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16214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866775"/>
            <a:ext cx="7400925" cy="512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574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781050"/>
            <a:ext cx="8115300" cy="529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377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32"/>
          <p:cNvSpPr/>
          <p:nvPr/>
        </p:nvSpPr>
        <p:spPr>
          <a:xfrm>
            <a:off x="6392863" y="1590675"/>
            <a:ext cx="2093912" cy="2095500"/>
          </a:xfrm>
          <a:prstGeom prst="roundRect">
            <a:avLst>
              <a:gd name="adj" fmla="val 2380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3482975" y="1590675"/>
            <a:ext cx="2774950" cy="1487488"/>
          </a:xfrm>
          <a:prstGeom prst="roundRect">
            <a:avLst>
              <a:gd name="adj" fmla="val 3745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723900" y="1590675"/>
            <a:ext cx="2619375" cy="4514850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Adolescence</a:t>
            </a:r>
            <a:endParaRPr lang="en-GB" altLang="en-US" dirty="0"/>
          </a:p>
        </p:txBody>
      </p:sp>
      <p:sp>
        <p:nvSpPr>
          <p:cNvPr id="15366" name="Rectangle 1"/>
          <p:cNvSpPr>
            <a:spLocks noChangeArrowheads="1"/>
          </p:cNvSpPr>
          <p:nvPr/>
        </p:nvSpPr>
        <p:spPr bwMode="auto">
          <a:xfrm>
            <a:off x="919163" y="1989138"/>
            <a:ext cx="2295525" cy="371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This stage of development lasts from the age of 11 to 19.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During this stage, puberty results in changes in the body.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These changes occur to enable reproduction during adulthood.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Adolescents are increasingly independent.</a:t>
            </a:r>
          </a:p>
        </p:txBody>
      </p:sp>
      <p:pic>
        <p:nvPicPr>
          <p:cNvPr id="1536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54" b="-130"/>
          <a:stretch>
            <a:fillRect/>
          </a:stretch>
        </p:blipFill>
        <p:spPr bwMode="auto">
          <a:xfrm>
            <a:off x="3556000" y="2374900"/>
            <a:ext cx="3362325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Rectangle 2"/>
          <p:cNvSpPr>
            <a:spLocks noChangeArrowheads="1"/>
          </p:cNvSpPr>
          <p:nvPr/>
        </p:nvSpPr>
        <p:spPr bwMode="auto">
          <a:xfrm>
            <a:off x="3536950" y="1687513"/>
            <a:ext cx="2667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>
                <a:ea typeface="Sassoon Infant Rg"/>
                <a:cs typeface="Sassoon Infant Rg"/>
              </a:rPr>
              <a:t>There is even more brain development.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482975" y="3219450"/>
            <a:ext cx="5003800" cy="2886075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5370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89"/>
          <a:stretch>
            <a:fillRect/>
          </a:stretch>
        </p:blipFill>
        <p:spPr bwMode="auto">
          <a:xfrm>
            <a:off x="6583363" y="1831975"/>
            <a:ext cx="1751012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85" b="8038"/>
          <a:stretch>
            <a:fillRect/>
          </a:stretch>
        </p:blipFill>
        <p:spPr bwMode="auto">
          <a:xfrm>
            <a:off x="5075238" y="3724275"/>
            <a:ext cx="3411537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370"/>
          <a:stretch>
            <a:fillRect/>
          </a:stretch>
        </p:blipFill>
        <p:spPr bwMode="auto">
          <a:xfrm>
            <a:off x="3803650" y="3476625"/>
            <a:ext cx="1557338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211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776288"/>
            <a:ext cx="8096250" cy="530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108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723900" y="1590675"/>
            <a:ext cx="3038475" cy="4514850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Early Adulthood</a:t>
            </a:r>
            <a:endParaRPr lang="en-GB" altLang="en-US" dirty="0"/>
          </a:p>
        </p:txBody>
      </p:sp>
      <p:sp>
        <p:nvSpPr>
          <p:cNvPr id="16388" name="Rectangle 1"/>
          <p:cNvSpPr>
            <a:spLocks noChangeArrowheads="1"/>
          </p:cNvSpPr>
          <p:nvPr/>
        </p:nvSpPr>
        <p:spPr bwMode="auto">
          <a:xfrm>
            <a:off x="954088" y="1819275"/>
            <a:ext cx="2616200" cy="409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This stage of development takes place from the ages of 18/19 to 39.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The human body is at its peak of fitness and strength.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There is still some growth but not of height.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This is the age that most humans reproduce.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Humans are able to take care of their physical needs completely independently.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914775" y="1590675"/>
            <a:ext cx="4476750" cy="4514850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639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311"/>
          <a:stretch>
            <a:fillRect/>
          </a:stretch>
        </p:blipFill>
        <p:spPr bwMode="auto">
          <a:xfrm>
            <a:off x="4424363" y="1819275"/>
            <a:ext cx="1920875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93"/>
          <a:stretch>
            <a:fillRect/>
          </a:stretch>
        </p:blipFill>
        <p:spPr bwMode="auto">
          <a:xfrm>
            <a:off x="5849938" y="1819275"/>
            <a:ext cx="2198687" cy="460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654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3482975" y="1590675"/>
            <a:ext cx="5003800" cy="1487488"/>
          </a:xfrm>
          <a:prstGeom prst="roundRect">
            <a:avLst>
              <a:gd name="adj" fmla="val 3745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723900" y="1590675"/>
            <a:ext cx="2619375" cy="4514850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Middle Adulthood</a:t>
            </a:r>
            <a:endParaRPr lang="en-GB" altLang="en-US" dirty="0"/>
          </a:p>
        </p:txBody>
      </p:sp>
      <p:sp>
        <p:nvSpPr>
          <p:cNvPr id="17413" name="Rectangle 1"/>
          <p:cNvSpPr>
            <a:spLocks noChangeArrowheads="1"/>
          </p:cNvSpPr>
          <p:nvPr/>
        </p:nvSpPr>
        <p:spPr bwMode="auto">
          <a:xfrm>
            <a:off x="1046163" y="1874838"/>
            <a:ext cx="1998662" cy="42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spcAft>
                <a:spcPts val="1800"/>
              </a:spcAft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This stage of development takes place between 40 to 59 years of age.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800"/>
              </a:spcAft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Both male and female ability to reproduce declines with age.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800"/>
              </a:spcAft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Women experience menopause in their 40s or 50s when they no longer produce eggs.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482975" y="3209925"/>
            <a:ext cx="5003800" cy="2895600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15" name="Rectangle 1"/>
          <p:cNvSpPr>
            <a:spLocks noChangeArrowheads="1"/>
          </p:cNvSpPr>
          <p:nvPr/>
        </p:nvSpPr>
        <p:spPr bwMode="auto">
          <a:xfrm>
            <a:off x="3660775" y="1671638"/>
            <a:ext cx="206851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1600">
                <a:ea typeface="Sassoon Infant Rg"/>
                <a:cs typeface="Sassoon Infant Rg"/>
              </a:rPr>
              <a:t>Physical changes can include loss of hair among men and greying hair for both men and women.</a:t>
            </a:r>
          </a:p>
        </p:txBody>
      </p:sp>
      <p:grpSp>
        <p:nvGrpSpPr>
          <p:cNvPr id="17416" name="Group 7"/>
          <p:cNvGrpSpPr>
            <a:grpSpLocks/>
          </p:cNvGrpSpPr>
          <p:nvPr/>
        </p:nvGrpSpPr>
        <p:grpSpPr bwMode="auto">
          <a:xfrm>
            <a:off x="3827463" y="3294063"/>
            <a:ext cx="4611687" cy="3125787"/>
            <a:chOff x="3665179" y="2937148"/>
            <a:chExt cx="5137946" cy="3482701"/>
          </a:xfrm>
        </p:grpSpPr>
        <p:pic>
          <p:nvPicPr>
            <p:cNvPr id="17418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861"/>
            <a:stretch>
              <a:fillRect/>
            </a:stretch>
          </p:blipFill>
          <p:spPr bwMode="auto">
            <a:xfrm>
              <a:off x="3665179" y="2981325"/>
              <a:ext cx="2353466" cy="3438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9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345"/>
            <a:stretch>
              <a:fillRect/>
            </a:stretch>
          </p:blipFill>
          <p:spPr bwMode="auto">
            <a:xfrm>
              <a:off x="5823387" y="2937148"/>
              <a:ext cx="2979738" cy="3482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41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213" y="1741488"/>
            <a:ext cx="2581275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309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5364163" y="1590675"/>
            <a:ext cx="3027362" cy="4514850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723900" y="1590675"/>
            <a:ext cx="4505325" cy="4514850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Late Adulthood / Old Age</a:t>
            </a:r>
            <a:endParaRPr lang="en-GB" altLang="en-US" dirty="0"/>
          </a:p>
        </p:txBody>
      </p:sp>
      <p:sp>
        <p:nvSpPr>
          <p:cNvPr id="18437" name="Rectangle 1"/>
          <p:cNvSpPr>
            <a:spLocks noChangeArrowheads="1"/>
          </p:cNvSpPr>
          <p:nvPr/>
        </p:nvSpPr>
        <p:spPr bwMode="auto">
          <a:xfrm>
            <a:off x="925513" y="1771650"/>
            <a:ext cx="4217987" cy="422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This is the last stage of human development and takes place after the age of 60.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There is no physical growth although mental development is possible.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The body declines in fitness and health.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Some older people can become more fragile physically.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This can sometimes result in increasing dependency on others to care for them. 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>
                <a:solidFill>
                  <a:srgbClr val="1C1C1C"/>
                </a:solidFill>
                <a:ea typeface="Sassoon Infant Rg"/>
                <a:cs typeface="Sassoon Infant Rg"/>
              </a:rPr>
              <a:t>The end of the human life cycle is when a human dies. (The age at which this happens varies and is not simply dependent on physical factors.)</a:t>
            </a:r>
          </a:p>
        </p:txBody>
      </p:sp>
      <p:pic>
        <p:nvPicPr>
          <p:cNvPr id="1843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46"/>
          <a:stretch>
            <a:fillRect/>
          </a:stretch>
        </p:blipFill>
        <p:spPr bwMode="auto">
          <a:xfrm>
            <a:off x="6732588" y="1676400"/>
            <a:ext cx="1754187" cy="474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84"/>
          <a:stretch>
            <a:fillRect/>
          </a:stretch>
        </p:blipFill>
        <p:spPr bwMode="auto">
          <a:xfrm>
            <a:off x="5345113" y="1495425"/>
            <a:ext cx="1844675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041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8100392" cy="363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305094"/>
            <a:ext cx="92170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Which </a:t>
            </a:r>
            <a:r>
              <a:rPr lang="en-GB" sz="3200" dirty="0">
                <a:latin typeface="Comic Sans MS" pitchFamily="66" charset="0"/>
              </a:rPr>
              <a:t>words </a:t>
            </a:r>
            <a:r>
              <a:rPr lang="en-GB" sz="3200" dirty="0" smtClean="0">
                <a:latin typeface="Comic Sans MS" pitchFamily="66" charset="0"/>
              </a:rPr>
              <a:t>can </a:t>
            </a:r>
            <a:r>
              <a:rPr lang="en-GB" sz="3200" dirty="0">
                <a:latin typeface="Comic Sans MS" pitchFamily="66" charset="0"/>
              </a:rPr>
              <a:t>you </a:t>
            </a:r>
            <a:r>
              <a:rPr lang="en-GB" sz="3200" dirty="0" smtClean="0">
                <a:latin typeface="Comic Sans MS" pitchFamily="66" charset="0"/>
              </a:rPr>
              <a:t>now use </a:t>
            </a:r>
            <a:r>
              <a:rPr lang="en-GB" sz="3200" dirty="0" smtClean="0">
                <a:latin typeface="Comic Sans MS" pitchFamily="66" charset="0"/>
              </a:rPr>
              <a:t>to describe the different stages in the development of humans?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50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29" y="2348880"/>
            <a:ext cx="7467600" cy="241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764704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Did you think of any of these words?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9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277" y="1484784"/>
            <a:ext cx="6629400" cy="48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91680" y="393692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Main stages of development</a:t>
            </a:r>
            <a:endParaRPr lang="en-GB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62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have you learnt?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The next 2 slides show 2 activities that you can choose from – you do not have to do both.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6414850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F:\oakfield 2016-17\Year 5 science\human lifecycle\hamilton trust\human lifecyc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29000"/>
            <a:ext cx="3352239" cy="274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1374700"/>
            <a:ext cx="50110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Draw your own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pictures 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in 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the correct order to show the changes 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humans 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go through as they develop</a:t>
            </a:r>
            <a:endParaRPr lang="en-GB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solidFill>
                  <a:srgbClr val="FFC000"/>
                </a:solidFill>
                <a:latin typeface="Comic Sans MS" pitchFamily="66" charset="0"/>
              </a:rPr>
              <a:t>Label each picture with the name and age range for that stage in the development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Describe some of the changes/differences between each of the stages.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Display the information on the page in an interesting and informative way.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188640"/>
            <a:ext cx="827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Choice 1 - To describe the stages of human development 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07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091" y="126827"/>
            <a:ext cx="8387365" cy="118872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Choice 2 - </a:t>
            </a:r>
            <a:r>
              <a:rPr lang="en-GB" sz="2400" dirty="0" smtClean="0">
                <a:latin typeface="Comic Sans MS" pitchFamily="66" charset="0"/>
              </a:rPr>
              <a:t>To </a:t>
            </a:r>
            <a:r>
              <a:rPr lang="en-GB" sz="2400" dirty="0">
                <a:latin typeface="Comic Sans MS" pitchFamily="66" charset="0"/>
              </a:rPr>
              <a:t>describe the stages of human development </a:t>
            </a:r>
            <a:br>
              <a:rPr lang="en-GB" sz="2400" dirty="0">
                <a:latin typeface="Comic Sans MS" pitchFamily="66" charset="0"/>
              </a:rPr>
            </a:br>
            <a:r>
              <a:rPr lang="en-GB" dirty="0" smtClean="0"/>
              <a:t>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023" y="4586019"/>
            <a:ext cx="7942857" cy="206666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630" y="2300352"/>
            <a:ext cx="7914286" cy="19108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3568" y="1484784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pictures provided on the school website to create a timeline to show the different stages in human development.  Label each stage with the appropriate name.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5381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847725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Human Life Cycle Revisited</a:t>
            </a:r>
            <a:endParaRPr lang="en-GB" altLang="en-US" dirty="0"/>
          </a:p>
        </p:txBody>
      </p:sp>
      <p:sp>
        <p:nvSpPr>
          <p:cNvPr id="20483" name="Rectangle 1"/>
          <p:cNvSpPr>
            <a:spLocks noChangeArrowheads="1"/>
          </p:cNvSpPr>
          <p:nvPr/>
        </p:nvSpPr>
        <p:spPr bwMode="auto">
          <a:xfrm>
            <a:off x="635000" y="1554163"/>
            <a:ext cx="7867650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endParaRPr lang="en-GB" altLang="en-US" dirty="0">
              <a:solidFill>
                <a:srgbClr val="1C1C1C"/>
              </a:solidFill>
              <a:ea typeface="Sassoon Infant Rg"/>
              <a:cs typeface="Sassoon Infant Rg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35000" y="2925763"/>
            <a:ext cx="2551113" cy="2474912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88000"/>
          <a:lstStyle/>
          <a:p>
            <a:pPr algn="ctr">
              <a:defRPr/>
            </a:pPr>
            <a:r>
              <a:rPr lang="en-GB" dirty="0"/>
              <a:t>What new vocabulary have you learnt in this lesson?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951538" y="2925763"/>
            <a:ext cx="2551112" cy="2474912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88000"/>
          <a:lstStyle/>
          <a:p>
            <a:pPr algn="ctr">
              <a:defRPr/>
            </a:pPr>
            <a:r>
              <a:rPr lang="en-GB" dirty="0"/>
              <a:t>Which new ones have you learnt about in this lesson?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292475" y="2925763"/>
            <a:ext cx="2552700" cy="2474912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88000"/>
          <a:lstStyle/>
          <a:p>
            <a:pPr algn="ctr">
              <a:defRPr/>
            </a:pPr>
            <a:r>
              <a:rPr lang="en-GB" dirty="0"/>
              <a:t>Did </a:t>
            </a:r>
            <a:r>
              <a:rPr lang="en-GB" dirty="0" smtClean="0"/>
              <a:t>you </a:t>
            </a:r>
            <a:r>
              <a:rPr lang="en-GB" dirty="0"/>
              <a:t>identify all the stages of human growth and development?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635000" y="5568950"/>
            <a:ext cx="7867650" cy="622300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+mj-lt"/>
            </a:endParaRPr>
          </a:p>
        </p:txBody>
      </p:sp>
      <p:pic>
        <p:nvPicPr>
          <p:cNvPr id="20490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15" b="71996"/>
          <a:stretch>
            <a:fillRect/>
          </a:stretch>
        </p:blipFill>
        <p:spPr bwMode="auto">
          <a:xfrm>
            <a:off x="1228725" y="4141788"/>
            <a:ext cx="152400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231"/>
          <a:stretch>
            <a:fillRect/>
          </a:stretch>
        </p:blipFill>
        <p:spPr bwMode="auto">
          <a:xfrm>
            <a:off x="3944938" y="4173538"/>
            <a:ext cx="1563687" cy="122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214"/>
          <a:stretch>
            <a:fillRect/>
          </a:stretch>
        </p:blipFill>
        <p:spPr bwMode="auto">
          <a:xfrm>
            <a:off x="6286500" y="4105275"/>
            <a:ext cx="177482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589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884</TotalTime>
  <Words>751</Words>
  <Application>Microsoft Office PowerPoint</Application>
  <PresentationFormat>On-screen Show (4:3)</PresentationFormat>
  <Paragraphs>92</Paragraphs>
  <Slides>26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BatangChe</vt:lpstr>
      <vt:lpstr>Calibri</vt:lpstr>
      <vt:lpstr>Comic Sans MS</vt:lpstr>
      <vt:lpstr>Gill Sans MT</vt:lpstr>
      <vt:lpstr>Mongolian Baiti</vt:lpstr>
      <vt:lpstr>Sassoon Infant Md</vt:lpstr>
      <vt:lpstr>Sassoon Infant Rg</vt:lpstr>
      <vt:lpstr>Parcel</vt:lpstr>
      <vt:lpstr>Human Development</vt:lpstr>
      <vt:lpstr>PowerPoint Presentation</vt:lpstr>
      <vt:lpstr>PowerPoint Presentation</vt:lpstr>
      <vt:lpstr>PowerPoint Presentation</vt:lpstr>
      <vt:lpstr>PowerPoint Presentation</vt:lpstr>
      <vt:lpstr>Humans go through many changes during their development</vt:lpstr>
      <vt:lpstr>Let’s recap the different stages we heard about in the video</vt:lpstr>
      <vt:lpstr>PowerPoint Presentation</vt:lpstr>
      <vt:lpstr>PowerPoint Presentation</vt:lpstr>
      <vt:lpstr>PowerPoint Presentation</vt:lpstr>
      <vt:lpstr>PowerPoint Presentation</vt:lpstr>
      <vt:lpstr>Infancy</vt:lpstr>
      <vt:lpstr>PowerPoint Presentation</vt:lpstr>
      <vt:lpstr>PowerPoint Presentation</vt:lpstr>
      <vt:lpstr>Adolescence</vt:lpstr>
      <vt:lpstr>PowerPoint Presentation</vt:lpstr>
      <vt:lpstr>Early Adulthood</vt:lpstr>
      <vt:lpstr>Middle Adulthood</vt:lpstr>
      <vt:lpstr>Late Adulthood / Old Age</vt:lpstr>
      <vt:lpstr>PowerPoint Presentation</vt:lpstr>
      <vt:lpstr>PowerPoint Presentation</vt:lpstr>
      <vt:lpstr>PowerPoint Presentation</vt:lpstr>
      <vt:lpstr>What have you learnt?</vt:lpstr>
      <vt:lpstr>PowerPoint Presentation</vt:lpstr>
      <vt:lpstr>Choice 2 - To describe the stages of human development   </vt:lpstr>
      <vt:lpstr>Human Life Cycle Revisited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describe the changes as humans develop from birth to old age</dc:title>
  <dc:creator>OJS User</dc:creator>
  <cp:lastModifiedBy>Julie Gumbrell</cp:lastModifiedBy>
  <cp:revision>24</cp:revision>
  <cp:lastPrinted>2018-04-19T13:58:10Z</cp:lastPrinted>
  <dcterms:created xsi:type="dcterms:W3CDTF">2018-03-29T15:44:29Z</dcterms:created>
  <dcterms:modified xsi:type="dcterms:W3CDTF">2020-05-24T11:33:20Z</dcterms:modified>
</cp:coreProperties>
</file>