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5"/>
  </p:handoutMasterIdLst>
  <p:sldIdLst>
    <p:sldId id="277" r:id="rId5"/>
    <p:sldId id="279" r:id="rId6"/>
    <p:sldId id="284" r:id="rId7"/>
    <p:sldId id="257" r:id="rId8"/>
    <p:sldId id="286" r:id="rId9"/>
    <p:sldId id="258" r:id="rId10"/>
    <p:sldId id="259" r:id="rId11"/>
    <p:sldId id="260" r:id="rId12"/>
    <p:sldId id="270" r:id="rId13"/>
    <p:sldId id="287" r:id="rId14"/>
    <p:sldId id="271" r:id="rId15"/>
    <p:sldId id="273" r:id="rId16"/>
    <p:sldId id="289" r:id="rId17"/>
    <p:sldId id="288" r:id="rId18"/>
    <p:sldId id="263" r:id="rId19"/>
    <p:sldId id="264" r:id="rId20"/>
    <p:sldId id="282" r:id="rId21"/>
    <p:sldId id="268" r:id="rId22"/>
    <p:sldId id="272" r:id="rId23"/>
    <p:sldId id="266" r:id="rId24"/>
  </p:sldIdLst>
  <p:sldSz cx="9144000" cy="6858000" type="screen4x3"/>
  <p:notesSz cx="6864350" cy="99964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A70546-C4FB-D277-0186-E75EE1F4536A}" v="17" dt="2025-09-15T12:13:16.4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1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4552" cy="499820"/>
          </a:xfrm>
          <a:prstGeom prst="rect">
            <a:avLst/>
          </a:prstGeom>
          <a:noFill/>
          <a:ln>
            <a:noFill/>
          </a:ln>
        </p:spPr>
        <p:txBody>
          <a:bodyPr vert="horz" wrap="square" lIns="96341" tIns="48170" rIns="96341" bIns="4817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300" b="0" i="0" u="none" strike="noStrike" kern="1200" cap="none" spc="0" baseline="0">
              <a:solidFill>
                <a:srgbClr val="000000"/>
              </a:solidFill>
              <a:uFillTx/>
              <a:latin typeface="Calibri"/>
            </a:endParaRPr>
          </a:p>
        </p:txBody>
      </p:sp>
      <p:sp>
        <p:nvSpPr>
          <p:cNvPr id="3" name="Date Placeholder 2"/>
          <p:cNvSpPr txBox="1">
            <a:spLocks noGrp="1"/>
          </p:cNvSpPr>
          <p:nvPr>
            <p:ph type="dt" sz="quarter" idx="1"/>
          </p:nvPr>
        </p:nvSpPr>
        <p:spPr>
          <a:xfrm>
            <a:off x="3888211" y="0"/>
            <a:ext cx="2974552" cy="499820"/>
          </a:xfrm>
          <a:prstGeom prst="rect">
            <a:avLst/>
          </a:prstGeom>
          <a:noFill/>
          <a:ln>
            <a:noFill/>
          </a:ln>
        </p:spPr>
        <p:txBody>
          <a:bodyPr vert="horz" wrap="square" lIns="96341" tIns="48170" rIns="96341" bIns="4817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4A3C0FB-102A-4ADB-A37B-9B1DCAF621A6}" type="datetime1">
              <a:rPr lang="en-GB" sz="13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16/09/2025</a:t>
            </a:fld>
            <a:endParaRPr lang="en-GB" sz="1300" b="0" i="0" u="none" strike="noStrike" kern="1200" cap="none" spc="0" baseline="0">
              <a:solidFill>
                <a:srgbClr val="000000"/>
              </a:solidFill>
              <a:uFillTx/>
              <a:latin typeface="Calibri"/>
            </a:endParaRPr>
          </a:p>
        </p:txBody>
      </p:sp>
      <p:sp>
        <p:nvSpPr>
          <p:cNvPr id="4" name="Footer Placeholder 3"/>
          <p:cNvSpPr txBox="1">
            <a:spLocks noGrp="1"/>
          </p:cNvSpPr>
          <p:nvPr>
            <p:ph type="ftr" sz="quarter" idx="2"/>
          </p:nvPr>
        </p:nvSpPr>
        <p:spPr>
          <a:xfrm>
            <a:off x="0" y="9494928"/>
            <a:ext cx="2974552" cy="499820"/>
          </a:xfrm>
          <a:prstGeom prst="rect">
            <a:avLst/>
          </a:prstGeom>
          <a:noFill/>
          <a:ln>
            <a:noFill/>
          </a:ln>
        </p:spPr>
        <p:txBody>
          <a:bodyPr vert="horz" wrap="square" lIns="96341" tIns="48170" rIns="96341" bIns="4817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300" b="0" i="0" u="none" strike="noStrike" kern="1200" cap="none" spc="0" baseline="0">
              <a:solidFill>
                <a:srgbClr val="000000"/>
              </a:solidFill>
              <a:uFillTx/>
              <a:latin typeface="Calibri"/>
            </a:endParaRPr>
          </a:p>
        </p:txBody>
      </p:sp>
      <p:sp>
        <p:nvSpPr>
          <p:cNvPr id="5" name="Slide Number Placeholder 4"/>
          <p:cNvSpPr txBox="1">
            <a:spLocks noGrp="1"/>
          </p:cNvSpPr>
          <p:nvPr>
            <p:ph type="sldNum" sz="quarter" idx="3"/>
          </p:nvPr>
        </p:nvSpPr>
        <p:spPr>
          <a:xfrm>
            <a:off x="3888211" y="9494928"/>
            <a:ext cx="2974552" cy="499820"/>
          </a:xfrm>
          <a:prstGeom prst="rect">
            <a:avLst/>
          </a:prstGeom>
          <a:noFill/>
          <a:ln>
            <a:noFill/>
          </a:ln>
        </p:spPr>
        <p:txBody>
          <a:bodyPr vert="horz" wrap="square" lIns="96341" tIns="48170" rIns="96341" bIns="4817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D672B9B-3EDF-4C90-8391-A5293CCAEA9C}" type="slidenum">
              <a:t>‹#›</a:t>
            </a:fld>
            <a:endParaRPr lang="en-GB" sz="13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231866275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2130423"/>
            <a:ext cx="7772400" cy="1470026"/>
          </a:xfrm>
        </p:spPr>
        <p:txBody>
          <a:bodyPr/>
          <a:lstStyle>
            <a:lvl1pPr>
              <a:defRPr/>
            </a:lvl1pPr>
          </a:lstStyle>
          <a:p>
            <a:pPr lvl="0"/>
            <a:r>
              <a:rPr lang="en-US"/>
              <a:t>Click to edit Master title style</a:t>
            </a:r>
            <a:endParaRPr lang="en-GB"/>
          </a:p>
        </p:txBody>
      </p:sp>
      <p:sp>
        <p:nvSpPr>
          <p:cNvPr id="3" name="Subtitl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n-US"/>
              <a:t>Click to edit Master subtitle style</a:t>
            </a:r>
            <a:endParaRPr lang="en-GB"/>
          </a:p>
        </p:txBody>
      </p:sp>
      <p:sp>
        <p:nvSpPr>
          <p:cNvPr id="4" name="Date Placeholder 3"/>
          <p:cNvSpPr txBox="1">
            <a:spLocks noGrp="1"/>
          </p:cNvSpPr>
          <p:nvPr>
            <p:ph type="dt" sz="half" idx="7"/>
          </p:nvPr>
        </p:nvSpPr>
        <p:spPr/>
        <p:txBody>
          <a:bodyPr/>
          <a:lstStyle>
            <a:lvl1pPr>
              <a:defRPr/>
            </a:lvl1pPr>
          </a:lstStyle>
          <a:p>
            <a:pPr lvl="0"/>
            <a:fld id="{3C9D9942-406D-4E9F-A9B3-D60B1B2E6F39}"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58426708-CEA7-4271-8B1E-252C85B5B90F}" type="slidenum">
              <a:t>‹#›</a:t>
            </a:fld>
            <a:endParaRPr lang="en-GB"/>
          </a:p>
        </p:txBody>
      </p:sp>
    </p:spTree>
    <p:extLst>
      <p:ext uri="{BB962C8B-B14F-4D97-AF65-F5344CB8AC3E}">
        <p14:creationId xmlns:p14="http://schemas.microsoft.com/office/powerpoint/2010/main" val="191518590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09959112-1447-4271-A054-D13D069D295B}"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E922C471-8E2B-4795-BE3B-C29C113A8BD7}" type="slidenum">
              <a:t>‹#›</a:t>
            </a:fld>
            <a:endParaRPr lang="en-GB"/>
          </a:p>
        </p:txBody>
      </p:sp>
    </p:spTree>
    <p:extLst>
      <p:ext uri="{BB962C8B-B14F-4D97-AF65-F5344CB8AC3E}">
        <p14:creationId xmlns:p14="http://schemas.microsoft.com/office/powerpoint/2010/main" val="120310184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n-US"/>
              <a:t>Click to edit Master title style</a:t>
            </a:r>
            <a:endParaRPr lang="en-GB"/>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3B48D120-EFF2-4C12-A358-19D2D3F8F621}"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804BBF2-F257-46B8-BFAC-4C1F3923D06B}" type="slidenum">
              <a:t>‹#›</a:t>
            </a:fld>
            <a:endParaRPr lang="en-GB"/>
          </a:p>
        </p:txBody>
      </p:sp>
    </p:spTree>
    <p:extLst>
      <p:ext uri="{BB962C8B-B14F-4D97-AF65-F5344CB8AC3E}">
        <p14:creationId xmlns:p14="http://schemas.microsoft.com/office/powerpoint/2010/main" val="853168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0291AECA-B998-4D6D-BB44-54738FF2DC81}"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512D7A58-6E67-4A1C-989E-EE5CF8B2AEB8}" type="slidenum">
              <a:t>‹#›</a:t>
            </a:fld>
            <a:endParaRPr lang="en-GB"/>
          </a:p>
        </p:txBody>
      </p:sp>
    </p:spTree>
    <p:extLst>
      <p:ext uri="{BB962C8B-B14F-4D97-AF65-F5344CB8AC3E}">
        <p14:creationId xmlns:p14="http://schemas.microsoft.com/office/powerpoint/2010/main" val="181758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2D9227E5-6EA2-4E56-8658-63290E6E76D8}" type="datetime1">
              <a:rPr lang="en-GB"/>
              <a:pPr lvl="0"/>
              <a:t>16/09/2025</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812C7268-595E-4903-8356-EED80E240D83}" type="slidenum">
              <a:t>‹#›</a:t>
            </a:fld>
            <a:endParaRPr lang="en-GB"/>
          </a:p>
        </p:txBody>
      </p:sp>
    </p:spTree>
    <p:extLst>
      <p:ext uri="{BB962C8B-B14F-4D97-AF65-F5344CB8AC3E}">
        <p14:creationId xmlns:p14="http://schemas.microsoft.com/office/powerpoint/2010/main" val="2408318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p:cNvSpPr txBox="1">
            <a:spLocks noGrp="1"/>
          </p:cNvSpPr>
          <p:nvPr>
            <p:ph type="dt" sz="half" idx="7"/>
          </p:nvPr>
        </p:nvSpPr>
        <p:spPr/>
        <p:txBody>
          <a:bodyPr/>
          <a:lstStyle>
            <a:lvl1pPr>
              <a:defRPr/>
            </a:lvl1pPr>
          </a:lstStyle>
          <a:p>
            <a:pPr lvl="0"/>
            <a:fld id="{ECD7D47D-C815-4BB9-9C90-F42A3367AC05}" type="datetime1">
              <a:rPr lang="en-GB"/>
              <a:pPr lvl="0"/>
              <a:t>16/09/2025</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0FC3A44A-153B-47DE-BC47-7F99C91227FF}" type="slidenum">
              <a:t>‹#›</a:t>
            </a:fld>
            <a:endParaRPr lang="en-GB"/>
          </a:p>
        </p:txBody>
      </p:sp>
    </p:spTree>
    <p:extLst>
      <p:ext uri="{BB962C8B-B14F-4D97-AF65-F5344CB8AC3E}">
        <p14:creationId xmlns:p14="http://schemas.microsoft.com/office/powerpoint/2010/main" val="3491265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31658EC0-C486-420A-A10C-81206D3DF4B6}" type="datetime1">
              <a:rPr lang="en-GB"/>
              <a:pPr lvl="0"/>
              <a:t>16/09/2025</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342E6AB1-7473-47B3-A909-E6C14AD4817A}" type="slidenum">
              <a:t>‹#›</a:t>
            </a:fld>
            <a:endParaRPr lang="en-GB"/>
          </a:p>
        </p:txBody>
      </p:sp>
    </p:spTree>
    <p:extLst>
      <p:ext uri="{BB962C8B-B14F-4D97-AF65-F5344CB8AC3E}">
        <p14:creationId xmlns:p14="http://schemas.microsoft.com/office/powerpoint/2010/main" val="208627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FF16023B-DF5F-4425-A4EB-A4434C423288}"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BFDA88E8-8F49-419D-928C-F08547ADBA13}" type="slidenum">
              <a:t>‹#›</a:t>
            </a:fld>
            <a:endParaRPr lang="en-GB"/>
          </a:p>
        </p:txBody>
      </p:sp>
    </p:spTree>
    <p:extLst>
      <p:ext uri="{BB962C8B-B14F-4D97-AF65-F5344CB8AC3E}">
        <p14:creationId xmlns:p14="http://schemas.microsoft.com/office/powerpoint/2010/main" val="3815842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C4F58137-9C2B-47E6-8F8C-D723BC00FA6E}" type="datetime1">
              <a:rPr lang="en-GB"/>
              <a:pPr lvl="0"/>
              <a:t>16/09/2025</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91439107-7946-47E8-AC0A-B5DC44D6DE09}" type="slidenum">
              <a:t>‹#›</a:t>
            </a:fld>
            <a:endParaRPr lang="en-GB"/>
          </a:p>
        </p:txBody>
      </p:sp>
    </p:spTree>
    <p:extLst>
      <p:ext uri="{BB962C8B-B14F-4D97-AF65-F5344CB8AC3E}">
        <p14:creationId xmlns:p14="http://schemas.microsoft.com/office/powerpoint/2010/main" val="4114967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3C8CC5C9-8DD2-498F-A4A4-5C411B0BFAB1}"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E633F841-EFC8-43D5-A905-985EEF3DD9E8}" type="slidenum">
              <a:t>‹#›</a:t>
            </a:fld>
            <a:endParaRPr lang="en-GB"/>
          </a:p>
        </p:txBody>
      </p:sp>
    </p:spTree>
    <p:extLst>
      <p:ext uri="{BB962C8B-B14F-4D97-AF65-F5344CB8AC3E}">
        <p14:creationId xmlns:p14="http://schemas.microsoft.com/office/powerpoint/2010/main" val="4106835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F7583CE3-E06F-4375-9D24-A6FC0F004778}" type="datetime1">
              <a:rPr lang="en-GB"/>
              <a:pPr lvl="0"/>
              <a:t>16/09/2025</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B478E311-E34E-4F49-AFC1-8A87718D93EF}" type="slidenum">
              <a:t>‹#›</a:t>
            </a:fld>
            <a:endParaRPr lang="en-GB"/>
          </a:p>
        </p:txBody>
      </p:sp>
    </p:spTree>
    <p:extLst>
      <p:ext uri="{BB962C8B-B14F-4D97-AF65-F5344CB8AC3E}">
        <p14:creationId xmlns:p14="http://schemas.microsoft.com/office/powerpoint/2010/main" val="38738016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457200" y="274640"/>
            <a:ext cx="8229600" cy="1143000"/>
          </a:xfrm>
          <a:prstGeom prst="rect">
            <a:avLst/>
          </a:prstGeom>
          <a:noFill/>
          <a:ln>
            <a:noFill/>
          </a:ln>
        </p:spPr>
        <p:txBody>
          <a:bodyPr vert="horz" wrap="square" lIns="91440" tIns="45720" rIns="91440" bIns="45720" anchor="ctr" anchorCtr="1" compatLnSpc="1">
            <a:noAutofit/>
          </a:bodyPr>
          <a:lstStyle/>
          <a:p>
            <a:pPr lvl="0"/>
            <a:r>
              <a:rPr lang="en-US"/>
              <a:t>Click to edit Master title style</a:t>
            </a:r>
            <a:endParaRPr lang="en-GB"/>
          </a:p>
        </p:txBody>
      </p:sp>
      <p:sp>
        <p:nvSpPr>
          <p:cNvPr id="3" name="Text Placeholder 2"/>
          <p:cNvSpPr txBox="1">
            <a:spLocks noGrp="1"/>
          </p:cNvSpPr>
          <p:nvPr>
            <p:ph type="body" idx="1"/>
          </p:nvPr>
        </p:nvSpPr>
        <p:spPr>
          <a:xfrm>
            <a:off x="457200" y="1600200"/>
            <a:ext cx="8229600" cy="4525959"/>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613CE1F7-125F-4CEC-A46D-401101671F54}" type="datetime1">
              <a:rPr lang="en-GB"/>
              <a:pPr lvl="0"/>
              <a:t>16/09/2025</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ea typeface=""/>
                <a:cs typeface=""/>
              </a:defRPr>
            </a:lvl1pPr>
          </a:lstStyle>
          <a:p>
            <a:pPr lvl="0"/>
            <a:fld id="{65ABF662-B103-41ED-91B0-77F0A1744ED1}"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alibri"/>
          <a:ea typeface=""/>
          <a:cs typeface=""/>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0" i="0" u="none" strike="noStrike" kern="1200" cap="none" spc="0" baseline="0">
          <a:solidFill>
            <a:srgbClr val="000000"/>
          </a:solidFill>
          <a:uFillTx/>
          <a:latin typeface="Calibri"/>
          <a:ea typeface=""/>
          <a:cs typeface=""/>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0" i="0" u="none" strike="noStrike" kern="1200" cap="none" spc="0" baseline="0">
          <a:solidFill>
            <a:srgbClr val="000000"/>
          </a:solidFill>
          <a:uFillTx/>
          <a:latin typeface="Calibri"/>
          <a:ea typeface=""/>
          <a:cs typeface=""/>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0" i="0" u="none" strike="noStrike" kern="1200" cap="none" spc="0" baseline="0">
          <a:solidFill>
            <a:srgbClr val="000000"/>
          </a:solidFill>
          <a:uFillTx/>
          <a:latin typeface="Calibri"/>
          <a:ea typeface=""/>
          <a:cs typeface=""/>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ea typeface=""/>
          <a:cs typeface=""/>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mailto:tess_trewinnard@oakfield.surrey.sch.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4.jpe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bbc.co.uk/schools/ks2bitesize/scienc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james_treen@oakfield.surrey.sch.uk" TargetMode="External"/><Relationship Id="rId2" Type="http://schemas.openxmlformats.org/officeDocument/2006/relationships/hyperlink" Target="mailto:katie_holden@oakfield.surrey.sch.uk" TargetMode="Externa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hyperlink" Target="mailto:head@oakfield.surrey.sch.uk" TargetMode="External"/><Relationship Id="rId4" Type="http://schemas.openxmlformats.org/officeDocument/2006/relationships/hyperlink" Target="mailto:parent@oakfield.surrey.sch.uk"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US" sz="3600" b="1">
                <a:solidFill>
                  <a:srgbClr val="1F497D"/>
                </a:solidFill>
              </a:rPr>
              <a:t>‘From Small Acorns to Mighty Oaks’</a:t>
            </a:r>
            <a:br>
              <a:rPr lang="en-GB"/>
            </a:br>
            <a:endParaRPr lang="en-GB"/>
          </a:p>
        </p:txBody>
      </p:sp>
      <p:pic>
        <p:nvPicPr>
          <p:cNvPr id="3" name="Content Placeholder 2"/>
          <p:cNvPicPr>
            <a:picLocks noGrp="1" noChangeAspect="1"/>
          </p:cNvPicPr>
          <p:nvPr>
            <p:ph idx="1"/>
          </p:nvPr>
        </p:nvPicPr>
        <p:blipFill>
          <a:blip r:embed="rId2"/>
          <a:srcRect/>
          <a:stretch>
            <a:fillRect/>
          </a:stretch>
        </p:blipFill>
        <p:spPr>
          <a:xfrm>
            <a:off x="179515" y="1772820"/>
            <a:ext cx="8229600" cy="4147279"/>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b="1">
                <a:solidFill>
                  <a:srgbClr val="1F497D"/>
                </a:solidFill>
              </a:rPr>
              <a:t>Our Vision</a:t>
            </a:r>
          </a:p>
        </p:txBody>
      </p:sp>
      <p:sp>
        <p:nvSpPr>
          <p:cNvPr id="3" name="Content Placeholder 2"/>
          <p:cNvSpPr txBox="1">
            <a:spLocks noGrp="1"/>
          </p:cNvSpPr>
          <p:nvPr>
            <p:ph idx="1"/>
          </p:nvPr>
        </p:nvSpPr>
        <p:spPr/>
        <p:txBody>
          <a:bodyPr/>
          <a:lstStyle/>
          <a:p>
            <a:pPr marL="0" lvl="0" indent="0" algn="ctr">
              <a:buNone/>
            </a:pPr>
            <a:r>
              <a:rPr lang="en-US" b="1">
                <a:latin typeface="Arial"/>
              </a:rPr>
              <a:t>For all learners to have </a:t>
            </a:r>
            <a:r>
              <a:rPr lang="en-US" sz="4000" b="1">
                <a:solidFill>
                  <a:srgbClr val="C00000"/>
                </a:solidFill>
                <a:latin typeface="Arial"/>
              </a:rPr>
              <a:t>courage</a:t>
            </a:r>
            <a:r>
              <a:rPr lang="en-US" b="1">
                <a:solidFill>
                  <a:srgbClr val="C00000"/>
                </a:solidFill>
                <a:latin typeface="Arial"/>
              </a:rPr>
              <a:t> to </a:t>
            </a:r>
            <a:r>
              <a:rPr lang="en-US" b="1">
                <a:latin typeface="Arial"/>
              </a:rPr>
              <a:t>embrace new experiences with </a:t>
            </a:r>
            <a:r>
              <a:rPr lang="en-US" sz="4000" b="1">
                <a:solidFill>
                  <a:srgbClr val="C00000"/>
                </a:solidFill>
                <a:latin typeface="Arial"/>
              </a:rPr>
              <a:t>confidence</a:t>
            </a:r>
            <a:r>
              <a:rPr lang="en-US" b="1">
                <a:solidFill>
                  <a:srgbClr val="C00000"/>
                </a:solidFill>
                <a:latin typeface="Arial"/>
              </a:rPr>
              <a:t>; </a:t>
            </a:r>
            <a:r>
              <a:rPr lang="en-US" b="1">
                <a:latin typeface="Arial"/>
              </a:rPr>
              <a:t>work</a:t>
            </a:r>
            <a:r>
              <a:rPr lang="en-US" sz="4000" b="1">
                <a:solidFill>
                  <a:srgbClr val="C00000"/>
                </a:solidFill>
                <a:latin typeface="Arial"/>
              </a:rPr>
              <a:t> co-operatively</a:t>
            </a:r>
            <a:r>
              <a:rPr lang="en-US" b="1">
                <a:solidFill>
                  <a:srgbClr val="C00000"/>
                </a:solidFill>
                <a:latin typeface="Arial"/>
              </a:rPr>
              <a:t>, </a:t>
            </a:r>
            <a:r>
              <a:rPr lang="en-US" b="1">
                <a:latin typeface="Arial"/>
              </a:rPr>
              <a:t>whilst respecting and</a:t>
            </a:r>
            <a:r>
              <a:rPr lang="en-US" sz="4000" b="1">
                <a:latin typeface="Arial"/>
              </a:rPr>
              <a:t> </a:t>
            </a:r>
            <a:r>
              <a:rPr lang="en-US" sz="4000" b="1">
                <a:solidFill>
                  <a:srgbClr val="C00000"/>
                </a:solidFill>
                <a:latin typeface="Arial"/>
              </a:rPr>
              <a:t>caring</a:t>
            </a:r>
            <a:r>
              <a:rPr lang="en-US" sz="4000" b="1">
                <a:latin typeface="Arial"/>
              </a:rPr>
              <a:t> </a:t>
            </a:r>
            <a:r>
              <a:rPr lang="en-US" b="1">
                <a:latin typeface="Arial"/>
              </a:rPr>
              <a:t>for others; be </a:t>
            </a:r>
            <a:r>
              <a:rPr lang="en-US" sz="4000" b="1">
                <a:solidFill>
                  <a:srgbClr val="C00000"/>
                </a:solidFill>
                <a:latin typeface="Arial"/>
              </a:rPr>
              <a:t>curious</a:t>
            </a:r>
            <a:r>
              <a:rPr lang="en-US" b="1">
                <a:solidFill>
                  <a:srgbClr val="C00000"/>
                </a:solidFill>
                <a:latin typeface="Arial"/>
              </a:rPr>
              <a:t> </a:t>
            </a:r>
            <a:r>
              <a:rPr lang="en-US" b="1">
                <a:latin typeface="Arial"/>
              </a:rPr>
              <a:t>about the whole world and enjoy learning for life.</a:t>
            </a:r>
            <a:endParaRPr lang="en-GB" sz="4400">
              <a:latin typeface="Times New Roman"/>
            </a:endParaRPr>
          </a:p>
          <a:p>
            <a:pPr marL="0" lvl="0" indent="0">
              <a:buNone/>
            </a:pPr>
            <a:endParaRPr lang="en-GB"/>
          </a:p>
        </p:txBody>
      </p:sp>
    </p:spTree>
    <p:extLst>
      <p:ext uri="{BB962C8B-B14F-4D97-AF65-F5344CB8AC3E}">
        <p14:creationId xmlns:p14="http://schemas.microsoft.com/office/powerpoint/2010/main" val="3221443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1354162"/>
          </a:xfrm>
        </p:spPr>
        <p:txBody>
          <a:bodyPr>
            <a:normAutofit fontScale="90000"/>
          </a:bodyPr>
          <a:lstStyle/>
          <a:p>
            <a:pPr lvl="0"/>
            <a:r>
              <a:rPr lang="en-GB" b="1" u="sng">
                <a:solidFill>
                  <a:srgbClr val="376092"/>
                </a:solidFill>
              </a:rPr>
              <a:t>Supporting the School</a:t>
            </a:r>
            <a:br>
              <a:rPr lang="en-GB" b="1" u="sng">
                <a:solidFill>
                  <a:srgbClr val="376092"/>
                </a:solidFill>
              </a:rPr>
            </a:br>
            <a:endParaRPr lang="en-GB" b="1" u="sng">
              <a:solidFill>
                <a:srgbClr val="376092"/>
              </a:solidFill>
            </a:endParaRPr>
          </a:p>
        </p:txBody>
      </p:sp>
      <p:sp>
        <p:nvSpPr>
          <p:cNvPr id="3" name="Content Placeholder 2"/>
          <p:cNvSpPr txBox="1">
            <a:spLocks noGrp="1"/>
          </p:cNvSpPr>
          <p:nvPr>
            <p:ph idx="1"/>
          </p:nvPr>
        </p:nvSpPr>
        <p:spPr>
          <a:xfrm>
            <a:off x="457200" y="1600200"/>
            <a:ext cx="8229600" cy="5141168"/>
          </a:xfrm>
        </p:spPr>
        <p:txBody>
          <a:bodyPr>
            <a:normAutofit fontScale="92500" lnSpcReduction="10000"/>
          </a:bodyPr>
          <a:lstStyle/>
          <a:p>
            <a:pPr marL="0" indent="0">
              <a:buNone/>
            </a:pPr>
            <a:r>
              <a:rPr lang="en-GB" sz="3600" b="1" dirty="0"/>
              <a:t>Governors: </a:t>
            </a:r>
            <a:r>
              <a:rPr lang="en-GB" sz="2000" dirty="0"/>
              <a:t>Governing Boards are the strategic decision makers and vision setters in every school. They ensure that the best possible education is given for every child at Oakfield. </a:t>
            </a:r>
            <a:r>
              <a:rPr lang="en-GB" sz="2000" b="1" dirty="0"/>
              <a:t>We currently have two co-opted governor vacancies. </a:t>
            </a:r>
            <a:r>
              <a:rPr lang="en-GB" sz="2000" dirty="0"/>
              <a:t>Please contact Mrs Willemse or Tess </a:t>
            </a:r>
            <a:r>
              <a:rPr lang="en-GB" sz="2000" dirty="0" err="1"/>
              <a:t>Trewinnard</a:t>
            </a:r>
            <a:r>
              <a:rPr lang="en-GB" sz="2000" dirty="0"/>
              <a:t> (Governor) </a:t>
            </a:r>
            <a:r>
              <a:rPr lang="en-GB" sz="2000" dirty="0">
                <a:hlinkClick r:id="rId2"/>
              </a:rPr>
              <a:t>tess_trewinnard@oakfield.surrey.sch.uk</a:t>
            </a:r>
            <a:r>
              <a:rPr lang="en-GB" sz="2000" dirty="0"/>
              <a:t> should you be interested in learning more about this position. </a:t>
            </a:r>
            <a:endParaRPr lang="en-GB" sz="2000" b="1" dirty="0"/>
          </a:p>
          <a:p>
            <a:pPr marL="0" indent="0">
              <a:buNone/>
            </a:pPr>
            <a:r>
              <a:rPr lang="en-GB" sz="3600" b="1" dirty="0"/>
              <a:t>Friends: </a:t>
            </a:r>
            <a:r>
              <a:rPr lang="en-GB" sz="2000" dirty="0"/>
              <a:t>Aim is to organise a number of enjoyable school community events and to raise as much money as possible to assist the school with financing great projects. We are currently looking for more parents to join the Friends. Co-Chair position available. </a:t>
            </a:r>
          </a:p>
          <a:p>
            <a:pPr marL="0" indent="0">
              <a:buNone/>
            </a:pPr>
            <a:r>
              <a:rPr lang="en-GB" sz="3600" b="1" dirty="0"/>
              <a:t>Helpers: </a:t>
            </a:r>
            <a:r>
              <a:rPr lang="en-GB" sz="2000" dirty="0"/>
              <a:t>Many hands make light work. All help is greatly appreciated please contact the office or your child’s class teacher if you are able to offer support (reading/trips etc.). DBS checks.</a:t>
            </a:r>
          </a:p>
          <a:p>
            <a:pPr marL="0" lvl="0" indent="0">
              <a:buNone/>
            </a:pPr>
            <a:r>
              <a:rPr lang="en-GB" sz="3600" b="1" dirty="0"/>
              <a:t>Skills: </a:t>
            </a:r>
            <a:r>
              <a:rPr lang="en-GB" sz="2000" dirty="0"/>
              <a:t>We would love to hear from you if you have any specialist skills or qualifications, contacts etc. that if shared could benefit the school.    </a:t>
            </a:r>
          </a:p>
          <a:p>
            <a:pPr marL="0" lvl="0" indent="0">
              <a:buNone/>
            </a:pPr>
            <a:endParaRPr lang="en-GB" sz="2000" dirty="0"/>
          </a:p>
        </p:txBody>
      </p:sp>
    </p:spTree>
    <p:extLst>
      <p:ext uri="{BB962C8B-B14F-4D97-AF65-F5344CB8AC3E}">
        <p14:creationId xmlns:p14="http://schemas.microsoft.com/office/powerpoint/2010/main" val="4244628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478301"/>
            <a:ext cx="8594738" cy="6191057"/>
          </a:xfrm>
        </p:spPr>
        <p:txBody>
          <a:bodyPr/>
          <a:lstStyle/>
          <a:p>
            <a:br>
              <a:rPr lang="en-GB" sz="4000" b="1" u="sng" dirty="0"/>
            </a:br>
            <a:br>
              <a:rPr lang="en-GB" sz="4000" b="1" u="sng" dirty="0"/>
            </a:br>
            <a:br>
              <a:rPr lang="en-GB" sz="4000" b="1" dirty="0"/>
            </a:br>
            <a:br>
              <a:rPr lang="en-GB" sz="4000" b="1" dirty="0"/>
            </a:br>
            <a:br>
              <a:rPr lang="en-GB" sz="4000" b="1" dirty="0"/>
            </a:br>
            <a:r>
              <a:rPr lang="en-GB" sz="4000" b="1" dirty="0">
                <a:solidFill>
                  <a:srgbClr val="FF0000"/>
                </a:solidFill>
              </a:rPr>
              <a:t>Year 5 Team</a:t>
            </a:r>
            <a:br>
              <a:rPr lang="en-GB" sz="4000" b="1" dirty="0"/>
            </a:br>
            <a:r>
              <a:rPr lang="en-GB" sz="2000" dirty="0"/>
              <a:t>Year Group Leader:</a:t>
            </a:r>
            <a:br>
              <a:rPr lang="en-GB" sz="2000" dirty="0"/>
            </a:br>
            <a:r>
              <a:rPr lang="en-GB" sz="2000" dirty="0"/>
              <a:t>Mrs Katie Holden </a:t>
            </a:r>
            <a:br>
              <a:rPr lang="en-GB" sz="2000" dirty="0"/>
            </a:br>
            <a:br>
              <a:rPr lang="en-GB" sz="2000" dirty="0"/>
            </a:br>
            <a:r>
              <a:rPr lang="en-GB" sz="2000" dirty="0"/>
              <a:t>Class teachers:   </a:t>
            </a:r>
            <a:br>
              <a:rPr lang="en-GB" sz="2000" dirty="0"/>
            </a:br>
            <a:r>
              <a:rPr lang="en-GB" sz="2000" dirty="0"/>
              <a:t>Mrs Holden –Alder: </a:t>
            </a:r>
            <a:r>
              <a:rPr lang="en-GB" sz="1600" dirty="0"/>
              <a:t>Monday-Thursday</a:t>
            </a:r>
            <a:br>
              <a:rPr lang="en-GB" sz="2000" dirty="0"/>
            </a:br>
            <a:r>
              <a:rPr lang="en-GB" sz="2000" dirty="0"/>
              <a:t>Mr Treen-Hawthorn</a:t>
            </a:r>
            <a:br>
              <a:rPr lang="en-GB" sz="2000" dirty="0"/>
            </a:br>
            <a:br>
              <a:rPr lang="en-GB" sz="2000" dirty="0"/>
            </a:br>
            <a:r>
              <a:rPr lang="en-GB" sz="2000" dirty="0"/>
              <a:t>In class support-Mrs Smith HLTA</a:t>
            </a:r>
            <a:br>
              <a:rPr lang="en-GB" sz="2000" dirty="0"/>
            </a:br>
            <a:r>
              <a:rPr lang="en-GB" sz="2000" dirty="0"/>
              <a:t>English and Maths SEND group support &amp; Thrive-Mr Barrett</a:t>
            </a:r>
            <a:br>
              <a:rPr lang="en-GB" sz="2000" dirty="0"/>
            </a:br>
            <a:br>
              <a:rPr lang="en-GB" sz="2900" dirty="0"/>
            </a:br>
            <a:br>
              <a:rPr lang="en-GB" sz="2900" dirty="0"/>
            </a:br>
            <a:br>
              <a:rPr lang="en-GB" sz="2900" dirty="0"/>
            </a:br>
            <a:br>
              <a:rPr lang="en-GB" sz="2900" dirty="0"/>
            </a:br>
            <a:br>
              <a:rPr lang="en-GB" sz="2900" dirty="0"/>
            </a:br>
            <a:br>
              <a:rPr lang="en-GB" sz="2900" dirty="0"/>
            </a:br>
            <a:endParaRPr lang="en-GB" sz="2900" dirty="0"/>
          </a:p>
        </p:txBody>
      </p:sp>
      <p:pic>
        <p:nvPicPr>
          <p:cNvPr id="4" name="Picture 10"/>
          <p:cNvPicPr>
            <a:picLocks noChangeAspect="1"/>
          </p:cNvPicPr>
          <p:nvPr/>
        </p:nvPicPr>
        <p:blipFill>
          <a:blip r:embed="rId2"/>
          <a:srcRect l="17692" t="8774" r="28654" b="48462"/>
          <a:stretch>
            <a:fillRect/>
          </a:stretch>
        </p:blipFill>
        <p:spPr>
          <a:xfrm>
            <a:off x="-206150" y="4539822"/>
            <a:ext cx="1797206" cy="2199306"/>
          </a:xfrm>
          <a:prstGeom prst="rect">
            <a:avLst/>
          </a:prstGeom>
          <a:noFill/>
          <a:ln cap="flat">
            <a:noFill/>
          </a:ln>
        </p:spPr>
      </p:pic>
      <p:pic>
        <p:nvPicPr>
          <p:cNvPr id="9" name="Picture 8">
            <a:extLst>
              <a:ext uri="{FF2B5EF4-FFF2-40B4-BE49-F238E27FC236}">
                <a16:creationId xmlns:a16="http://schemas.microsoft.com/office/drawing/2014/main" id="{BCB1C8A5-6515-B6AD-FA2B-97C77D192592}"/>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1214" b="99241" l="842" r="98485">
                        <a14:foregroundMark x1="39226" y1="11077" x2="35354" y2="13809"/>
                        <a14:foregroundMark x1="34848" y1="13809" x2="34848" y2="13809"/>
                        <a14:foregroundMark x1="32323" y1="15326" x2="32323" y2="15326"/>
                        <a14:foregroundMark x1="41751" y1="11533" x2="41751" y2="11533"/>
                        <a14:foregroundMark x1="45455" y1="11533" x2="45455" y2="11533"/>
                        <a14:foregroundMark x1="48990" y1="10774" x2="48990" y2="10774"/>
                        <a14:foregroundMark x1="51852" y1="9256" x2="51852" y2="9256"/>
                        <a14:foregroundMark x1="12290" y1="75417" x2="12290" y2="75417"/>
                        <a14:foregroundMark x1="8586" y1="76935" x2="8586" y2="76935"/>
                        <a14:foregroundMark x1="5892" y1="78907" x2="5892" y2="78907"/>
                        <a14:foregroundMark x1="10606" y1="80425" x2="10606" y2="80425"/>
                        <a14:foregroundMark x1="16667" y1="80121" x2="16667" y2="80121"/>
                        <a14:foregroundMark x1="13973" y1="77845" x2="13973" y2="77845"/>
                        <a14:foregroundMark x1="14815" y1="85129" x2="14815" y2="85129"/>
                        <a14:foregroundMark x1="2525" y1="81942" x2="2525" y2="81942"/>
                        <a14:foregroundMark x1="2189" y1="86646" x2="2189" y2="86646"/>
                        <a14:foregroundMark x1="4209" y1="84674" x2="4209" y2="84674"/>
                        <a14:foregroundMark x1="7576" y1="84674" x2="7576" y2="84674"/>
                        <a14:foregroundMark x1="8923" y1="84674" x2="8923" y2="84674"/>
                        <a14:foregroundMark x1="12795" y1="84674" x2="12795" y2="84674"/>
                        <a14:foregroundMark x1="13131" y1="85129" x2="13131" y2="85129"/>
                        <a14:foregroundMark x1="13973" y1="88467" x2="13973" y2="88467"/>
                        <a14:foregroundMark x1="14478" y1="90440" x2="14478" y2="90440"/>
                        <a14:foregroundMark x1="14478" y1="91199" x2="14478" y2="91199"/>
                        <a14:foregroundMark x1="14815" y1="93930" x2="14815" y2="93930"/>
                        <a14:foregroundMark x1="14815" y1="93930" x2="14815" y2="93930"/>
                        <a14:foregroundMark x1="76599" y1="96510" x2="76599" y2="96510"/>
                        <a14:foregroundMark x1="76599" y1="96510" x2="76599" y2="96510"/>
                        <a14:foregroundMark x1="72391" y1="97269" x2="72391" y2="97269"/>
                        <a14:foregroundMark x1="72391" y1="98786" x2="74411" y2="99241"/>
                        <a14:foregroundMark x1="92761" y1="95751" x2="92761" y2="95751"/>
                        <a14:foregroundMark x1="92761" y1="95751" x2="92761" y2="95751"/>
                        <a14:foregroundMark x1="87205" y1="88923" x2="87205" y2="88923"/>
                        <a14:foregroundMark x1="43771" y1="11077" x2="43771" y2="11077"/>
                        <a14:foregroundMark x1="41751" y1="8801" x2="41751" y2="8801"/>
                        <a14:foregroundMark x1="44276" y1="9256" x2="44276" y2="9256"/>
                        <a14:foregroundMark x1="47306" y1="9560" x2="47306" y2="9560"/>
                        <a14:foregroundMark x1="48485" y1="10319" x2="48485" y2="10319"/>
                        <a14:foregroundMark x1="39562" y1="10774" x2="39562" y2="10774"/>
                        <a14:foregroundMark x1="36532" y1="11077" x2="36532" y2="11077"/>
                        <a14:foregroundMark x1="34848" y1="12291" x2="34848" y2="12291"/>
                        <a14:foregroundMark x1="28956" y1="21093" x2="28956" y2="21093"/>
                        <a14:foregroundMark x1="29798" y1="19575" x2="29798" y2="19575"/>
                        <a14:foregroundMark x1="87205" y1="85888" x2="87205" y2="85888"/>
                        <a14:backgroundMark x1="17003" y1="23369" x2="17003" y2="23369"/>
                        <a14:backgroundMark x1="19192" y1="29439" x2="19192" y2="29439"/>
                        <a14:backgroundMark x1="17508" y1="39150" x2="17508" y2="39150"/>
                        <a14:backgroundMark x1="17508" y1="45524" x2="17508" y2="45524"/>
                        <a14:backgroundMark x1="21717" y1="25645" x2="21717" y2="25645"/>
                        <a14:backgroundMark x1="88552" y1="60850" x2="88552" y2="60850"/>
                        <a14:backgroundMark x1="68013" y1="3035" x2="68013" y2="3035"/>
                        <a14:backgroundMark x1="95286" y1="65554" x2="95286" y2="65554"/>
                        <a14:backgroundMark x1="17845" y1="42944" x2="17845" y2="42944"/>
                        <a14:backgroundMark x1="27609" y1="16540" x2="27609" y2="16540"/>
                      </a14:backgroundRemoval>
                    </a14:imgEffect>
                  </a14:imgLayer>
                </a14:imgProps>
              </a:ext>
              <a:ext uri="{28A0092B-C50C-407E-A947-70E740481C1C}">
                <a14:useLocalDpi xmlns:a14="http://schemas.microsoft.com/office/drawing/2010/main" val="0"/>
              </a:ext>
            </a:extLst>
          </a:blip>
          <a:srcRect/>
          <a:stretch>
            <a:fillRect/>
          </a:stretch>
        </p:blipFill>
        <p:spPr bwMode="auto">
          <a:xfrm>
            <a:off x="6858000" y="207118"/>
            <a:ext cx="2042296" cy="2361379"/>
          </a:xfrm>
          <a:prstGeom prst="rect">
            <a:avLst/>
          </a:prstGeom>
          <a:noFill/>
          <a:ln>
            <a:noFill/>
          </a:ln>
        </p:spPr>
      </p:pic>
      <p:pic>
        <p:nvPicPr>
          <p:cNvPr id="8" name="Picture 7">
            <a:extLst>
              <a:ext uri="{FF2B5EF4-FFF2-40B4-BE49-F238E27FC236}">
                <a16:creationId xmlns:a16="http://schemas.microsoft.com/office/drawing/2014/main" id="{61D31F1E-FFA5-099F-7A62-F03A1B38DF25}"/>
              </a:ext>
            </a:extLst>
          </p:cNvPr>
          <p:cNvPicPr>
            <a:picLocks noChangeAspect="1"/>
          </p:cNvPicPr>
          <p:nvPr/>
        </p:nvPicPr>
        <p:blipFill>
          <a:blip r:embed="rId5"/>
          <a:srcRect l="6658" t="20137" r="42956" b="21244"/>
          <a:stretch>
            <a:fillRect/>
          </a:stretch>
        </p:blipFill>
        <p:spPr>
          <a:xfrm rot="5400013">
            <a:off x="395797" y="1037126"/>
            <a:ext cx="2045272" cy="1580392"/>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E4DE9DAD-0A55-9208-6E11-19941614B4D3}"/>
              </a:ext>
            </a:extLst>
          </p:cNvPr>
          <p:cNvSpPr txBox="1"/>
          <p:nvPr/>
        </p:nvSpPr>
        <p:spPr>
          <a:xfrm>
            <a:off x="2286000" y="3244334"/>
            <a:ext cx="4572000" cy="369332"/>
          </a:xfrm>
          <a:prstGeom prst="rect">
            <a:avLst/>
          </a:prstGeom>
          <a:noFill/>
        </p:spPr>
        <p:txBody>
          <a:bodyPr wrap="square">
            <a:spAutoFit/>
          </a:bodyPr>
          <a:lstStyle/>
          <a:p>
            <a:r>
              <a:rPr lang="en-GB" b="0" i="0" dirty="0">
                <a:solidFill>
                  <a:srgbClr val="000000"/>
                </a:solidFill>
                <a:effectLst/>
                <a:latin typeface="Times New Roman" panose="02020603050405020304" pitchFamily="18" charset="0"/>
              </a:rPr>
              <a:t> </a:t>
            </a:r>
            <a:endParaRPr lang="en-GB" dirty="0"/>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a:t>Our Priorities </a:t>
            </a:r>
          </a:p>
        </p:txBody>
      </p:sp>
      <p:sp>
        <p:nvSpPr>
          <p:cNvPr id="3" name="Content Placeholder 2"/>
          <p:cNvSpPr>
            <a:spLocks noGrp="1"/>
          </p:cNvSpPr>
          <p:nvPr>
            <p:ph idx="1"/>
          </p:nvPr>
        </p:nvSpPr>
        <p:spPr/>
        <p:txBody>
          <a:bodyPr>
            <a:normAutofit/>
          </a:bodyPr>
          <a:lstStyle/>
          <a:p>
            <a:endParaRPr lang="en-GB">
              <a:latin typeface="+mj-lt"/>
            </a:endParaRPr>
          </a:p>
          <a:p>
            <a:r>
              <a:rPr lang="en-GB">
                <a:latin typeface="+mj-lt"/>
              </a:rPr>
              <a:t>Writing – </a:t>
            </a:r>
            <a:r>
              <a:rPr lang="en-GB" sz="2200">
                <a:latin typeface="+mj-lt"/>
              </a:rPr>
              <a:t>stamina &amp; enjoyment for writing</a:t>
            </a:r>
          </a:p>
          <a:p>
            <a:r>
              <a:rPr lang="en-GB">
                <a:latin typeface="+mj-lt"/>
              </a:rPr>
              <a:t>Reading-  </a:t>
            </a:r>
            <a:r>
              <a:rPr lang="en-GB" sz="2200">
                <a:latin typeface="+mj-lt"/>
              </a:rPr>
              <a:t>inference and enjoyment </a:t>
            </a:r>
          </a:p>
          <a:p>
            <a:r>
              <a:rPr lang="en-GB">
                <a:latin typeface="+mj-lt"/>
              </a:rPr>
              <a:t>Maths- </a:t>
            </a:r>
            <a:r>
              <a:rPr lang="en-GB" sz="2200">
                <a:latin typeface="+mj-lt"/>
              </a:rPr>
              <a:t>fluency of times tables and number facts</a:t>
            </a:r>
          </a:p>
          <a:p>
            <a:pPr marL="0" indent="0" algn="ctr">
              <a:buNone/>
            </a:pPr>
            <a:r>
              <a:rPr lang="en-GB" sz="1800">
                <a:latin typeface="+mj-lt"/>
              </a:rPr>
              <a:t>Learning multiplication tables  </a:t>
            </a:r>
          </a:p>
          <a:p>
            <a:pPr lvl="0"/>
            <a:r>
              <a:rPr lang="en-GB"/>
              <a:t>Emotional well-being and resilience</a:t>
            </a:r>
          </a:p>
          <a:p>
            <a:endParaRPr lang="en-GB">
              <a:latin typeface="+mj-lt"/>
            </a:endParaRPr>
          </a:p>
        </p:txBody>
      </p:sp>
    </p:spTree>
    <p:extLst>
      <p:ext uri="{BB962C8B-B14F-4D97-AF65-F5344CB8AC3E}">
        <p14:creationId xmlns:p14="http://schemas.microsoft.com/office/powerpoint/2010/main" val="919885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en-GB"/>
              <a:t>Maths</a:t>
            </a:r>
          </a:p>
        </p:txBody>
      </p:sp>
      <p:sp>
        <p:nvSpPr>
          <p:cNvPr id="3" name="Content Placeholder 2"/>
          <p:cNvSpPr txBox="1">
            <a:spLocks noGrp="1"/>
          </p:cNvSpPr>
          <p:nvPr>
            <p:ph idx="1"/>
          </p:nvPr>
        </p:nvSpPr>
        <p:spPr>
          <a:xfrm>
            <a:off x="154745" y="1899138"/>
            <a:ext cx="8989255" cy="4853354"/>
          </a:xfrm>
        </p:spPr>
        <p:txBody>
          <a:bodyPr/>
          <a:lstStyle/>
          <a:p>
            <a:pPr lvl="0">
              <a:lnSpc>
                <a:spcPct val="90000"/>
              </a:lnSpc>
              <a:spcBef>
                <a:spcPts val="700"/>
              </a:spcBef>
            </a:pPr>
            <a:r>
              <a:rPr lang="en-GB" sz="3000" b="1" u="sng">
                <a:latin typeface="Century Gothic" panose="020B0502020202020204" pitchFamily="34" charset="0"/>
              </a:rPr>
              <a:t>Numeracy</a:t>
            </a:r>
            <a:r>
              <a:rPr lang="en-GB" sz="3000" b="1">
                <a:latin typeface="Century Gothic" panose="020B0502020202020204" pitchFamily="34" charset="0"/>
              </a:rPr>
              <a:t>: Is taught in 2 groups across year 5. Both groups will cover the following: </a:t>
            </a:r>
            <a:r>
              <a:rPr lang="en-GB" sz="2400">
                <a:latin typeface="Century Gothic" panose="020B0502020202020204" pitchFamily="34" charset="0"/>
              </a:rPr>
              <a:t>Counting and Understanding Number, Calculating, Using &amp; Applying Mathematics. Knowing and Using Number Facts, Measuring, Shape, Handling Data.</a:t>
            </a:r>
          </a:p>
          <a:p>
            <a:pPr marL="0" lvl="0" indent="0">
              <a:lnSpc>
                <a:spcPct val="90000"/>
              </a:lnSpc>
              <a:spcBef>
                <a:spcPts val="700"/>
              </a:spcBef>
              <a:buNone/>
            </a:pPr>
            <a:endParaRPr lang="en-GB" sz="2000">
              <a:latin typeface="Century Gothic" panose="020B0502020202020204" pitchFamily="34" charset="0"/>
            </a:endParaRPr>
          </a:p>
          <a:p>
            <a:pPr lvl="0">
              <a:lnSpc>
                <a:spcPct val="90000"/>
              </a:lnSpc>
              <a:spcBef>
                <a:spcPts val="700"/>
              </a:spcBef>
            </a:pPr>
            <a:r>
              <a:rPr lang="en-GB" sz="2400">
                <a:latin typeface="Century Gothic" panose="020B0502020202020204" pitchFamily="34" charset="0"/>
              </a:rPr>
              <a:t>Learning of times tables to x12 for instant recall</a:t>
            </a:r>
          </a:p>
          <a:p>
            <a:pPr marL="0" lvl="0" indent="0">
              <a:lnSpc>
                <a:spcPct val="90000"/>
              </a:lnSpc>
              <a:spcBef>
                <a:spcPts val="700"/>
              </a:spcBef>
              <a:buNone/>
            </a:pPr>
            <a:endParaRPr lang="en-GB" sz="2000">
              <a:latin typeface="Century Gothic" panose="020B0502020202020204" pitchFamily="34" charset="0"/>
            </a:endParaRPr>
          </a:p>
          <a:p>
            <a:pPr lvl="0">
              <a:lnSpc>
                <a:spcPct val="90000"/>
              </a:lnSpc>
              <a:spcBef>
                <a:spcPts val="700"/>
              </a:spcBef>
            </a:pPr>
            <a:r>
              <a:rPr lang="en-GB" sz="2400" b="1" u="sng">
                <a:latin typeface="Century Gothic" panose="020B0502020202020204" pitchFamily="34" charset="0"/>
              </a:rPr>
              <a:t>Homework</a:t>
            </a:r>
            <a:r>
              <a:rPr lang="en-GB" sz="2400">
                <a:latin typeface="Century Gothic" panose="020B0502020202020204" pitchFamily="34" charset="0"/>
              </a:rPr>
              <a:t> : All children are subscribed to Doodle and TT Rockstars. Passwords and usernames will be redistributed. Homework will include a mixture of calculation, problem solving, times tables and arithmetic. Most of these will be online.</a:t>
            </a:r>
          </a:p>
          <a:p>
            <a:pPr marL="0" lvl="0" indent="0">
              <a:lnSpc>
                <a:spcPct val="90000"/>
              </a:lnSpc>
              <a:spcBef>
                <a:spcPts val="700"/>
              </a:spcBef>
              <a:buNone/>
            </a:pPr>
            <a:endParaRPr lang="en-GB" sz="2400"/>
          </a:p>
        </p:txBody>
      </p:sp>
      <p:pic>
        <p:nvPicPr>
          <p:cNvPr id="4098" name="Picture 2" descr="Maths | marydeansprimary">
            <a:extLst>
              <a:ext uri="{FF2B5EF4-FFF2-40B4-BE49-F238E27FC236}">
                <a16:creationId xmlns:a16="http://schemas.microsoft.com/office/drawing/2014/main" id="{35BDEE6A-900C-EAE7-7E53-B895EE44B3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612" y="274640"/>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387423"/>
            <a:ext cx="8229600" cy="2455373"/>
          </a:xfrm>
        </p:spPr>
        <p:txBody>
          <a:bodyPr/>
          <a:lstStyle/>
          <a:p>
            <a:pPr lvl="0"/>
            <a:r>
              <a:rPr lang="en-GB" sz="3600" b="1" u="sng"/>
              <a:t>   </a:t>
            </a:r>
            <a:r>
              <a:rPr lang="en-GB" sz="3600" b="1"/>
              <a:t>  </a:t>
            </a:r>
            <a:r>
              <a:rPr lang="en-GB" sz="3600" b="1" u="sng"/>
              <a:t> English</a:t>
            </a:r>
            <a:br>
              <a:rPr lang="en-GB"/>
            </a:br>
            <a:endParaRPr lang="en-GB" sz="1800"/>
          </a:p>
        </p:txBody>
      </p:sp>
      <p:sp>
        <p:nvSpPr>
          <p:cNvPr id="3" name="Content Placeholder 2"/>
          <p:cNvSpPr txBox="1">
            <a:spLocks noGrp="1"/>
          </p:cNvSpPr>
          <p:nvPr>
            <p:ph idx="1"/>
          </p:nvPr>
        </p:nvSpPr>
        <p:spPr>
          <a:xfrm>
            <a:off x="0" y="1154545"/>
            <a:ext cx="9254836" cy="5703455"/>
          </a:xfrm>
        </p:spPr>
        <p:txBody>
          <a:bodyPr/>
          <a:lstStyle/>
          <a:p>
            <a:pPr lvl="0">
              <a:lnSpc>
                <a:spcPct val="90000"/>
              </a:lnSpc>
              <a:spcBef>
                <a:spcPts val="600"/>
              </a:spcBef>
            </a:pPr>
            <a:r>
              <a:rPr lang="en-GB" sz="1800" u="sng" dirty="0">
                <a:latin typeface="Century Gothic"/>
              </a:rPr>
              <a:t>SPAG: </a:t>
            </a:r>
            <a:r>
              <a:rPr lang="en-GB" sz="1800" dirty="0">
                <a:latin typeface="Century Gothic"/>
              </a:rPr>
              <a:t>No Nonsense spelling scheme, grammar &amp; punctuation. </a:t>
            </a:r>
            <a:r>
              <a:rPr lang="en-GB" sz="1800" b="1" dirty="0">
                <a:latin typeface="Century Gothic"/>
              </a:rPr>
              <a:t>Spelling</a:t>
            </a:r>
            <a:r>
              <a:rPr lang="en-GB" sz="1800" dirty="0">
                <a:latin typeface="Century Gothic"/>
              </a:rPr>
              <a:t> lessons are taught weekly. </a:t>
            </a:r>
          </a:p>
          <a:p>
            <a:pPr marL="0" lvl="0" indent="0">
              <a:lnSpc>
                <a:spcPct val="90000"/>
              </a:lnSpc>
              <a:spcBef>
                <a:spcPts val="600"/>
              </a:spcBef>
              <a:buNone/>
            </a:pPr>
            <a:endParaRPr lang="en-GB" sz="1000">
              <a:latin typeface="Century Gothic" panose="020B0502020202020204" pitchFamily="34" charset="0"/>
            </a:endParaRPr>
          </a:p>
          <a:p>
            <a:pPr lvl="0">
              <a:lnSpc>
                <a:spcPct val="90000"/>
              </a:lnSpc>
              <a:spcBef>
                <a:spcPts val="600"/>
              </a:spcBef>
            </a:pPr>
            <a:r>
              <a:rPr lang="en-GB" sz="1800" u="sng" dirty="0">
                <a:latin typeface="Century Gothic"/>
              </a:rPr>
              <a:t>Dramatic Conventions:</a:t>
            </a:r>
            <a:r>
              <a:rPr lang="en-GB" sz="1800" dirty="0">
                <a:latin typeface="Century Gothic"/>
              </a:rPr>
              <a:t> Saving Pompeii</a:t>
            </a:r>
          </a:p>
          <a:p>
            <a:pPr marL="0" lvl="0" indent="0">
              <a:lnSpc>
                <a:spcPct val="90000"/>
              </a:lnSpc>
              <a:spcBef>
                <a:spcPts val="600"/>
              </a:spcBef>
              <a:buNone/>
            </a:pPr>
            <a:endParaRPr lang="en-GB" sz="1000">
              <a:latin typeface="Century Gothic" panose="020B0502020202020204" pitchFamily="34" charset="0"/>
            </a:endParaRPr>
          </a:p>
          <a:p>
            <a:pPr lvl="0">
              <a:lnSpc>
                <a:spcPct val="90000"/>
              </a:lnSpc>
              <a:spcBef>
                <a:spcPts val="600"/>
              </a:spcBef>
            </a:pPr>
            <a:r>
              <a:rPr lang="en-GB" sz="1800" u="sng" dirty="0">
                <a:latin typeface="Century Gothic"/>
              </a:rPr>
              <a:t>Older Literature</a:t>
            </a:r>
            <a:r>
              <a:rPr lang="en-GB" sz="1800" dirty="0">
                <a:latin typeface="Century Gothic"/>
              </a:rPr>
              <a:t>: Shakespeare unit</a:t>
            </a:r>
          </a:p>
          <a:p>
            <a:pPr marL="0" lvl="0" indent="0">
              <a:lnSpc>
                <a:spcPct val="90000"/>
              </a:lnSpc>
              <a:spcBef>
                <a:spcPts val="600"/>
              </a:spcBef>
              <a:buNone/>
            </a:pPr>
            <a:endParaRPr lang="en-GB" sz="800">
              <a:latin typeface="Century Gothic" panose="020B0502020202020204" pitchFamily="34" charset="0"/>
            </a:endParaRPr>
          </a:p>
          <a:p>
            <a:pPr lvl="0">
              <a:lnSpc>
                <a:spcPct val="90000"/>
              </a:lnSpc>
              <a:spcBef>
                <a:spcPts val="600"/>
              </a:spcBef>
            </a:pPr>
            <a:r>
              <a:rPr lang="en-GB" sz="1800" u="sng" dirty="0">
                <a:latin typeface="Century Gothic"/>
              </a:rPr>
              <a:t>Poetry:</a:t>
            </a:r>
            <a:r>
              <a:rPr lang="en-GB" sz="1800" dirty="0">
                <a:latin typeface="Century Gothic"/>
              </a:rPr>
              <a:t> The children will analyse themes portrayed in the famous poem ‘The Highwayman’. </a:t>
            </a:r>
          </a:p>
          <a:p>
            <a:pPr lvl="0">
              <a:lnSpc>
                <a:spcPct val="90000"/>
              </a:lnSpc>
              <a:spcBef>
                <a:spcPts val="600"/>
              </a:spcBef>
            </a:pPr>
            <a:r>
              <a:rPr lang="en-GB" sz="1800" u="sng" dirty="0">
                <a:latin typeface="Century Gothic"/>
              </a:rPr>
              <a:t>Persuasion:</a:t>
            </a:r>
            <a:r>
              <a:rPr lang="en-GB" sz="1800" dirty="0">
                <a:latin typeface="Century Gothic"/>
              </a:rPr>
              <a:t>  Charlotte’s Web. Children analyse the key features in persuasion texts and write their own persuasive letter for a given audience and purpose. </a:t>
            </a:r>
          </a:p>
          <a:p>
            <a:pPr marL="0" lvl="0" indent="0">
              <a:lnSpc>
                <a:spcPct val="90000"/>
              </a:lnSpc>
              <a:spcBef>
                <a:spcPts val="600"/>
              </a:spcBef>
              <a:buNone/>
            </a:pPr>
            <a:endParaRPr lang="en-GB" sz="800">
              <a:latin typeface="Century Gothic" panose="020B0502020202020204" pitchFamily="34" charset="0"/>
            </a:endParaRPr>
          </a:p>
          <a:p>
            <a:pPr marL="0" lvl="0" indent="0">
              <a:lnSpc>
                <a:spcPct val="90000"/>
              </a:lnSpc>
              <a:spcBef>
                <a:spcPts val="600"/>
              </a:spcBef>
              <a:buNone/>
            </a:pPr>
            <a:endParaRPr lang="en-GB" sz="800">
              <a:latin typeface="Century Gothic" panose="020B0502020202020204" pitchFamily="34" charset="0"/>
            </a:endParaRPr>
          </a:p>
          <a:p>
            <a:pPr lvl="0">
              <a:lnSpc>
                <a:spcPct val="90000"/>
              </a:lnSpc>
              <a:spcBef>
                <a:spcPts val="600"/>
              </a:spcBef>
            </a:pPr>
            <a:r>
              <a:rPr lang="en-GB" sz="1800" u="sng" dirty="0">
                <a:latin typeface="Century Gothic"/>
              </a:rPr>
              <a:t>Report Writing</a:t>
            </a:r>
            <a:r>
              <a:rPr lang="en-GB" sz="1800" dirty="0">
                <a:latin typeface="Century Gothic"/>
              </a:rPr>
              <a:t>: Explorers </a:t>
            </a:r>
          </a:p>
          <a:p>
            <a:pPr marL="0" lvl="0" indent="0">
              <a:lnSpc>
                <a:spcPct val="90000"/>
              </a:lnSpc>
              <a:spcBef>
                <a:spcPts val="600"/>
              </a:spcBef>
              <a:buNone/>
            </a:pPr>
            <a:endParaRPr lang="en-GB" sz="800">
              <a:latin typeface="Century Gothic" panose="020B0502020202020204" pitchFamily="34" charset="0"/>
            </a:endParaRPr>
          </a:p>
          <a:p>
            <a:pPr>
              <a:lnSpc>
                <a:spcPct val="90000"/>
              </a:lnSpc>
              <a:spcBef>
                <a:spcPts val="600"/>
              </a:spcBef>
            </a:pPr>
            <a:r>
              <a:rPr lang="en-GB" sz="1800" u="sng" dirty="0">
                <a:latin typeface="Century Gothic"/>
              </a:rPr>
              <a:t>Novels and Stories by a significant children’s author</a:t>
            </a:r>
            <a:r>
              <a:rPr lang="en-GB" sz="1800" dirty="0">
                <a:latin typeface="Century Gothic"/>
              </a:rPr>
              <a:t>:   Michael </a:t>
            </a:r>
            <a:r>
              <a:rPr lang="en-GB" sz="1800" dirty="0" err="1">
                <a:latin typeface="Century Gothic"/>
              </a:rPr>
              <a:t>Morgurgo</a:t>
            </a:r>
            <a:endParaRPr lang="en-GB" sz="1800" dirty="0" err="1">
              <a:latin typeface="Century Gothic" panose="020B0502020202020204" pitchFamily="34" charset="0"/>
            </a:endParaRPr>
          </a:p>
          <a:p>
            <a:pPr marL="0" lvl="0" indent="0">
              <a:lnSpc>
                <a:spcPct val="90000"/>
              </a:lnSpc>
              <a:spcBef>
                <a:spcPts val="600"/>
              </a:spcBef>
              <a:buNone/>
            </a:pPr>
            <a:endParaRPr lang="en-GB" sz="800">
              <a:latin typeface="Century Gothic" panose="020B0502020202020204" pitchFamily="34" charset="0"/>
            </a:endParaRPr>
          </a:p>
          <a:p>
            <a:pPr>
              <a:lnSpc>
                <a:spcPct val="90000"/>
              </a:lnSpc>
              <a:spcBef>
                <a:spcPts val="600"/>
              </a:spcBef>
            </a:pPr>
            <a:r>
              <a:rPr lang="en-GB" sz="1800" u="sng" dirty="0">
                <a:latin typeface="Century Gothic"/>
              </a:rPr>
              <a:t>Five Guided Reading </a:t>
            </a:r>
            <a:r>
              <a:rPr lang="en-GB" sz="1800" dirty="0">
                <a:latin typeface="Century Gothic"/>
              </a:rPr>
              <a:t>sessions per week. In addition to this, a daily whole class reading for enjoyment session and book study. </a:t>
            </a:r>
          </a:p>
          <a:p>
            <a:pPr>
              <a:lnSpc>
                <a:spcPct val="90000"/>
              </a:lnSpc>
              <a:spcBef>
                <a:spcPts val="600"/>
              </a:spcBef>
            </a:pPr>
            <a:r>
              <a:rPr lang="en-GB" sz="1800" dirty="0">
                <a:latin typeface="Century Gothic"/>
              </a:rPr>
              <a:t>Pupils will have access to Doodle English and Spag.com</a:t>
            </a:r>
          </a:p>
          <a:p>
            <a:pPr lvl="0">
              <a:lnSpc>
                <a:spcPct val="90000"/>
              </a:lnSpc>
              <a:spcBef>
                <a:spcPts val="600"/>
              </a:spcBef>
            </a:pPr>
            <a:endParaRPr lang="en-GB" sz="2400"/>
          </a:p>
        </p:txBody>
      </p:sp>
      <p:pic>
        <p:nvPicPr>
          <p:cNvPr id="5122" name="Picture 2" descr="Bolsover Church of England Junior School - English">
            <a:extLst>
              <a:ext uri="{FF2B5EF4-FFF2-40B4-BE49-F238E27FC236}">
                <a16:creationId xmlns:a16="http://schemas.microsoft.com/office/drawing/2014/main" id="{8E7F3644-1F3E-144B-8DCD-C80F905D0C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749" y="126965"/>
            <a:ext cx="3752850" cy="8797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2769580" cy="1143000"/>
          </a:xfrm>
        </p:spPr>
        <p:txBody>
          <a:bodyPr/>
          <a:lstStyle/>
          <a:p>
            <a:pPr lvl="0" algn="l"/>
            <a:r>
              <a:rPr lang="en-GB"/>
              <a:t>Science</a:t>
            </a:r>
          </a:p>
        </p:txBody>
      </p:sp>
      <p:sp>
        <p:nvSpPr>
          <p:cNvPr id="3" name="Content Placeholder 2"/>
          <p:cNvSpPr txBox="1">
            <a:spLocks noGrp="1"/>
          </p:cNvSpPr>
          <p:nvPr>
            <p:ph idx="1"/>
          </p:nvPr>
        </p:nvSpPr>
        <p:spPr>
          <a:xfrm>
            <a:off x="457200" y="1692280"/>
            <a:ext cx="8229600" cy="5049088"/>
          </a:xfrm>
        </p:spPr>
        <p:txBody>
          <a:bodyPr/>
          <a:lstStyle/>
          <a:p>
            <a:pPr lvl="0"/>
            <a:r>
              <a:rPr lang="en-GB" sz="2400" b="1" u="sng">
                <a:latin typeface="Century Gothic" panose="020B0502020202020204" pitchFamily="34" charset="0"/>
              </a:rPr>
              <a:t>Science</a:t>
            </a:r>
            <a:r>
              <a:rPr lang="en-GB" sz="2400" b="1">
                <a:latin typeface="Century Gothic" panose="020B0502020202020204" pitchFamily="34" charset="0"/>
              </a:rPr>
              <a:t>: Our topics for this term are:</a:t>
            </a:r>
            <a:endParaRPr lang="en-GB" sz="2400">
              <a:latin typeface="Century Gothic" panose="020B0502020202020204" pitchFamily="34" charset="0"/>
            </a:endParaRPr>
          </a:p>
          <a:p>
            <a:pPr lvl="0"/>
            <a:r>
              <a:rPr lang="en-GB" sz="2400">
                <a:latin typeface="Century Gothic" panose="020B0502020202020204" pitchFamily="34" charset="0"/>
              </a:rPr>
              <a:t>1</a:t>
            </a:r>
            <a:r>
              <a:rPr lang="en-GB" sz="2400" baseline="30000">
                <a:latin typeface="Century Gothic" panose="020B0502020202020204" pitchFamily="34" charset="0"/>
              </a:rPr>
              <a:t>st</a:t>
            </a:r>
            <a:r>
              <a:rPr lang="en-GB" sz="2400">
                <a:latin typeface="Century Gothic" panose="020B0502020202020204" pitchFamily="34" charset="0"/>
              </a:rPr>
              <a:t> half -Forces in Action ( different types of forces and their impact on everyday life)</a:t>
            </a:r>
          </a:p>
          <a:p>
            <a:pPr lvl="0"/>
            <a:r>
              <a:rPr lang="en-GB" sz="2400">
                <a:latin typeface="Century Gothic" panose="020B0502020202020204" pitchFamily="34" charset="0"/>
              </a:rPr>
              <a:t>2</a:t>
            </a:r>
            <a:r>
              <a:rPr lang="en-GB" sz="2400" baseline="30000">
                <a:latin typeface="Century Gothic" panose="020B0502020202020204" pitchFamily="34" charset="0"/>
              </a:rPr>
              <a:t>nd</a:t>
            </a:r>
            <a:r>
              <a:rPr lang="en-GB" sz="2400">
                <a:latin typeface="Century Gothic" panose="020B0502020202020204" pitchFamily="34" charset="0"/>
              </a:rPr>
              <a:t> half – Earth, Moon and Sun – The concept that the sun is the centre of the universe and planets orbit around it. How we get night and day.</a:t>
            </a:r>
          </a:p>
          <a:p>
            <a:pPr marL="0" lvl="0" indent="0">
              <a:buNone/>
            </a:pPr>
            <a:endParaRPr lang="en-GB" sz="2400">
              <a:latin typeface="Century Gothic" panose="020B0502020202020204" pitchFamily="34" charset="0"/>
            </a:endParaRPr>
          </a:p>
          <a:p>
            <a:pPr marL="0" lvl="0" indent="0">
              <a:buNone/>
            </a:pPr>
            <a:r>
              <a:rPr lang="en-GB" sz="2000">
                <a:latin typeface="Century Gothic" panose="020B0502020202020204" pitchFamily="34" charset="0"/>
              </a:rPr>
              <a:t>( Future topics include: Properties and changes in materials, Animals including humans, growth and development, Living things and their habitats and Life Cycles). </a:t>
            </a:r>
          </a:p>
          <a:p>
            <a:pPr marL="0" lvl="0" indent="0">
              <a:buNone/>
            </a:pPr>
            <a:r>
              <a:rPr lang="en-GB" sz="2400">
                <a:solidFill>
                  <a:srgbClr val="0070C0"/>
                </a:solidFill>
                <a:latin typeface="Century Gothic" panose="020B0502020202020204" pitchFamily="34" charset="0"/>
              </a:rPr>
              <a:t>There are useful resources on the BBC website: </a:t>
            </a:r>
            <a:r>
              <a:rPr lang="en-GB" sz="2400" u="sng">
                <a:solidFill>
                  <a:srgbClr val="0070C0"/>
                </a:solidFill>
                <a:latin typeface="Century Gothic" panose="020B0502020202020204" pitchFamily="34" charset="0"/>
                <a:hlinkClick r:id="rId2"/>
              </a:rPr>
              <a:t>http://www.bbc.co.uk/schools/ks2bitesize/science/</a:t>
            </a:r>
            <a:endParaRPr lang="en-GB" sz="2400">
              <a:solidFill>
                <a:srgbClr val="0070C0"/>
              </a:solidFill>
              <a:latin typeface="Century Gothic" panose="020B0502020202020204" pitchFamily="34" charset="0"/>
            </a:endParaRPr>
          </a:p>
        </p:txBody>
      </p:sp>
      <p:pic>
        <p:nvPicPr>
          <p:cNvPr id="4" name="Picture 2"/>
          <p:cNvPicPr>
            <a:picLocks noChangeAspect="1"/>
          </p:cNvPicPr>
          <p:nvPr/>
        </p:nvPicPr>
        <p:blipFill>
          <a:blip r:embed="rId3"/>
          <a:srcRect l="5881" t="14396" r="7909" b="29049"/>
          <a:stretch>
            <a:fillRect/>
          </a:stretch>
        </p:blipFill>
        <p:spPr>
          <a:xfrm>
            <a:off x="4396151" y="274640"/>
            <a:ext cx="3446583" cy="1391277"/>
          </a:xfrm>
          <a:prstGeom prst="rect">
            <a:avLst/>
          </a:prstGeom>
          <a:noFill/>
          <a:ln cap="flat">
            <a:noFill/>
          </a:ln>
        </p:spPr>
      </p:pic>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sp>
        <p:nvSpPr>
          <p:cNvPr id="2" name="Title 1"/>
          <p:cNvSpPr txBox="1">
            <a:spLocks noGrp="1"/>
          </p:cNvSpPr>
          <p:nvPr>
            <p:ph type="title"/>
          </p:nvPr>
        </p:nvSpPr>
        <p:spPr>
          <a:xfrm>
            <a:off x="539550" y="116631"/>
            <a:ext cx="8147249" cy="720080"/>
          </a:xfrm>
        </p:spPr>
        <p:txBody>
          <a:bodyPr/>
          <a:lstStyle/>
          <a:p>
            <a:pPr lvl="0"/>
            <a:r>
              <a:rPr lang="en-GB" sz="4000" b="1" u="sng">
                <a:solidFill>
                  <a:srgbClr val="FF0000"/>
                </a:solidFill>
              </a:rPr>
              <a:t>PHSE- Jigsaw</a:t>
            </a:r>
          </a:p>
        </p:txBody>
      </p:sp>
      <p:sp>
        <p:nvSpPr>
          <p:cNvPr id="3" name="Content Placeholder 2"/>
          <p:cNvSpPr txBox="1">
            <a:spLocks noGrp="1"/>
          </p:cNvSpPr>
          <p:nvPr>
            <p:ph idx="1"/>
          </p:nvPr>
        </p:nvSpPr>
        <p:spPr>
          <a:xfrm>
            <a:off x="457200" y="908721"/>
            <a:ext cx="8363276" cy="5832646"/>
          </a:xfrm>
        </p:spPr>
        <p:txBody>
          <a:bodyPr/>
          <a:lstStyle/>
          <a:p>
            <a:pPr marL="0" lvl="0" indent="0">
              <a:buNone/>
            </a:pPr>
            <a:r>
              <a:rPr lang="en-GB" sz="2400">
                <a:latin typeface="Century Gothic" panose="020B0502020202020204" pitchFamily="34" charset="0"/>
              </a:rPr>
              <a:t>We use the Jigsaw scheme which brings together emotional literacy, social skills and spiritual development in a comprehensive scheme of learning. </a:t>
            </a:r>
          </a:p>
          <a:p>
            <a:pPr marL="0" lvl="0" indent="0">
              <a:buNone/>
            </a:pPr>
            <a:r>
              <a:rPr lang="en-GB" sz="1800">
                <a:latin typeface="Century Gothic" panose="020B0502020202020204" pitchFamily="34" charset="0"/>
              </a:rPr>
              <a:t>There are six puzzles for your child to complete each academic year.</a:t>
            </a:r>
          </a:p>
          <a:p>
            <a:pPr marL="0" indent="0">
              <a:buNone/>
            </a:pPr>
            <a:r>
              <a:rPr lang="en-GB" sz="1800" u="sng">
                <a:latin typeface="Century Gothic"/>
              </a:rPr>
              <a:t>Autumn 1</a:t>
            </a:r>
            <a:r>
              <a:rPr lang="en-GB" sz="1800">
                <a:latin typeface="Century Gothic"/>
              </a:rPr>
              <a:t>   Being me in my world with an emphasis on emotional well-being </a:t>
            </a:r>
          </a:p>
          <a:p>
            <a:pPr marL="0" lvl="0" indent="0">
              <a:buNone/>
            </a:pPr>
            <a:r>
              <a:rPr lang="en-GB" sz="1800">
                <a:latin typeface="Century Gothic" panose="020B0502020202020204" pitchFamily="34" charset="0"/>
              </a:rPr>
              <a:t>                      and resilience                      </a:t>
            </a:r>
          </a:p>
          <a:p>
            <a:pPr marL="0" lvl="0" indent="0">
              <a:buNone/>
            </a:pPr>
            <a:r>
              <a:rPr lang="en-GB" sz="1800" u="sng">
                <a:latin typeface="Century Gothic" panose="020B0502020202020204" pitchFamily="34" charset="0"/>
              </a:rPr>
              <a:t>Autumn 2</a:t>
            </a:r>
            <a:r>
              <a:rPr lang="en-GB" sz="1800">
                <a:latin typeface="Century Gothic" panose="020B0502020202020204" pitchFamily="34" charset="0"/>
              </a:rPr>
              <a:t>    Celebrating differences </a:t>
            </a:r>
            <a:r>
              <a:rPr lang="en-GB" sz="1600">
                <a:latin typeface="Century Gothic" panose="020B0502020202020204" pitchFamily="34" charset="0"/>
              </a:rPr>
              <a:t>( </a:t>
            </a:r>
            <a:r>
              <a:rPr lang="en-GB" sz="1600" err="1">
                <a:latin typeface="Century Gothic" panose="020B0502020202020204" pitchFamily="34" charset="0"/>
              </a:rPr>
              <a:t>inc</a:t>
            </a:r>
            <a:r>
              <a:rPr lang="en-GB" sz="1600">
                <a:latin typeface="Century Gothic" panose="020B0502020202020204" pitchFamily="34" charset="0"/>
              </a:rPr>
              <a:t> anti-bullying)</a:t>
            </a:r>
          </a:p>
          <a:p>
            <a:pPr marL="0" lvl="0" indent="0">
              <a:buNone/>
            </a:pPr>
            <a:r>
              <a:rPr lang="en-GB" sz="1800" u="sng">
                <a:latin typeface="Century Gothic" panose="020B0502020202020204" pitchFamily="34" charset="0"/>
              </a:rPr>
              <a:t>Spring 1</a:t>
            </a:r>
            <a:r>
              <a:rPr lang="en-GB" sz="1800">
                <a:latin typeface="Century Gothic" panose="020B0502020202020204" pitchFamily="34" charset="0"/>
              </a:rPr>
              <a:t>        Dreams and goals</a:t>
            </a:r>
          </a:p>
          <a:p>
            <a:pPr marL="0" lvl="0" indent="0">
              <a:buNone/>
            </a:pPr>
            <a:r>
              <a:rPr lang="en-GB" sz="1800" u="sng">
                <a:latin typeface="Century Gothic" panose="020B0502020202020204" pitchFamily="34" charset="0"/>
              </a:rPr>
              <a:t>Spring 2</a:t>
            </a:r>
            <a:r>
              <a:rPr lang="en-GB" sz="1800">
                <a:latin typeface="Century Gothic" panose="020B0502020202020204" pitchFamily="34" charset="0"/>
              </a:rPr>
              <a:t>        Healthy me</a:t>
            </a:r>
          </a:p>
          <a:p>
            <a:pPr marL="0" lvl="0" indent="0">
              <a:buNone/>
            </a:pPr>
            <a:r>
              <a:rPr lang="en-GB" sz="1800" u="sng">
                <a:latin typeface="Century Gothic" panose="020B0502020202020204" pitchFamily="34" charset="0"/>
              </a:rPr>
              <a:t>Summer 1</a:t>
            </a:r>
            <a:r>
              <a:rPr lang="en-GB" sz="1800">
                <a:latin typeface="Century Gothic" panose="020B0502020202020204" pitchFamily="34" charset="0"/>
              </a:rPr>
              <a:t>    Relationships</a:t>
            </a:r>
          </a:p>
          <a:p>
            <a:pPr marL="0" lvl="0" indent="0">
              <a:buNone/>
            </a:pPr>
            <a:r>
              <a:rPr lang="en-GB" sz="1800" u="sng">
                <a:latin typeface="Century Gothic" panose="020B0502020202020204" pitchFamily="34" charset="0"/>
              </a:rPr>
              <a:t>Summer 2</a:t>
            </a:r>
            <a:r>
              <a:rPr lang="en-GB" sz="1800">
                <a:latin typeface="Century Gothic" panose="020B0502020202020204" pitchFamily="34" charset="0"/>
              </a:rPr>
              <a:t>    Changing me ( including Relationship &amp; Sex Education)</a:t>
            </a:r>
          </a:p>
          <a:p>
            <a:pPr marL="0" lvl="0" indent="0">
              <a:buNone/>
            </a:pPr>
            <a:endParaRPr lang="en-GB" sz="1200">
              <a:latin typeface="Century Gothic" panose="020B0502020202020204" pitchFamily="34" charset="0"/>
            </a:endParaRPr>
          </a:p>
          <a:p>
            <a:pPr marL="0" lvl="0" indent="0">
              <a:buNone/>
            </a:pPr>
            <a:r>
              <a:rPr lang="en-GB" sz="2000">
                <a:latin typeface="Century Gothic" panose="020B0502020202020204" pitchFamily="34" charset="0"/>
              </a:rPr>
              <a:t>Additional emotional and social support includes  Thrive, Elsa and Calm Club (at lunchtimes). </a:t>
            </a:r>
          </a:p>
          <a:p>
            <a:pPr marL="0" lvl="0" indent="0">
              <a:buNone/>
            </a:pPr>
            <a:endParaRPr lang="en-GB"/>
          </a:p>
        </p:txBody>
      </p:sp>
      <p:pic>
        <p:nvPicPr>
          <p:cNvPr id="4" name="Picture 2"/>
          <p:cNvPicPr>
            <a:picLocks noChangeAspect="1"/>
          </p:cNvPicPr>
          <p:nvPr/>
        </p:nvPicPr>
        <p:blipFill>
          <a:blip r:embed="rId2"/>
          <a:srcRect/>
          <a:stretch>
            <a:fillRect/>
          </a:stretch>
        </p:blipFill>
        <p:spPr>
          <a:xfrm>
            <a:off x="6742200" y="3134667"/>
            <a:ext cx="1944599" cy="138075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E7B6E9-B568-3FC0-30C0-E601F8D628DC}"/>
              </a:ext>
            </a:extLst>
          </p:cNvPr>
          <p:cNvSpPr>
            <a:spLocks noGrp="1"/>
          </p:cNvSpPr>
          <p:nvPr>
            <p:ph idx="1"/>
          </p:nvPr>
        </p:nvSpPr>
        <p:spPr>
          <a:xfrm>
            <a:off x="112542" y="1252064"/>
            <a:ext cx="9031458" cy="5416021"/>
          </a:xfrm>
        </p:spPr>
        <p:txBody>
          <a:bodyPr/>
          <a:lstStyle/>
          <a:p>
            <a:pPr marL="0" indent="0">
              <a:buNone/>
            </a:pPr>
            <a:r>
              <a:rPr lang="en-GB" sz="2200">
                <a:latin typeface="Century Gothic" panose="020B0502020202020204" pitchFamily="34" charset="0"/>
              </a:rPr>
              <a:t>We use SACRE RE scheme and cover Christianity, Buddhism and Hinduism in year 5.</a:t>
            </a:r>
          </a:p>
          <a:p>
            <a:r>
              <a:rPr lang="en-GB" sz="2200" u="sng">
                <a:solidFill>
                  <a:schemeClr val="tx1"/>
                </a:solidFill>
                <a:latin typeface="Century Gothic" panose="020B0502020202020204" pitchFamily="34" charset="0"/>
              </a:rPr>
              <a:t>Christianity-</a:t>
            </a:r>
            <a:r>
              <a:rPr lang="en-GB" sz="2200">
                <a:solidFill>
                  <a:schemeClr val="tx1"/>
                </a:solidFill>
                <a:latin typeface="Century Gothic" panose="020B0502020202020204" pitchFamily="34" charset="0"/>
              </a:rPr>
              <a:t> Creation – What do Christians believe about Creation. Looking at the Big Bang theory and scientists thoughts (humanism). How did the Church begin and where is it now?  What do we mean by the word salvation and why do we like stories about rescue?</a:t>
            </a:r>
          </a:p>
          <a:p>
            <a:r>
              <a:rPr lang="en-GB" sz="2200" u="sng">
                <a:solidFill>
                  <a:schemeClr val="tx1"/>
                </a:solidFill>
                <a:latin typeface="Century Gothic" panose="020B0502020202020204" pitchFamily="34" charset="0"/>
              </a:rPr>
              <a:t>Hinduism-</a:t>
            </a:r>
            <a:r>
              <a:rPr lang="en-GB" sz="2200">
                <a:solidFill>
                  <a:schemeClr val="tx1"/>
                </a:solidFill>
                <a:latin typeface="Century Gothic" panose="020B0502020202020204" pitchFamily="34" charset="0"/>
              </a:rPr>
              <a:t> What helps Hindus (</a:t>
            </a:r>
            <a:r>
              <a:rPr lang="en-GB" sz="2200" err="1">
                <a:solidFill>
                  <a:schemeClr val="tx1"/>
                </a:solidFill>
                <a:latin typeface="Century Gothic" panose="020B0502020202020204" pitchFamily="34" charset="0"/>
              </a:rPr>
              <a:t>sanatanis</a:t>
            </a:r>
            <a:r>
              <a:rPr lang="en-GB" sz="2200">
                <a:solidFill>
                  <a:schemeClr val="tx1"/>
                </a:solidFill>
                <a:latin typeface="Century Gothic" panose="020B0502020202020204" pitchFamily="34" charset="0"/>
              </a:rPr>
              <a:t>) to worship?  Brahman – the one ultimate reality or life force.  Samsara. Karma, Moksha, Dharma. Celebrations. </a:t>
            </a:r>
          </a:p>
          <a:p>
            <a:r>
              <a:rPr lang="en-GB" sz="2200" u="sng">
                <a:solidFill>
                  <a:schemeClr val="tx1"/>
                </a:solidFill>
                <a:latin typeface="Century Gothic" panose="020B0502020202020204" pitchFamily="34" charset="0"/>
              </a:rPr>
              <a:t>Buddhism - </a:t>
            </a:r>
            <a:r>
              <a:rPr lang="en-GB" sz="2200">
                <a:solidFill>
                  <a:schemeClr val="tx1"/>
                </a:solidFill>
                <a:latin typeface="Century Gothic" panose="020B0502020202020204" pitchFamily="34" charset="0"/>
              </a:rPr>
              <a:t> Who was the Buddha? Why is he so important to many Buddhists and how do they show it?</a:t>
            </a:r>
          </a:p>
          <a:p>
            <a:pPr marL="0" indent="0">
              <a:buNone/>
            </a:pPr>
            <a:r>
              <a:rPr lang="en-GB" sz="2200" u="sng">
                <a:latin typeface="Century Gothic" panose="020B0502020202020204" pitchFamily="34" charset="0"/>
              </a:rPr>
              <a:t>Trip </a:t>
            </a:r>
            <a:r>
              <a:rPr lang="en-GB" sz="2200">
                <a:latin typeface="Century Gothic" panose="020B0502020202020204" pitchFamily="34" charset="0"/>
              </a:rPr>
              <a:t>-  Walk through Easter at St Mary’s Church </a:t>
            </a:r>
          </a:p>
        </p:txBody>
      </p:sp>
      <p:pic>
        <p:nvPicPr>
          <p:cNvPr id="1026" name="Picture 2" descr="Sheen Mount Primary - RE">
            <a:extLst>
              <a:ext uri="{FF2B5EF4-FFF2-40B4-BE49-F238E27FC236}">
                <a16:creationId xmlns:a16="http://schemas.microsoft.com/office/drawing/2014/main" id="{DBB08EB1-A34F-2E79-FFBD-A43833B017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4094" y="0"/>
            <a:ext cx="5106571" cy="1252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4555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0"/>
            <a:ext cx="8229600" cy="1124739"/>
          </a:xfrm>
        </p:spPr>
        <p:txBody>
          <a:bodyPr/>
          <a:lstStyle/>
          <a:p>
            <a:pPr lvl="0"/>
            <a:r>
              <a:rPr lang="en-GB" b="1" u="sng">
                <a:solidFill>
                  <a:srgbClr val="984807"/>
                </a:solidFill>
              </a:rPr>
              <a:t>Geography and History</a:t>
            </a:r>
          </a:p>
        </p:txBody>
      </p:sp>
      <p:sp>
        <p:nvSpPr>
          <p:cNvPr id="3" name="Content Placeholder 2"/>
          <p:cNvSpPr txBox="1">
            <a:spLocks noGrp="1"/>
          </p:cNvSpPr>
          <p:nvPr>
            <p:ph idx="1"/>
          </p:nvPr>
        </p:nvSpPr>
        <p:spPr>
          <a:xfrm>
            <a:off x="457200" y="1600200"/>
            <a:ext cx="8534400" cy="4997150"/>
          </a:xfrm>
        </p:spPr>
        <p:txBody>
          <a:bodyPr/>
          <a:lstStyle/>
          <a:p>
            <a:pPr marL="0" lvl="0" indent="0">
              <a:buNone/>
            </a:pPr>
            <a:endParaRPr lang="en-GB"/>
          </a:p>
          <a:p>
            <a:pPr marL="0" lvl="0" indent="0">
              <a:buNone/>
            </a:pPr>
            <a:r>
              <a:rPr lang="en-GB" sz="2800">
                <a:latin typeface="Century Gothic" panose="020B0502020202020204" pitchFamily="34" charset="0"/>
              </a:rPr>
              <a:t>We use the Primary Connected Geography and History in addition to personalised local units.</a:t>
            </a:r>
          </a:p>
          <a:p>
            <a:pPr marL="0" lvl="0" indent="0">
              <a:buNone/>
            </a:pPr>
            <a:endParaRPr lang="en-GB" sz="2800">
              <a:latin typeface="Century Gothic" panose="020B0502020202020204" pitchFamily="34" charset="0"/>
            </a:endParaRPr>
          </a:p>
          <a:p>
            <a:pPr marL="0" lvl="0" indent="0">
              <a:buNone/>
            </a:pPr>
            <a:r>
              <a:rPr lang="en-GB" sz="2800">
                <a:latin typeface="Century Gothic" panose="020B0502020202020204" pitchFamily="34" charset="0"/>
              </a:rPr>
              <a:t>This is an enquiry based scheme led by key questions. The children are taught important subject knowledge and key subject skills, through investigating at greater depth.</a:t>
            </a:r>
          </a:p>
          <a:p>
            <a:pPr marL="0" lvl="0" indent="0">
              <a:buNone/>
            </a:pPr>
            <a:r>
              <a:rPr lang="en-GB"/>
              <a:t> </a:t>
            </a:r>
          </a:p>
          <a:p>
            <a:pPr marL="0" lvl="0" indent="0">
              <a:buNone/>
            </a:pPr>
            <a:endParaRPr lang="en-GB"/>
          </a:p>
        </p:txBody>
      </p:sp>
      <p:pic>
        <p:nvPicPr>
          <p:cNvPr id="4" name="Picture 2"/>
          <p:cNvPicPr>
            <a:picLocks noChangeAspect="1"/>
          </p:cNvPicPr>
          <p:nvPr/>
        </p:nvPicPr>
        <p:blipFill>
          <a:blip r:embed="rId2"/>
          <a:srcRect/>
          <a:stretch>
            <a:fillRect/>
          </a:stretch>
        </p:blipFill>
        <p:spPr>
          <a:xfrm>
            <a:off x="5148062" y="980730"/>
            <a:ext cx="3600404" cy="1224134"/>
          </a:xfrm>
          <a:prstGeom prst="rect">
            <a:avLst/>
          </a:prstGeom>
          <a:noFill/>
          <a:ln cap="flat">
            <a:noFill/>
          </a:ln>
        </p:spPr>
      </p:pic>
      <p:pic>
        <p:nvPicPr>
          <p:cNvPr id="5" name="Picture 3"/>
          <p:cNvPicPr>
            <a:picLocks noChangeAspect="1"/>
          </p:cNvPicPr>
          <p:nvPr/>
        </p:nvPicPr>
        <p:blipFill>
          <a:blip r:embed="rId3"/>
          <a:srcRect/>
          <a:stretch>
            <a:fillRect/>
          </a:stretch>
        </p:blipFill>
        <p:spPr>
          <a:xfrm>
            <a:off x="755577" y="980730"/>
            <a:ext cx="3499097" cy="122413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br>
              <a:rPr lang="en-GB"/>
            </a:br>
            <a:endParaRPr lang="en-GB"/>
          </a:p>
        </p:txBody>
      </p:sp>
      <p:sp>
        <p:nvSpPr>
          <p:cNvPr id="3" name="Content Placeholder 2"/>
          <p:cNvSpPr txBox="1">
            <a:spLocks noGrp="1"/>
          </p:cNvSpPr>
          <p:nvPr>
            <p:ph idx="1"/>
          </p:nvPr>
        </p:nvSpPr>
        <p:spPr>
          <a:xfrm>
            <a:off x="668215" y="666617"/>
            <a:ext cx="8229600" cy="5440358"/>
          </a:xfrm>
        </p:spPr>
        <p:txBody>
          <a:bodyPr/>
          <a:lstStyle/>
          <a:p>
            <a:pPr marL="0" lvl="0" indent="0">
              <a:buNone/>
            </a:pPr>
            <a:r>
              <a:rPr lang="en-GB" sz="2400" b="1">
                <a:solidFill>
                  <a:srgbClr val="00B050"/>
                </a:solidFill>
              </a:rPr>
              <a:t>                         </a:t>
            </a:r>
            <a:r>
              <a:rPr lang="en-GB" sz="2400" b="1" u="sng">
                <a:solidFill>
                  <a:srgbClr val="00B050"/>
                </a:solidFill>
              </a:rPr>
              <a:t> Geography</a:t>
            </a:r>
          </a:p>
          <a:p>
            <a:pPr marL="0" lvl="0" indent="0">
              <a:buNone/>
            </a:pPr>
            <a:r>
              <a:rPr lang="en-GB" sz="2200">
                <a:solidFill>
                  <a:srgbClr val="00B050"/>
                </a:solidFill>
                <a:latin typeface="Century Gothic" panose="020B0502020202020204" pitchFamily="34" charset="0"/>
              </a:rPr>
              <a:t>              How do volcanoes affect the lives of people on </a:t>
            </a:r>
            <a:r>
              <a:rPr lang="en-GB" sz="2200" err="1">
                <a:solidFill>
                  <a:srgbClr val="00B050"/>
                </a:solidFill>
                <a:latin typeface="Century Gothic" panose="020B0502020202020204" pitchFamily="34" charset="0"/>
              </a:rPr>
              <a:t>Hiemaey</a:t>
            </a:r>
            <a:r>
              <a:rPr lang="en-GB" sz="2200">
                <a:solidFill>
                  <a:srgbClr val="00B050"/>
                </a:solidFill>
                <a:latin typeface="Century Gothic" panose="020B0502020202020204" pitchFamily="34" charset="0"/>
              </a:rPr>
              <a:t>?</a:t>
            </a:r>
          </a:p>
          <a:p>
            <a:pPr marL="0" lvl="0" indent="0">
              <a:buNone/>
            </a:pPr>
            <a:r>
              <a:rPr lang="en-GB" sz="2200">
                <a:solidFill>
                  <a:srgbClr val="00B050"/>
                </a:solidFill>
                <a:latin typeface="Century Gothic" panose="020B0502020202020204" pitchFamily="34" charset="0"/>
              </a:rPr>
              <a:t>       How is climate change affecting the world?</a:t>
            </a:r>
          </a:p>
          <a:p>
            <a:pPr marL="0" lvl="0" indent="0">
              <a:buNone/>
            </a:pPr>
            <a:r>
              <a:rPr lang="en-GB" sz="2200">
                <a:solidFill>
                  <a:srgbClr val="00B050"/>
                </a:solidFill>
                <a:latin typeface="Century Gothic" panose="020B0502020202020204" pitchFamily="34" charset="0"/>
              </a:rPr>
              <a:t>Local study of Fetcham and Leatherhead </a:t>
            </a:r>
          </a:p>
          <a:p>
            <a:pPr lvl="0">
              <a:buFont typeface="Wingdings" pitchFamily="2"/>
              <a:buChar char="v"/>
            </a:pPr>
            <a:endParaRPr lang="en-GB" sz="2200" b="1" u="sng">
              <a:solidFill>
                <a:srgbClr val="984807"/>
              </a:solidFill>
              <a:latin typeface="Century Gothic" panose="020B0502020202020204" pitchFamily="34" charset="0"/>
            </a:endParaRPr>
          </a:p>
          <a:p>
            <a:pPr marL="0" lvl="0" indent="0">
              <a:buNone/>
            </a:pPr>
            <a:endParaRPr lang="en-GB" sz="2200" b="1" u="sng">
              <a:solidFill>
                <a:srgbClr val="984807"/>
              </a:solidFill>
              <a:latin typeface="Century Gothic" panose="020B0502020202020204" pitchFamily="34" charset="0"/>
            </a:endParaRPr>
          </a:p>
          <a:p>
            <a:pPr marL="0" lvl="0" indent="0">
              <a:buNone/>
            </a:pPr>
            <a:r>
              <a:rPr lang="en-GB" sz="2200" b="1" u="sng">
                <a:solidFill>
                  <a:srgbClr val="984807"/>
                </a:solidFill>
                <a:latin typeface="Century Gothic" panose="020B0502020202020204" pitchFamily="34" charset="0"/>
              </a:rPr>
              <a:t>History</a:t>
            </a:r>
          </a:p>
          <a:p>
            <a:pPr marL="0" lvl="0" indent="0">
              <a:buNone/>
            </a:pPr>
            <a:r>
              <a:rPr lang="en-GB" sz="2200">
                <a:solidFill>
                  <a:srgbClr val="984807"/>
                </a:solidFill>
                <a:latin typeface="Century Gothic" panose="020B0502020202020204" pitchFamily="34" charset="0"/>
              </a:rPr>
              <a:t>How have the medical breakthroughs of the last two hundred and fifty years affected the lives of the people of Britain?</a:t>
            </a:r>
          </a:p>
          <a:p>
            <a:pPr marL="0" lvl="0" indent="0">
              <a:buNone/>
            </a:pPr>
            <a:r>
              <a:rPr lang="en-GB" sz="2200">
                <a:solidFill>
                  <a:srgbClr val="984807"/>
                </a:solidFill>
                <a:latin typeface="Century Gothic" panose="020B0502020202020204" pitchFamily="34" charset="0"/>
              </a:rPr>
              <a:t>The story of the Trojan Horse: historical fact, legend or classical myth?</a:t>
            </a:r>
          </a:p>
          <a:p>
            <a:pPr marL="0" lvl="0" indent="0">
              <a:buNone/>
            </a:pPr>
            <a:r>
              <a:rPr lang="en-GB" sz="2200">
                <a:solidFill>
                  <a:srgbClr val="984807"/>
                </a:solidFill>
                <a:latin typeface="Century Gothic" panose="020B0502020202020204" pitchFamily="34" charset="0"/>
              </a:rPr>
              <a:t>Local study of Fetcham and Leatherhead</a:t>
            </a:r>
          </a:p>
        </p:txBody>
      </p:sp>
      <p:pic>
        <p:nvPicPr>
          <p:cNvPr id="3076" name="Picture 4" descr="Geography for Kids | What is Geography? | Geography Facts for Kids">
            <a:extLst>
              <a:ext uri="{FF2B5EF4-FFF2-40B4-BE49-F238E27FC236}">
                <a16:creationId xmlns:a16="http://schemas.microsoft.com/office/drawing/2014/main" id="{6167256C-C76A-62D2-493E-458A247B9F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354" b="10842"/>
          <a:stretch/>
        </p:blipFill>
        <p:spPr bwMode="auto">
          <a:xfrm>
            <a:off x="246185" y="186877"/>
            <a:ext cx="1413803" cy="136057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istory Curriculum « Totley All Saints Primary School">
            <a:extLst>
              <a:ext uri="{FF2B5EF4-FFF2-40B4-BE49-F238E27FC236}">
                <a16:creationId xmlns:a16="http://schemas.microsoft.com/office/drawing/2014/main" id="{B60159B4-4E13-C6FE-486B-DEBC5C839C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432"/>
          <a:stretch/>
        </p:blipFill>
        <p:spPr bwMode="auto">
          <a:xfrm>
            <a:off x="3981156" y="2929597"/>
            <a:ext cx="3819525" cy="10269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818" y="274640"/>
            <a:ext cx="8478982" cy="1623434"/>
          </a:xfrm>
        </p:spPr>
        <p:txBody>
          <a:bodyPr/>
          <a:lstStyle/>
          <a:p>
            <a:pPr algn="l"/>
            <a:r>
              <a:rPr lang="en-GB" sz="2400" b="1" u="sng">
                <a:solidFill>
                  <a:srgbClr val="FFC000"/>
                </a:solidFill>
                <a:latin typeface="Century Gothic" panose="020B0502020202020204" pitchFamily="34" charset="0"/>
              </a:rPr>
              <a:t>ART &amp; DT</a:t>
            </a:r>
            <a:r>
              <a:rPr lang="en-GB" sz="2400" b="1" u="sng">
                <a:solidFill>
                  <a:schemeClr val="accent4"/>
                </a:solidFill>
                <a:latin typeface="Century Gothic" panose="020B0502020202020204" pitchFamily="34" charset="0"/>
              </a:rPr>
              <a:t>:  </a:t>
            </a:r>
            <a:r>
              <a:rPr lang="en-GB" sz="2400">
                <a:solidFill>
                  <a:srgbClr val="0070C0"/>
                </a:solidFill>
                <a:latin typeface="Century Gothic" panose="020B0502020202020204" pitchFamily="34" charset="0"/>
              </a:rPr>
              <a:t>The impressionists including Monet, </a:t>
            </a:r>
            <a:r>
              <a:rPr lang="en-GB" sz="2400" err="1">
                <a:solidFill>
                  <a:srgbClr val="0070C0"/>
                </a:solidFill>
                <a:latin typeface="Century Gothic" panose="020B0502020202020204" pitchFamily="34" charset="0"/>
              </a:rPr>
              <a:t>Manet</a:t>
            </a:r>
            <a:r>
              <a:rPr lang="en-GB" sz="2400">
                <a:solidFill>
                  <a:srgbClr val="0070C0"/>
                </a:solidFill>
                <a:latin typeface="Century Gothic" panose="020B0502020202020204" pitchFamily="34" charset="0"/>
              </a:rPr>
              <a:t> and Degas –we explore impressionism; look at Monet’s works – haystacks, cities, garden in </a:t>
            </a:r>
            <a:r>
              <a:rPr lang="en-GB" sz="2400" err="1">
                <a:solidFill>
                  <a:srgbClr val="0070C0"/>
                </a:solidFill>
                <a:latin typeface="Century Gothic" panose="020B0502020202020204" pitchFamily="34" charset="0"/>
              </a:rPr>
              <a:t>Giverny</a:t>
            </a:r>
            <a:r>
              <a:rPr lang="en-GB" sz="2400">
                <a:solidFill>
                  <a:srgbClr val="0070C0"/>
                </a:solidFill>
                <a:latin typeface="Century Gothic" panose="020B0502020202020204" pitchFamily="34" charset="0"/>
              </a:rPr>
              <a:t>. Final piece – large scale art based on Monet’s Water lilies.</a:t>
            </a:r>
            <a:endParaRPr lang="en-GB" sz="2400"/>
          </a:p>
        </p:txBody>
      </p:sp>
      <p:sp>
        <p:nvSpPr>
          <p:cNvPr id="3" name="Content Placeholder 2"/>
          <p:cNvSpPr>
            <a:spLocks noGrp="1"/>
          </p:cNvSpPr>
          <p:nvPr>
            <p:ph idx="1"/>
          </p:nvPr>
        </p:nvSpPr>
        <p:spPr>
          <a:xfrm>
            <a:off x="207817" y="4918364"/>
            <a:ext cx="8811491" cy="1662545"/>
          </a:xfrm>
        </p:spPr>
        <p:txBody>
          <a:bodyPr/>
          <a:lstStyle/>
          <a:p>
            <a:pPr marL="0" indent="0">
              <a:buNone/>
            </a:pPr>
            <a:r>
              <a:rPr lang="en-GB" sz="2400">
                <a:solidFill>
                  <a:srgbClr val="0070C0"/>
                </a:solidFill>
                <a:latin typeface="Century Gothic" panose="020B0502020202020204" pitchFamily="34" charset="0"/>
              </a:rPr>
              <a:t>We design and sew money containers in the spring term and design and make shoebox theatres in the spring and summer term. Our final unit is making bread rolls! (A firm favourite).                       </a:t>
            </a:r>
            <a:r>
              <a:rPr lang="en-GB" sz="1800">
                <a:solidFill>
                  <a:srgbClr val="0070C0"/>
                </a:solidFill>
                <a:latin typeface="Century Gothic" panose="020B0502020202020204" pitchFamily="34" charset="0"/>
              </a:rPr>
              <a:t>Art overall/old shirt in school all the time.</a:t>
            </a:r>
            <a:endParaRPr lang="en-GB" sz="180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804" t="8337" r="3929" b="12557"/>
          <a:stretch/>
        </p:blipFill>
        <p:spPr>
          <a:xfrm>
            <a:off x="5943601" y="2840182"/>
            <a:ext cx="2895600" cy="2078182"/>
          </a:xfrm>
          <a:prstGeom prst="rect">
            <a:avLst/>
          </a:prstGeom>
        </p:spPr>
      </p:pic>
      <p:pic>
        <p:nvPicPr>
          <p:cNvPr id="5" name="Picture 4" descr="IMG_1960.jpg"/>
          <p:cNvPicPr>
            <a:picLocks noChangeAspect="1" noChangeArrowheads="1"/>
          </p:cNvPicPr>
          <p:nvPr/>
        </p:nvPicPr>
        <p:blipFill rotWithShape="1">
          <a:blip r:embed="rId3">
            <a:extLst>
              <a:ext uri="{28A0092B-C50C-407E-A947-70E740481C1C}">
                <a14:useLocalDpi xmlns:a14="http://schemas.microsoft.com/office/drawing/2010/main" val="0"/>
              </a:ext>
            </a:extLst>
          </a:blip>
          <a:srcRect t="5154"/>
          <a:stretch/>
        </p:blipFill>
        <p:spPr bwMode="auto">
          <a:xfrm>
            <a:off x="18770" y="1803974"/>
            <a:ext cx="3056939" cy="204981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0A04815B-0EB1-FE9F-258C-5780AB2F5C9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693" b="12945"/>
          <a:stretch/>
        </p:blipFill>
        <p:spPr>
          <a:xfrm>
            <a:off x="2519025" y="3020293"/>
            <a:ext cx="2427049" cy="2049819"/>
          </a:xfrm>
          <a:prstGeom prst="rect">
            <a:avLst/>
          </a:prstGeom>
        </p:spPr>
      </p:pic>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t="44848" r="3670" b="11515"/>
          <a:stretch/>
        </p:blipFill>
        <p:spPr>
          <a:xfrm>
            <a:off x="3884925" y="1865201"/>
            <a:ext cx="2302406" cy="1390618"/>
          </a:xfrm>
          <a:prstGeom prst="rect">
            <a:avLst/>
          </a:prstGeom>
        </p:spPr>
      </p:pic>
    </p:spTree>
    <p:extLst>
      <p:ext uri="{BB962C8B-B14F-4D97-AF65-F5344CB8AC3E}">
        <p14:creationId xmlns:p14="http://schemas.microsoft.com/office/powerpoint/2010/main" val="11557942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reswell Junior School - PE links">
            <a:extLst>
              <a:ext uri="{FF2B5EF4-FFF2-40B4-BE49-F238E27FC236}">
                <a16:creationId xmlns:a16="http://schemas.microsoft.com/office/drawing/2014/main" id="{1EBE87BB-6C24-1E8C-9194-BA8751E157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0640" y="5197692"/>
            <a:ext cx="3028950" cy="15144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25FAD45-6BD8-09A5-14E2-BCCE44FA4421}"/>
              </a:ext>
            </a:extLst>
          </p:cNvPr>
          <p:cNvSpPr txBox="1"/>
          <p:nvPr/>
        </p:nvSpPr>
        <p:spPr>
          <a:xfrm>
            <a:off x="323557" y="853390"/>
            <a:ext cx="8330916" cy="3970318"/>
          </a:xfrm>
          <a:prstGeom prst="rect">
            <a:avLst/>
          </a:prstGeom>
          <a:noFill/>
        </p:spPr>
        <p:txBody>
          <a:bodyPr wrap="square" lIns="91440" tIns="45720" rIns="91440" bIns="45720" anchor="t">
            <a:spAutoFit/>
          </a:bodyPr>
          <a:lstStyle/>
          <a:p>
            <a:r>
              <a:rPr lang="en-GB" sz="2800" b="1" i="1" u="sng" dirty="0">
                <a:latin typeface="Century Gothic"/>
              </a:rPr>
              <a:t>PE </a:t>
            </a:r>
            <a:r>
              <a:rPr lang="en-GB" sz="2800" dirty="0">
                <a:solidFill>
                  <a:srgbClr val="FF0000"/>
                </a:solidFill>
                <a:latin typeface="Century Gothic"/>
              </a:rPr>
              <a:t>: Invasion games (netball and hockey), athletics, gymnastics, dance, indoor athletics, rounders and tennis.</a:t>
            </a:r>
          </a:p>
          <a:p>
            <a:r>
              <a:rPr lang="en-GB" sz="2800" dirty="0">
                <a:solidFill>
                  <a:srgbClr val="FF0000"/>
                </a:solidFill>
                <a:latin typeface="Century Gothic"/>
              </a:rPr>
              <a:t> </a:t>
            </a:r>
          </a:p>
          <a:p>
            <a:r>
              <a:rPr lang="en-GB" sz="2800" dirty="0">
                <a:solidFill>
                  <a:srgbClr val="FF0000"/>
                </a:solidFill>
                <a:latin typeface="Century Gothic"/>
              </a:rPr>
              <a:t>Wednesday is PE day for year 5. Children to come to school dressed in correct PE kit. Watches &amp; earrings must be removed at home before coming to school on PE days. Navy tracksuits are allowed in colder months. </a:t>
            </a:r>
            <a:endParaRPr lang="en-GB" sz="2800" dirty="0">
              <a:latin typeface="Century Gothic"/>
            </a:endParaRPr>
          </a:p>
        </p:txBody>
      </p:sp>
    </p:spTree>
    <p:extLst>
      <p:ext uri="{BB962C8B-B14F-4D97-AF65-F5344CB8AC3E}">
        <p14:creationId xmlns:p14="http://schemas.microsoft.com/office/powerpoint/2010/main" val="3352174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0"/>
            <a:ext cx="8229600" cy="1124739"/>
          </a:xfrm>
        </p:spPr>
        <p:txBody>
          <a:bodyPr/>
          <a:lstStyle/>
          <a:p>
            <a:pPr lvl="0"/>
            <a:r>
              <a:rPr lang="en-GB" sz="3200" b="1" u="sng">
                <a:solidFill>
                  <a:srgbClr val="FF0000"/>
                </a:solidFill>
              </a:rPr>
              <a:t>Enrichment experiences</a:t>
            </a:r>
          </a:p>
        </p:txBody>
      </p:sp>
      <p:sp>
        <p:nvSpPr>
          <p:cNvPr id="3" name="Content Placeholder 2"/>
          <p:cNvSpPr txBox="1">
            <a:spLocks noGrp="1"/>
          </p:cNvSpPr>
          <p:nvPr>
            <p:ph idx="1"/>
          </p:nvPr>
        </p:nvSpPr>
        <p:spPr>
          <a:xfrm>
            <a:off x="457200" y="980730"/>
            <a:ext cx="8686800" cy="5616619"/>
          </a:xfrm>
        </p:spPr>
        <p:txBody>
          <a:bodyPr/>
          <a:lstStyle/>
          <a:p>
            <a:pPr lvl="0"/>
            <a:r>
              <a:rPr lang="en-GB" sz="2400" dirty="0">
                <a:solidFill>
                  <a:srgbClr val="FF0000"/>
                </a:solidFill>
              </a:rPr>
              <a:t>Science Learning Dome</a:t>
            </a:r>
          </a:p>
          <a:p>
            <a:r>
              <a:rPr lang="en-GB" sz="2400" dirty="0">
                <a:solidFill>
                  <a:srgbClr val="FF0000"/>
                </a:solidFill>
              </a:rPr>
              <a:t>St Mary’s church – Walk Through Easter</a:t>
            </a:r>
          </a:p>
          <a:p>
            <a:r>
              <a:rPr lang="en-GB" sz="2400" dirty="0">
                <a:solidFill>
                  <a:srgbClr val="FF0000"/>
                </a:solidFill>
              </a:rPr>
              <a:t>Fire Safety talk</a:t>
            </a:r>
          </a:p>
          <a:p>
            <a:pPr lvl="0"/>
            <a:r>
              <a:rPr lang="en-GB" sz="2400" dirty="0">
                <a:solidFill>
                  <a:srgbClr val="FF0000"/>
                </a:solidFill>
              </a:rPr>
              <a:t>Workshops and activities in school including Midsummer Night’s Dream workshop</a:t>
            </a:r>
          </a:p>
          <a:p>
            <a:r>
              <a:rPr lang="en-GB" sz="2400" dirty="0">
                <a:solidFill>
                  <a:srgbClr val="FF0000"/>
                </a:solidFill>
              </a:rPr>
              <a:t>Residential in and around Canterbury TBC</a:t>
            </a:r>
          </a:p>
          <a:p>
            <a:pPr marL="0" indent="0">
              <a:buNone/>
            </a:pPr>
            <a:endParaRPr lang="en-GB" sz="2400" dirty="0">
              <a:solidFill>
                <a:srgbClr val="FF0000"/>
              </a:solidFill>
            </a:endParaRPr>
          </a:p>
          <a:p>
            <a:pPr lvl="0"/>
            <a:r>
              <a:rPr lang="en-GB" sz="2400" b="1" u="sng" dirty="0">
                <a:solidFill>
                  <a:srgbClr val="1F4E79"/>
                </a:solidFill>
              </a:rPr>
              <a:t>Celebrating Effort and Achievement</a:t>
            </a:r>
          </a:p>
          <a:p>
            <a:pPr marL="0" lvl="0" indent="0">
              <a:buNone/>
            </a:pPr>
            <a:r>
              <a:rPr lang="en-GB" sz="2400" dirty="0">
                <a:solidFill>
                  <a:srgbClr val="1F4E79"/>
                </a:solidFill>
              </a:rPr>
              <a:t>Reading raffle, School Reader Award weekly, Doodle certificates, House points, Rockstar Certificates and Star awards are given as well as individual class rewards. Please keep us up to date with any achievements outside of school.</a:t>
            </a:r>
          </a:p>
          <a:p>
            <a:pPr marL="0" lvl="0" indent="0">
              <a:buNone/>
            </a:pPr>
            <a:r>
              <a:rPr lang="en-GB" b="1" dirty="0"/>
              <a:t>  </a:t>
            </a:r>
          </a:p>
        </p:txBody>
      </p:sp>
    </p:spTree>
  </p:cSld>
  <p:clrMapOvr>
    <a:masterClrMapping/>
  </p:clrMapOvr>
  <p:transition spd="slow">
    <p:checker/>
  </p:transition>
</p:sld>
</file>

<file path=ppt/slides/slide16.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4640"/>
            <a:ext cx="8229600" cy="922108"/>
          </a:xfrm>
        </p:spPr>
        <p:txBody>
          <a:bodyPr/>
          <a:lstStyle/>
          <a:p>
            <a:pPr lvl="0"/>
            <a:r>
              <a:rPr lang="en-GB" b="1" u="sng">
                <a:solidFill>
                  <a:srgbClr val="FFC000"/>
                </a:solidFill>
              </a:rPr>
              <a:t>HOMEWORK</a:t>
            </a:r>
          </a:p>
        </p:txBody>
      </p:sp>
      <p:sp>
        <p:nvSpPr>
          <p:cNvPr id="3" name="Content Placeholder 2"/>
          <p:cNvSpPr txBox="1">
            <a:spLocks noGrp="1"/>
          </p:cNvSpPr>
          <p:nvPr>
            <p:ph idx="1"/>
          </p:nvPr>
        </p:nvSpPr>
        <p:spPr>
          <a:xfrm>
            <a:off x="112541" y="1016448"/>
            <a:ext cx="8890781" cy="5841552"/>
          </a:xfrm>
        </p:spPr>
        <p:txBody>
          <a:bodyPr/>
          <a:lstStyle/>
          <a:p>
            <a:pPr lvl="0">
              <a:lnSpc>
                <a:spcPct val="90000"/>
              </a:lnSpc>
            </a:pPr>
            <a:r>
              <a:rPr lang="en-GB" sz="2400" dirty="0"/>
              <a:t>Reading: 25 minutes per night 5 x per week. They can read their school reading book or home books at the appropriate level. Children </a:t>
            </a:r>
            <a:r>
              <a:rPr lang="en-GB" sz="2400" b="1" u="sng" dirty="0"/>
              <a:t>must</a:t>
            </a:r>
            <a:r>
              <a:rPr lang="en-GB" sz="2400" dirty="0"/>
              <a:t> record reading in their planners.</a:t>
            </a:r>
          </a:p>
          <a:p>
            <a:pPr lvl="0">
              <a:lnSpc>
                <a:spcPct val="90000"/>
              </a:lnSpc>
            </a:pPr>
            <a:r>
              <a:rPr lang="en-GB" sz="2400" dirty="0"/>
              <a:t>Homework for English, spellings and maths will be available on Google Classroom on Fridays to be handed-in the following Thursday. Spelling lists are set weekly. Each homework task should take no longer than 25-30 minutes; </a:t>
            </a:r>
            <a:r>
              <a:rPr lang="en-GB" sz="2400" i="1" dirty="0"/>
              <a:t>longer if a child is happy to continue</a:t>
            </a:r>
            <a:r>
              <a:rPr lang="en-GB" sz="2400" dirty="0"/>
              <a:t>. On occasion, Science, Topic or Art homework may be given.  We encourage parents to </a:t>
            </a:r>
            <a:r>
              <a:rPr lang="en-GB" sz="2400" b="1" dirty="0"/>
              <a:t>support</a:t>
            </a:r>
            <a:r>
              <a:rPr lang="en-GB" sz="2400" dirty="0"/>
              <a:t> their child with their learning as much as possible and you should sign your child’s homework planner at the end of each week. </a:t>
            </a:r>
          </a:p>
          <a:p>
            <a:pPr>
              <a:lnSpc>
                <a:spcPct val="90000"/>
              </a:lnSpc>
            </a:pPr>
            <a:r>
              <a:rPr lang="en-GB" sz="2400" dirty="0">
                <a:solidFill>
                  <a:srgbClr val="FF0000"/>
                </a:solidFill>
              </a:rPr>
              <a:t>Homework club will be available for those children who do not have access to digital devices or connection to the internet at home or require support on a particular activity. </a:t>
            </a:r>
          </a:p>
          <a:p>
            <a:pPr>
              <a:lnSpc>
                <a:spcPct val="90000"/>
              </a:lnSpc>
            </a:pPr>
            <a:r>
              <a:rPr lang="en-GB" sz="2400" dirty="0">
                <a:solidFill>
                  <a:srgbClr val="FF0000"/>
                </a:solidFill>
              </a:rPr>
              <a:t>There will be a teacher present to support</a:t>
            </a:r>
            <a:r>
              <a:rPr lang="en-GB" sz="2400" b="1" i="1" u="sng" dirty="0">
                <a:solidFill>
                  <a:schemeClr val="tx1"/>
                </a:solidFill>
              </a:rPr>
              <a:t>.</a:t>
            </a:r>
            <a:endParaRPr lang="en-GB" dirty="0">
              <a:solidFill>
                <a:schemeClr val="tx1"/>
              </a:solidFill>
            </a:endParaRPr>
          </a:p>
          <a:p>
            <a:pPr>
              <a:lnSpc>
                <a:spcPct val="90000"/>
              </a:lnSpc>
            </a:pPr>
            <a:r>
              <a:rPr lang="en-GB" sz="2400" b="1" i="1" u="sng" dirty="0">
                <a:solidFill>
                  <a:schemeClr val="tx1"/>
                </a:solidFill>
              </a:rPr>
              <a:t> Homework club is on Thursday lunchtime in Alder class.</a:t>
            </a:r>
            <a:endParaRPr lang="en-GB" dirty="0">
              <a:solidFill>
                <a:schemeClr val="tx1"/>
              </a:solidFill>
            </a:endParaRPr>
          </a:p>
        </p:txBody>
      </p:sp>
      <p:pic>
        <p:nvPicPr>
          <p:cNvPr id="6146" name="Picture 2" descr="Montgomerie Primary School - Year 1">
            <a:extLst>
              <a:ext uri="{FF2B5EF4-FFF2-40B4-BE49-F238E27FC236}">
                <a16:creationId xmlns:a16="http://schemas.microsoft.com/office/drawing/2014/main" id="{730C67CD-7E79-B66E-458F-FE6B258B67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6895" y="130622"/>
            <a:ext cx="5124450" cy="885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620687"/>
            <a:ext cx="8229600" cy="181172"/>
          </a:xfrm>
        </p:spPr>
        <p:txBody>
          <a:bodyPr/>
          <a:lstStyle/>
          <a:p>
            <a:pPr lvl="0"/>
            <a:r>
              <a:rPr lang="en-GB" sz="4000" b="1" u="sng"/>
              <a:t>Essentials/Daily Kit/Planner:</a:t>
            </a:r>
            <a:br>
              <a:rPr lang="en-GB"/>
            </a:br>
            <a:endParaRPr lang="en-GB"/>
          </a:p>
        </p:txBody>
      </p:sp>
      <p:sp>
        <p:nvSpPr>
          <p:cNvPr id="3" name="Content Placeholder 2"/>
          <p:cNvSpPr txBox="1">
            <a:spLocks noGrp="1"/>
          </p:cNvSpPr>
          <p:nvPr>
            <p:ph idx="1"/>
          </p:nvPr>
        </p:nvSpPr>
        <p:spPr>
          <a:xfrm>
            <a:off x="126610" y="717712"/>
            <a:ext cx="9017390" cy="6140288"/>
          </a:xfrm>
        </p:spPr>
        <p:txBody>
          <a:bodyPr/>
          <a:lstStyle/>
          <a:p>
            <a:pPr marL="0" lvl="0" indent="0">
              <a:buNone/>
            </a:pPr>
            <a:r>
              <a:rPr lang="en-GB" sz="2400" dirty="0"/>
              <a:t>Your child needs: a pencil, rubber, sharpener, 30cm ruler, coloured pencils, whiteboard pen,</a:t>
            </a:r>
            <a:r>
              <a:rPr lang="en-GB" sz="2400" b="1" dirty="0"/>
              <a:t> </a:t>
            </a:r>
            <a:r>
              <a:rPr lang="en-GB" sz="2400" dirty="0"/>
              <a:t>green pen, scissors, glue stick and blue handwriting pen, kept in </a:t>
            </a:r>
            <a:r>
              <a:rPr lang="en-GB" sz="2400" b="1" dirty="0"/>
              <a:t>one small pencil case, which can be taken home every day or be kept in their locker.</a:t>
            </a:r>
            <a:r>
              <a:rPr lang="en-GB" sz="2400" dirty="0"/>
              <a:t> </a:t>
            </a:r>
            <a:r>
              <a:rPr lang="en-GB" sz="2400" dirty="0">
                <a:solidFill>
                  <a:srgbClr val="FF0000"/>
                </a:solidFill>
              </a:rPr>
              <a:t>All clearly named. </a:t>
            </a:r>
          </a:p>
          <a:p>
            <a:pPr marL="0" indent="0">
              <a:buNone/>
            </a:pPr>
            <a:r>
              <a:rPr lang="en-GB" sz="2400" dirty="0"/>
              <a:t>An art shirt/ apron/ overall is required, and kept in their locker.  </a:t>
            </a:r>
          </a:p>
          <a:p>
            <a:pPr marL="0" lvl="0" indent="0">
              <a:buNone/>
            </a:pPr>
            <a:r>
              <a:rPr lang="en-GB" sz="2400" dirty="0"/>
              <a:t>Children are encouraged to wear watches. </a:t>
            </a:r>
          </a:p>
          <a:p>
            <a:pPr marL="0" lvl="0" indent="0">
              <a:buNone/>
            </a:pPr>
            <a:r>
              <a:rPr lang="en-GB" sz="2400" dirty="0"/>
              <a:t>Only plain, small stud earrings can be worn – </a:t>
            </a:r>
            <a:r>
              <a:rPr lang="en-GB" sz="2400" b="1" dirty="0"/>
              <a:t>no other jewellery</a:t>
            </a:r>
            <a:r>
              <a:rPr lang="en-GB" sz="2400" dirty="0"/>
              <a:t>.  </a:t>
            </a:r>
          </a:p>
          <a:p>
            <a:pPr marL="0" indent="0">
              <a:buNone/>
            </a:pPr>
            <a:r>
              <a:rPr lang="en-GB" sz="2400" dirty="0"/>
              <a:t>Long hair is tied back with </a:t>
            </a:r>
            <a:r>
              <a:rPr lang="en-GB" sz="2400" u="sng" dirty="0"/>
              <a:t>plain blue or black </a:t>
            </a:r>
            <a:r>
              <a:rPr lang="en-GB" sz="2400" dirty="0"/>
              <a:t>hair bands (boys and girls).  </a:t>
            </a:r>
          </a:p>
          <a:p>
            <a:pPr marL="0" lvl="0" indent="0">
              <a:buNone/>
            </a:pPr>
            <a:r>
              <a:rPr lang="en-GB" sz="2400" b="1" dirty="0"/>
              <a:t>No </a:t>
            </a:r>
            <a:r>
              <a:rPr lang="en-GB" sz="2400" dirty="0"/>
              <a:t>nail polish. </a:t>
            </a:r>
          </a:p>
          <a:p>
            <a:pPr marL="0" lvl="0" indent="0">
              <a:buNone/>
            </a:pPr>
            <a:r>
              <a:rPr lang="en-GB" sz="2400" dirty="0"/>
              <a:t>School black shoes and not trainers to be worn. </a:t>
            </a:r>
          </a:p>
          <a:p>
            <a:pPr marL="0" lvl="0" indent="0">
              <a:buNone/>
            </a:pPr>
            <a:r>
              <a:rPr lang="en-GB" sz="2400" dirty="0"/>
              <a:t>Uniform must be </a:t>
            </a:r>
            <a:r>
              <a:rPr lang="en-GB" sz="2400" dirty="0">
                <a:solidFill>
                  <a:srgbClr val="FF0000"/>
                </a:solidFill>
              </a:rPr>
              <a:t>clearly named </a:t>
            </a:r>
            <a:r>
              <a:rPr lang="en-GB" sz="2400" dirty="0"/>
              <a:t>and worn correctly.  </a:t>
            </a:r>
          </a:p>
          <a:p>
            <a:pPr marL="0" lvl="0" indent="0">
              <a:buNone/>
            </a:pPr>
            <a:r>
              <a:rPr lang="en-GB" sz="2400" dirty="0"/>
              <a:t>Homework Planners are to be in school daily.</a:t>
            </a:r>
          </a:p>
          <a:p>
            <a:pPr marL="0" lvl="0" indent="0">
              <a:buNone/>
            </a:pPr>
            <a:r>
              <a:rPr lang="en-GB" sz="2400" dirty="0"/>
              <a:t>Inhalers must be in school daily and any other medicine given to office. </a:t>
            </a:r>
          </a:p>
          <a:p>
            <a:pPr lvl="0"/>
            <a:endParaRPr lang="en-GB"/>
          </a:p>
        </p:txBody>
      </p:sp>
    </p:spTree>
    <p:extLst>
      <p:ext uri="{BB962C8B-B14F-4D97-AF65-F5344CB8AC3E}">
        <p14:creationId xmlns:p14="http://schemas.microsoft.com/office/powerpoint/2010/main" val="2029359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457200" y="1017639"/>
            <a:ext cx="8220803" cy="5579702"/>
          </a:xfrm>
        </p:spPr>
        <p:txBody>
          <a:bodyPr/>
          <a:lstStyle/>
          <a:p>
            <a:pPr marL="0" lvl="0" indent="0">
              <a:buNone/>
            </a:pPr>
            <a:r>
              <a:rPr lang="en-GB" sz="2800" dirty="0">
                <a:solidFill>
                  <a:srgbClr val="FF0000"/>
                </a:solidFill>
              </a:rPr>
              <a:t>            </a:t>
            </a:r>
            <a:r>
              <a:rPr lang="en-GB" b="1" u="sng" dirty="0">
                <a:solidFill>
                  <a:srgbClr val="FF0000"/>
                </a:solidFill>
              </a:rPr>
              <a:t>Class teacher is the first point of contact.</a:t>
            </a:r>
          </a:p>
          <a:p>
            <a:pPr marL="0" indent="0">
              <a:buNone/>
            </a:pPr>
            <a:r>
              <a:rPr lang="en-GB" sz="2000" dirty="0">
                <a:solidFill>
                  <a:srgbClr val="953735"/>
                </a:solidFill>
                <a:hlinkClick r:id="rId2"/>
              </a:rPr>
              <a:t>katie_holden@oakfield.surrey.sch.uk</a:t>
            </a:r>
            <a:endParaRPr lang="en-GB" sz="2000" dirty="0">
              <a:solidFill>
                <a:srgbClr val="953735"/>
              </a:solidFill>
            </a:endParaRPr>
          </a:p>
          <a:p>
            <a:pPr marL="0" indent="0">
              <a:buNone/>
            </a:pPr>
            <a:r>
              <a:rPr lang="en-GB" sz="2000" dirty="0">
                <a:solidFill>
                  <a:srgbClr val="953735"/>
                </a:solidFill>
                <a:hlinkClick r:id="rId3"/>
              </a:rPr>
              <a:t>james_treen@oakfield.surrey.sch.uk</a:t>
            </a:r>
            <a:endParaRPr lang="en-GB" sz="2000" dirty="0">
              <a:solidFill>
                <a:srgbClr val="953735"/>
              </a:solidFill>
            </a:endParaRPr>
          </a:p>
          <a:p>
            <a:pPr marL="0" indent="0">
              <a:buNone/>
            </a:pPr>
            <a:r>
              <a:rPr lang="en-GB" sz="2000" dirty="0">
                <a:solidFill>
                  <a:schemeClr val="tx1"/>
                </a:solidFill>
              </a:rPr>
              <a:t>School Office: </a:t>
            </a:r>
            <a:r>
              <a:rPr lang="en-GB" sz="2000" dirty="0">
                <a:cs typeface="Calibri"/>
                <a:hlinkClick r:id="rId4"/>
              </a:rPr>
              <a:t>parent@oakfield.surrey.sch.uk</a:t>
            </a:r>
            <a:r>
              <a:rPr lang="en-GB" sz="2000" dirty="0">
                <a:cs typeface="Calibri"/>
              </a:rPr>
              <a:t> </a:t>
            </a:r>
            <a:endParaRPr lang="en-GB" sz="2000" dirty="0">
              <a:solidFill>
                <a:srgbClr val="953735"/>
              </a:solidFill>
              <a:cs typeface="Calibri"/>
            </a:endParaRPr>
          </a:p>
          <a:p>
            <a:pPr marL="0" lvl="0" indent="0">
              <a:buNone/>
            </a:pPr>
            <a:r>
              <a:rPr lang="en-GB" sz="2000" dirty="0"/>
              <a:t>Mrs Willemse: </a:t>
            </a:r>
            <a:r>
              <a:rPr lang="en-GB" sz="2000" dirty="0">
                <a:hlinkClick r:id="rId5"/>
              </a:rPr>
              <a:t>head@oakfield.surrey.sch.uk</a:t>
            </a:r>
            <a:r>
              <a:rPr lang="en-GB" sz="2000" dirty="0"/>
              <a:t> </a:t>
            </a:r>
          </a:p>
          <a:p>
            <a:pPr marL="0" lvl="0" indent="0">
              <a:buNone/>
            </a:pPr>
            <a:endParaRPr lang="en-GB" sz="800" dirty="0"/>
          </a:p>
          <a:p>
            <a:pPr marL="0" lvl="0" indent="0">
              <a:buNone/>
            </a:pPr>
            <a:r>
              <a:rPr lang="en-GB" sz="2000" dirty="0"/>
              <a:t>We have an open door policy and we value close communication between home and school. </a:t>
            </a:r>
          </a:p>
          <a:p>
            <a:pPr marL="0" lvl="0" indent="0">
              <a:buNone/>
            </a:pPr>
            <a:endParaRPr lang="en-GB" sz="800" dirty="0"/>
          </a:p>
          <a:p>
            <a:pPr marL="0" lvl="0" indent="0">
              <a:buNone/>
            </a:pPr>
            <a:r>
              <a:rPr lang="en-GB" sz="2000" b="1" u="sng" dirty="0"/>
              <a:t>Planners</a:t>
            </a:r>
            <a:r>
              <a:rPr lang="en-GB" sz="2000" dirty="0"/>
              <a:t> need to be in school daily and children are asked if there are any notes. Emails are checked when able, so if a matter is urgent please telephone the office before lunchtime and leave a message.</a:t>
            </a:r>
          </a:p>
          <a:p>
            <a:pPr marL="0" lvl="0" indent="0">
              <a:buNone/>
            </a:pPr>
            <a:r>
              <a:rPr lang="en-GB" sz="2000" b="1" u="sng" dirty="0"/>
              <a:t>Autumn term Parent consultations: </a:t>
            </a:r>
            <a:r>
              <a:rPr lang="en-GB" sz="2000" dirty="0"/>
              <a:t>Tuesday 21</a:t>
            </a:r>
            <a:r>
              <a:rPr lang="en-GB" sz="2000" baseline="30000" dirty="0"/>
              <a:t>st</a:t>
            </a:r>
            <a:r>
              <a:rPr lang="en-GB" sz="2000" dirty="0"/>
              <a:t> October 3.30 – 6.30pm in classrooms and Thursday 23</a:t>
            </a:r>
            <a:r>
              <a:rPr lang="en-GB" sz="2000" baseline="30000" dirty="0"/>
              <a:t>rd</a:t>
            </a:r>
            <a:r>
              <a:rPr lang="en-GB" sz="2000" dirty="0"/>
              <a:t> 3.30 – 6.30pm in classrooms.</a:t>
            </a:r>
          </a:p>
          <a:p>
            <a:pPr marL="0" lvl="0" indent="0">
              <a:buNone/>
            </a:pPr>
            <a:endParaRPr lang="en-GB" sz="2400" dirty="0"/>
          </a:p>
          <a:p>
            <a:pPr marL="0" lvl="0" indent="0">
              <a:buNone/>
            </a:pPr>
            <a:endParaRPr lang="en-GB" dirty="0"/>
          </a:p>
        </p:txBody>
      </p:sp>
      <p:pic>
        <p:nvPicPr>
          <p:cNvPr id="3" name="Picture 2"/>
          <p:cNvPicPr>
            <a:picLocks noChangeAspect="1"/>
          </p:cNvPicPr>
          <p:nvPr/>
        </p:nvPicPr>
        <p:blipFill>
          <a:blip r:embed="rId6"/>
          <a:srcRect/>
          <a:stretch>
            <a:fillRect/>
          </a:stretch>
        </p:blipFill>
        <p:spPr>
          <a:xfrm>
            <a:off x="2513786" y="142280"/>
            <a:ext cx="4107631" cy="87535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1" y="-243404"/>
            <a:ext cx="8148922" cy="1551699"/>
          </a:xfrm>
        </p:spPr>
        <p:txBody>
          <a:bodyPr/>
          <a:lstStyle/>
          <a:p>
            <a:pPr lvl="0"/>
            <a:br>
              <a:rPr lang="en-GB" sz="6000" b="1" u="sng">
                <a:solidFill>
                  <a:srgbClr val="FF0000"/>
                </a:solidFill>
              </a:rPr>
            </a:br>
            <a:r>
              <a:rPr lang="en-GB" sz="4800" b="1">
                <a:solidFill>
                  <a:srgbClr val="FF0000"/>
                </a:solidFill>
              </a:rPr>
              <a:t>Year 5 Autumn Topic Web</a:t>
            </a:r>
          </a:p>
        </p:txBody>
      </p:sp>
      <p:sp>
        <p:nvSpPr>
          <p:cNvPr id="3" name="Content Placeholder 2"/>
          <p:cNvSpPr txBox="1">
            <a:spLocks noGrp="1"/>
          </p:cNvSpPr>
          <p:nvPr>
            <p:ph idx="1"/>
          </p:nvPr>
        </p:nvSpPr>
        <p:spPr>
          <a:xfrm>
            <a:off x="467541" y="773723"/>
            <a:ext cx="8229600" cy="6370420"/>
          </a:xfrm>
        </p:spPr>
        <p:txBody>
          <a:bodyPr/>
          <a:lstStyle/>
          <a:p>
            <a:pPr lvl="0"/>
            <a:endParaRPr lang="en-GB" sz="4000"/>
          </a:p>
          <a:p>
            <a:pPr lvl="0"/>
            <a:r>
              <a:rPr lang="en-GB" sz="2800"/>
              <a:t>Sent home in your child’s book bag.  </a:t>
            </a:r>
          </a:p>
          <a:p>
            <a:pPr lvl="0"/>
            <a:r>
              <a:rPr lang="en-GB" sz="2800"/>
              <a:t>An electronic copy will be sent via email and will be available on the school website.</a:t>
            </a:r>
          </a:p>
          <a:p>
            <a:pPr lvl="0"/>
            <a:endParaRPr lang="en-GB"/>
          </a:p>
        </p:txBody>
      </p:sp>
      <p:pic>
        <p:nvPicPr>
          <p:cNvPr id="5" name="Picture 4">
            <a:extLst>
              <a:ext uri="{FF2B5EF4-FFF2-40B4-BE49-F238E27FC236}">
                <a16:creationId xmlns:a16="http://schemas.microsoft.com/office/drawing/2014/main" id="{E89BCB48-65EE-5E71-B42E-60401BBBDBDA}"/>
              </a:ext>
            </a:extLst>
          </p:cNvPr>
          <p:cNvPicPr>
            <a:picLocks noChangeAspect="1"/>
          </p:cNvPicPr>
          <p:nvPr/>
        </p:nvPicPr>
        <p:blipFill rotWithShape="1">
          <a:blip r:embed="rId2"/>
          <a:srcRect l="21385" t="22979" r="23230" b="9159"/>
          <a:stretch/>
        </p:blipFill>
        <p:spPr>
          <a:xfrm>
            <a:off x="1451260" y="3287079"/>
            <a:ext cx="5581032" cy="3629979"/>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Content Placeholder 4"/>
          <p:cNvSpPr txBox="1">
            <a:spLocks noGrp="1"/>
          </p:cNvSpPr>
          <p:nvPr>
            <p:ph idx="1"/>
          </p:nvPr>
        </p:nvSpPr>
        <p:spPr>
          <a:xfrm>
            <a:off x="457200" y="692694"/>
            <a:ext cx="8229600" cy="5433465"/>
          </a:xfrm>
        </p:spPr>
        <p:txBody>
          <a:bodyPr/>
          <a:lstStyle/>
          <a:p>
            <a:pPr marL="0" lvl="0" indent="0">
              <a:buNone/>
            </a:pPr>
            <a:r>
              <a:rPr lang="en-GB" sz="3600">
                <a:solidFill>
                  <a:srgbClr val="558ED5"/>
                </a:solidFill>
              </a:rPr>
              <a:t>We’d like to say a big thank you for all the support that you give your child, as it really makes a difference. </a:t>
            </a:r>
          </a:p>
          <a:p>
            <a:pPr lvl="0"/>
            <a:endParaRPr lang="en-GB" sz="3600">
              <a:solidFill>
                <a:srgbClr val="FFC000"/>
              </a:solidFill>
            </a:endParaRPr>
          </a:p>
        </p:txBody>
      </p:sp>
      <p:pic>
        <p:nvPicPr>
          <p:cNvPr id="1026" name="Picture 2" descr="We say “Thank you“! - Generali Cologne Marath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2656" y="3223202"/>
            <a:ext cx="5721926" cy="2459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B82CA961D3D7647A7365A11EE52058C" ma:contentTypeVersion="14" ma:contentTypeDescription="Create a new document." ma:contentTypeScope="" ma:versionID="fb5b8e4bb3beb50c57e1247b60d7eed6">
  <xsd:schema xmlns:xsd="http://www.w3.org/2001/XMLSchema" xmlns:xs="http://www.w3.org/2001/XMLSchema" xmlns:p="http://schemas.microsoft.com/office/2006/metadata/properties" xmlns:ns2="ad0efc9c-d5da-49c0-a00b-273e287148d7" xmlns:ns3="c65c7810-28c0-4421-b146-bf701e1f8d27" targetNamespace="http://schemas.microsoft.com/office/2006/metadata/properties" ma:root="true" ma:fieldsID="3bf8f4dd96ecaefaa57773429232679b" ns2:_="" ns3:_="">
    <xsd:import namespace="ad0efc9c-d5da-49c0-a00b-273e287148d7"/>
    <xsd:import namespace="c65c7810-28c0-4421-b146-bf701e1f8d2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0efc9c-d5da-49c0-a00b-273e287148d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1d15906-5cbf-4b1a-ba61-486c8a84338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5c7810-28c0-4421-b146-bf701e1f8d2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1b2492e-8ac4-40a2-b0a3-2860cefa7382}" ma:internalName="TaxCatchAll" ma:showField="CatchAllData" ma:web="c65c7810-28c0-4421-b146-bf701e1f8d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d0efc9c-d5da-49c0-a00b-273e287148d7">
      <Terms xmlns="http://schemas.microsoft.com/office/infopath/2007/PartnerControls"/>
    </lcf76f155ced4ddcb4097134ff3c332f>
    <TaxCatchAll xmlns="c65c7810-28c0-4421-b146-bf701e1f8d27" xsi:nil="true"/>
  </documentManagement>
</p:properties>
</file>

<file path=customXml/itemProps1.xml><?xml version="1.0" encoding="utf-8"?>
<ds:datastoreItem xmlns:ds="http://schemas.openxmlformats.org/officeDocument/2006/customXml" ds:itemID="{54645ADF-1970-4930-9954-0ACDA31FD0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0efc9c-d5da-49c0-a00b-273e287148d7"/>
    <ds:schemaRef ds:uri="c65c7810-28c0-4421-b146-bf701e1f8d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4866729-D721-4293-B2DF-EFD8464C801A}">
  <ds:schemaRefs>
    <ds:schemaRef ds:uri="http://schemas.microsoft.com/sharepoint/v3/contenttype/forms"/>
  </ds:schemaRefs>
</ds:datastoreItem>
</file>

<file path=customXml/itemProps3.xml><?xml version="1.0" encoding="utf-8"?>
<ds:datastoreItem xmlns:ds="http://schemas.openxmlformats.org/officeDocument/2006/customXml" ds:itemID="{D4B6B300-6DBF-44B5-B8EC-83D9035D5CC9}">
  <ds:schemaRefs>
    <ds:schemaRef ds:uri="http://schemas.openxmlformats.org/package/2006/metadata/core-properties"/>
    <ds:schemaRef ds:uri="http://schemas.microsoft.com/office/infopath/2007/PartnerControls"/>
    <ds:schemaRef ds:uri="http://purl.org/dc/terms/"/>
    <ds:schemaRef ds:uri="c65c7810-28c0-4421-b146-bf701e1f8d27"/>
    <ds:schemaRef ds:uri="ad0efc9c-d5da-49c0-a00b-273e287148d7"/>
    <ds:schemaRef ds:uri="http://schemas.microsoft.com/office/2006/documentManagement/type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43</TotalTime>
  <Words>1763</Words>
  <Application>Microsoft Office PowerPoint</Application>
  <PresentationFormat>On-screen Show (4:3)</PresentationFormat>
  <Paragraphs>128</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Century Gothic</vt:lpstr>
      <vt:lpstr>Times New Roman</vt:lpstr>
      <vt:lpstr>Wingdings</vt:lpstr>
      <vt:lpstr>Office Theme</vt:lpstr>
      <vt:lpstr>‘From Small Acorns to Mighty Oaks’ </vt:lpstr>
      <vt:lpstr>Our Vision</vt:lpstr>
      <vt:lpstr>Supporting the School </vt:lpstr>
      <vt:lpstr>     Year 5 Team Year Group Leader: Mrs Katie Holden   Class teachers:    Mrs Holden –Alder: Monday-Thursday Mr Treen-Hawthorn  In class support-Mrs Smith HLTA English and Maths SEND group support &amp; Thrive-Mr Barrett       </vt:lpstr>
      <vt:lpstr>Our Priorities </vt:lpstr>
      <vt:lpstr>Maths</vt:lpstr>
      <vt:lpstr>      English </vt:lpstr>
      <vt:lpstr>Science</vt:lpstr>
      <vt:lpstr>PHSE- Jigsaw</vt:lpstr>
      <vt:lpstr>PowerPoint Presentation</vt:lpstr>
      <vt:lpstr>Geography and History</vt:lpstr>
      <vt:lpstr> </vt:lpstr>
      <vt:lpstr>ART &amp; DT:  The impressionists including Monet, Manet and Degas –we explore impressionism; look at Monet’s works – haystacks, cities, garden in Giverny. Final piece – large scale art based on Monet’s Water lilies.</vt:lpstr>
      <vt:lpstr>PowerPoint Presentation</vt:lpstr>
      <vt:lpstr>Enrichment experiences</vt:lpstr>
      <vt:lpstr>HOMEWORK</vt:lpstr>
      <vt:lpstr>Essentials/Daily Kit/Planner: </vt:lpstr>
      <vt:lpstr>PowerPoint Presentation</vt:lpstr>
      <vt:lpstr> Year 5 Autumn Topic Web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OJS User</dc:creator>
  <cp:lastModifiedBy>Head</cp:lastModifiedBy>
  <cp:revision>47</cp:revision>
  <cp:lastPrinted>2024-07-15T11:05:29Z</cp:lastPrinted>
  <dcterms:created xsi:type="dcterms:W3CDTF">2016-07-28T16:47:42Z</dcterms:created>
  <dcterms:modified xsi:type="dcterms:W3CDTF">2025-09-16T08:07:20Z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0x0101004B82CA961D3D7647A7365A11EE52058C</vt:lpwstr>
  </property>
  <property fmtid="{D5CDD505-2E9C-101B-9397-08002B2CF9AE}" pid="3" name="Order">
    <vt:r8>184200</vt:r8>
  </property>
  <property fmtid="{D5CDD505-2E9C-101B-9397-08002B2CF9AE}" pid="4" name="MediaServiceImageTags">
    <vt:lpwstr/>
  </property>
</Properties>
</file>