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handoutMasterIdLst>
    <p:handoutMasterId r:id="rId17"/>
  </p:handoutMasterIdLst>
  <p:sldIdLst>
    <p:sldId id="261" r:id="rId5"/>
    <p:sldId id="258" r:id="rId6"/>
    <p:sldId id="263" r:id="rId7"/>
    <p:sldId id="264" r:id="rId8"/>
    <p:sldId id="267" r:id="rId9"/>
    <p:sldId id="268" r:id="rId10"/>
    <p:sldId id="269" r:id="rId11"/>
    <p:sldId id="270" r:id="rId12"/>
    <p:sldId id="271" r:id="rId13"/>
    <p:sldId id="272" r:id="rId14"/>
    <p:sldId id="274" r:id="rId15"/>
    <p:sldId id="275" r:id="rId16"/>
  </p:sldIdLst>
  <p:sldSz cx="9144000" cy="6858000" type="screen4x3"/>
  <p:notesSz cx="6858000" cy="9144000"/>
  <p:embeddedFontLst>
    <p:embeddedFont>
      <p:font typeface="Sassoon Infant Md" panose="02000603050000020003" charset="0"/>
      <p:regular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HVD Bodedo" panose="020B0604020202020204" charset="0"/>
      <p:regular r:id="rId23"/>
    </p:embeddedFont>
    <p:embeddedFont>
      <p:font typeface="BPreplay" panose="02000503000000020004" charset="0"/>
      <p:regular r:id="rId24"/>
      <p:bold r:id="rId25"/>
      <p:italic r:id="rId26"/>
      <p:boldItalic r:id="rId27"/>
    </p:embeddedFont>
    <p:embeddedFont>
      <p:font typeface="Sassoon Infant Rg" panose="02000503030000020003" charset="0"/>
      <p:regular r:id="rId28"/>
      <p:bold r:id="rId2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61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E160"/>
    <a:srgbClr val="E3DB3F"/>
    <a:srgbClr val="F4432F"/>
    <a:srgbClr val="049BB4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61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7.fntdata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D5EAB1E-FD2B-46EC-B001-21F707043A24}" type="datetimeFigureOut">
              <a:rPr lang="en-GB"/>
              <a:pPr>
                <a:defRPr/>
              </a:pPr>
              <a:t>26/05/2020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FF3266F-9BB4-4E32-B0EA-90D3DF494F1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724158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7329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74212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91384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2516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2264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1" r:id="rId4"/>
    <p:sldLayoutId id="2147483682" r:id="rId5"/>
    <p:sldLayoutId id="214748368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anose="02000503000000020004" pitchFamily="50" charset="0"/>
              </a:rPr>
              <a:t>Geography</a:t>
            </a:r>
            <a:r>
              <a:rPr lang="en-GB" altLang="en-US" sz="800">
                <a:solidFill>
                  <a:schemeClr val="bg1"/>
                </a:solidFill>
                <a:latin typeface="BPreplay" panose="02000503000000020004" pitchFamily="50" charset="0"/>
              </a:rPr>
              <a:t> | Year 3 | Rainforests | Layers of the Rainforest | Lesson 3</a:t>
            </a:r>
          </a:p>
        </p:txBody>
      </p:sp>
      <p:sp>
        <p:nvSpPr>
          <p:cNvPr id="7175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/>
              <a:t>Rainforests</a:t>
            </a:r>
          </a:p>
        </p:txBody>
      </p:sp>
      <p:sp>
        <p:nvSpPr>
          <p:cNvPr id="7176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/>
              <a:t>Geography</a:t>
            </a:r>
          </a:p>
        </p:txBody>
      </p:sp>
      <p:pic>
        <p:nvPicPr>
          <p:cNvPr id="7177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Twinkl Logo"/>
          <p:cNvPicPr>
            <a:picLocks noChangeAspect="1"/>
          </p:cNvPicPr>
          <p:nvPr/>
        </p:nvPicPr>
        <p:blipFill>
          <a:blip r:embed="rId3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8313" y="5719763"/>
            <a:ext cx="587375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dirty="0"/>
              <a:t>I can describe and understand the features of the layers of a rainforest.</a:t>
            </a:r>
          </a:p>
        </p:txBody>
      </p:sp>
      <p:sp>
        <p:nvSpPr>
          <p:cNvPr id="922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/>
              <a:t>I can name the four layers of a rainforest.</a:t>
            </a:r>
          </a:p>
          <a:p>
            <a:pPr eaLnBrk="1" hangingPunct="1"/>
            <a:r>
              <a:rPr lang="en-GB" altLang="en-US"/>
              <a:t>I can tell you about the climate in each layer.</a:t>
            </a:r>
          </a:p>
          <a:p>
            <a:pPr eaLnBrk="1" hangingPunct="1"/>
            <a:r>
              <a:rPr lang="en-GB" altLang="en-US"/>
              <a:t>I can tell you about the plants found in each layer.</a:t>
            </a:r>
          </a:p>
          <a:p>
            <a:pPr eaLnBrk="1" hangingPunct="1"/>
            <a:r>
              <a:rPr lang="en-GB" altLang="en-US"/>
              <a:t>I can tell you some animals that live in each layer.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Inside a Rainforest</a:t>
            </a:r>
          </a:p>
        </p:txBody>
      </p:sp>
      <p:pic>
        <p:nvPicPr>
          <p:cNvPr id="10243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2498725"/>
            <a:ext cx="3762375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32325" y="2490788"/>
            <a:ext cx="3756025" cy="252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755650" y="1463675"/>
            <a:ext cx="1824038" cy="949325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What do you notice about the plants in a rainforest?</a:t>
            </a:r>
          </a:p>
        </p:txBody>
      </p:sp>
      <p:sp>
        <p:nvSpPr>
          <p:cNvPr id="8" name="Rectangle 7"/>
          <p:cNvSpPr/>
          <p:nvPr/>
        </p:nvSpPr>
        <p:spPr>
          <a:xfrm>
            <a:off x="2693988" y="1463675"/>
            <a:ext cx="1824037" cy="949325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Are all the plants the same height?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4632325" y="1463675"/>
            <a:ext cx="1824038" cy="949325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Are they all the same shade of green?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6564313" y="1463675"/>
            <a:ext cx="1824037" cy="949325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Do they have the same kinds of leaves?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755650" y="5103813"/>
            <a:ext cx="7632700" cy="460375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Why do you think they are all different?</a:t>
            </a:r>
          </a:p>
        </p:txBody>
      </p:sp>
      <p:pic>
        <p:nvPicPr>
          <p:cNvPr id="10250" name="Whole Clas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Layers of the Rainforest</a:t>
            </a:r>
          </a:p>
        </p:txBody>
      </p:sp>
      <p:pic>
        <p:nvPicPr>
          <p:cNvPr id="11267" name="Picture 10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37075" y="1487488"/>
            <a:ext cx="3851275" cy="415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755650" y="1487488"/>
            <a:ext cx="3673475" cy="4152900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A rainforest can be split up into layers.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3200" dirty="0">
              <a:solidFill>
                <a:schemeClr val="tx1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Each layer is different because of the amount of light and water it gets.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Layers of the Rainforest</a:t>
            </a:r>
          </a:p>
        </p:txBody>
      </p:sp>
      <p:pic>
        <p:nvPicPr>
          <p:cNvPr id="12291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2516188"/>
            <a:ext cx="7632700" cy="202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340100" y="1443038"/>
            <a:ext cx="2471738" cy="971550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solidFill>
                  <a:schemeClr val="bg1"/>
                </a:solidFill>
              </a:rPr>
              <a:t>Their trunks can be up to 5m in circumference.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916613" y="1443038"/>
            <a:ext cx="2471737" cy="971550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They are usually broad-leaved, evergreen hardwood trees.</a:t>
            </a:r>
          </a:p>
        </p:txBody>
      </p:sp>
      <p:sp>
        <p:nvSpPr>
          <p:cNvPr id="9" name="Rectangle 8"/>
          <p:cNvSpPr/>
          <p:nvPr/>
        </p:nvSpPr>
        <p:spPr>
          <a:xfrm>
            <a:off x="763588" y="1443038"/>
            <a:ext cx="2470150" cy="971550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solidFill>
                  <a:schemeClr val="bg1"/>
                </a:solidFill>
              </a:rPr>
              <a:t>Trees in this layer can be up to 60m tall.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4641850"/>
            <a:ext cx="3767138" cy="709613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solidFill>
                  <a:schemeClr val="tx1"/>
                </a:solidFill>
              </a:rPr>
              <a:t>There is lots of sunlight up here, but it is also very cold and windy.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624388" y="4641850"/>
            <a:ext cx="3763962" cy="709613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Many birds, monkeys, bats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and butterflies live here.</a:t>
            </a:r>
          </a:p>
        </p:txBody>
      </p:sp>
      <p:sp>
        <p:nvSpPr>
          <p:cNvPr id="12297" name="TextBox 3"/>
          <p:cNvSpPr txBox="1">
            <a:spLocks noChangeArrowheads="1"/>
          </p:cNvSpPr>
          <p:nvPr/>
        </p:nvSpPr>
        <p:spPr bwMode="auto">
          <a:xfrm>
            <a:off x="827088" y="2603500"/>
            <a:ext cx="19859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HVD Bodedo" panose="02000605000000020003" pitchFamily="2" charset="0"/>
              </a:rPr>
              <a:t>Emergent Layer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11838" y="2603500"/>
            <a:ext cx="1946275" cy="130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Layers of the Rainforest</a:t>
            </a:r>
          </a:p>
        </p:txBody>
      </p:sp>
      <p:sp>
        <p:nvSpPr>
          <p:cNvPr id="3" name="Rectangle 2"/>
          <p:cNvSpPr/>
          <p:nvPr/>
        </p:nvSpPr>
        <p:spPr>
          <a:xfrm>
            <a:off x="3340100" y="1443038"/>
            <a:ext cx="2471738" cy="971550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Trees in this layer usually have smooth, oval, pointed leaves.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5916613" y="1443038"/>
            <a:ext cx="2471737" cy="971550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There is lots of sunlight but also plenty of rain.</a:t>
            </a:r>
          </a:p>
        </p:txBody>
      </p:sp>
      <p:sp>
        <p:nvSpPr>
          <p:cNvPr id="9" name="Rectangle 8"/>
          <p:cNvSpPr/>
          <p:nvPr/>
        </p:nvSpPr>
        <p:spPr>
          <a:xfrm>
            <a:off x="763588" y="1443038"/>
            <a:ext cx="2470150" cy="971550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Trees in this layer form a roof over the plants below.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4641850"/>
            <a:ext cx="3767138" cy="709613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Many animals live in this layer as there is plenty of food.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624388" y="4641850"/>
            <a:ext cx="3763962" cy="709613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These include snakes, toucans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and tree frogs.</a:t>
            </a:r>
          </a:p>
        </p:txBody>
      </p:sp>
      <p:pic>
        <p:nvPicPr>
          <p:cNvPr id="13320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>
            <a:fillRect/>
          </a:stretch>
        </p:blipFill>
        <p:spPr bwMode="auto">
          <a:xfrm>
            <a:off x="763588" y="2522538"/>
            <a:ext cx="7632700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1" name="TextBox 3"/>
          <p:cNvSpPr txBox="1">
            <a:spLocks noChangeArrowheads="1"/>
          </p:cNvSpPr>
          <p:nvPr/>
        </p:nvSpPr>
        <p:spPr bwMode="auto">
          <a:xfrm>
            <a:off x="871538" y="2603500"/>
            <a:ext cx="19843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HVD Bodedo" panose="02000605000000020003" pitchFamily="2" charset="0"/>
              </a:rPr>
              <a:t>Canopy Layer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13125" y="4891088"/>
            <a:ext cx="2028825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3588" y="2520950"/>
            <a:ext cx="7632700" cy="201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Layers of the Rainforest</a:t>
            </a:r>
          </a:p>
        </p:txBody>
      </p:sp>
      <p:sp>
        <p:nvSpPr>
          <p:cNvPr id="3" name="Rectangle 2"/>
          <p:cNvSpPr/>
          <p:nvPr/>
        </p:nvSpPr>
        <p:spPr>
          <a:xfrm>
            <a:off x="3340100" y="1443038"/>
            <a:ext cx="2471738" cy="971550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It is very warm and very humid here.</a:t>
            </a:r>
          </a:p>
        </p:txBody>
      </p:sp>
      <p:sp>
        <p:nvSpPr>
          <p:cNvPr id="8" name="Rectangle 7"/>
          <p:cNvSpPr/>
          <p:nvPr/>
        </p:nvSpPr>
        <p:spPr>
          <a:xfrm>
            <a:off x="5916613" y="1443038"/>
            <a:ext cx="2471737" cy="971550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Many insects live in this layer.</a:t>
            </a:r>
          </a:p>
        </p:txBody>
      </p:sp>
      <p:sp>
        <p:nvSpPr>
          <p:cNvPr id="9" name="Rectangle 8"/>
          <p:cNvSpPr/>
          <p:nvPr/>
        </p:nvSpPr>
        <p:spPr>
          <a:xfrm>
            <a:off x="763588" y="1443038"/>
            <a:ext cx="2470150" cy="971550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Trees in this layer rarely grow taller than 4m.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4641850"/>
            <a:ext cx="7640638" cy="709613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Very little sunlight reaches this area, so the plants have to grow larger leaves to reach the sunlight that there is.</a:t>
            </a:r>
          </a:p>
        </p:txBody>
      </p:sp>
      <p:sp>
        <p:nvSpPr>
          <p:cNvPr id="14344" name="TextBox 3"/>
          <p:cNvSpPr txBox="1">
            <a:spLocks noChangeArrowheads="1"/>
          </p:cNvSpPr>
          <p:nvPr/>
        </p:nvSpPr>
        <p:spPr bwMode="auto">
          <a:xfrm>
            <a:off x="871538" y="2603500"/>
            <a:ext cx="19843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HVD Bodedo" panose="02000605000000020003" pitchFamily="2" charset="0"/>
              </a:rPr>
              <a:t>Understory Layer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80213" y="1992313"/>
            <a:ext cx="1720850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9300" y="2520950"/>
            <a:ext cx="7637463" cy="201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Layers of the Rainforest</a:t>
            </a:r>
          </a:p>
        </p:txBody>
      </p:sp>
      <p:sp>
        <p:nvSpPr>
          <p:cNvPr id="3" name="Rectangle 2"/>
          <p:cNvSpPr/>
          <p:nvPr/>
        </p:nvSpPr>
        <p:spPr>
          <a:xfrm>
            <a:off x="3340100" y="1443038"/>
            <a:ext cx="2471738" cy="971550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Very few plants grow in this area.</a:t>
            </a:r>
          </a:p>
        </p:txBody>
      </p:sp>
      <p:sp>
        <p:nvSpPr>
          <p:cNvPr id="8" name="Rectangle 7"/>
          <p:cNvSpPr/>
          <p:nvPr/>
        </p:nvSpPr>
        <p:spPr>
          <a:xfrm>
            <a:off x="5916613" y="1443038"/>
            <a:ext cx="2471737" cy="971550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Leaves and other debris decompose very quickly.</a:t>
            </a:r>
          </a:p>
        </p:txBody>
      </p:sp>
      <p:sp>
        <p:nvSpPr>
          <p:cNvPr id="9" name="Rectangle 8"/>
          <p:cNvSpPr/>
          <p:nvPr/>
        </p:nvSpPr>
        <p:spPr>
          <a:xfrm>
            <a:off x="763588" y="1443038"/>
            <a:ext cx="2470150" cy="971550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It is very dark here – almost no sunlight reaches this area.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4641850"/>
            <a:ext cx="7640638" cy="709613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Animals such as gorillas, anteaters, leopards and tigers live here.</a:t>
            </a:r>
          </a:p>
        </p:txBody>
      </p:sp>
      <p:sp>
        <p:nvSpPr>
          <p:cNvPr id="15368" name="TextBox 3"/>
          <p:cNvSpPr txBox="1">
            <a:spLocks noChangeArrowheads="1"/>
          </p:cNvSpPr>
          <p:nvPr/>
        </p:nvSpPr>
        <p:spPr bwMode="auto">
          <a:xfrm>
            <a:off x="871538" y="2603500"/>
            <a:ext cx="19843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HVD Bodedo" panose="02000605000000020003" pitchFamily="2" charset="0"/>
              </a:rPr>
              <a:t>Forest Floor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22588" y="2603500"/>
            <a:ext cx="3305175" cy="182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Layers of the Rainforest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0" y="1454150"/>
            <a:ext cx="7632700" cy="409575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Match the captions and the facts to the correct areas of the rainforest.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958975"/>
            <a:ext cx="7632700" cy="3214688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55650" y="5276850"/>
            <a:ext cx="7632700" cy="575310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b="1" dirty="0">
                <a:solidFill>
                  <a:schemeClr val="tx1"/>
                </a:solidFill>
              </a:rPr>
              <a:t>Challenge: </a:t>
            </a:r>
            <a:r>
              <a:rPr lang="en-GB" sz="1700" dirty="0">
                <a:solidFill>
                  <a:schemeClr val="tx1"/>
                </a:solidFill>
              </a:rPr>
              <a:t>Can you use </a:t>
            </a:r>
            <a:r>
              <a:rPr lang="en-GB" sz="1700" dirty="0">
                <a:solidFill>
                  <a:schemeClr val="tx1"/>
                </a:solidFill>
              </a:rPr>
              <a:t>a</a:t>
            </a:r>
            <a:r>
              <a:rPr lang="en-GB" sz="1700" dirty="0" smtClean="0">
                <a:solidFill>
                  <a:schemeClr val="tx1"/>
                </a:solidFill>
              </a:rPr>
              <a:t> </a:t>
            </a:r>
            <a:r>
              <a:rPr lang="en-GB" sz="1700" dirty="0">
                <a:solidFill>
                  <a:schemeClr val="tx1"/>
                </a:solidFill>
              </a:rPr>
              <a:t>non-fiction </a:t>
            </a:r>
            <a:r>
              <a:rPr lang="en-GB" sz="1700" dirty="0" smtClean="0">
                <a:solidFill>
                  <a:schemeClr val="tx1"/>
                </a:solidFill>
              </a:rPr>
              <a:t>book or the Internet </a:t>
            </a:r>
            <a:r>
              <a:rPr lang="en-GB" sz="1700" dirty="0">
                <a:solidFill>
                  <a:schemeClr val="tx1"/>
                </a:solidFill>
              </a:rPr>
              <a:t>to find out more about one layer?</a:t>
            </a:r>
          </a:p>
        </p:txBody>
      </p:sp>
      <p:pic>
        <p:nvPicPr>
          <p:cNvPr id="16390" name="Individual Work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7263" y="2179638"/>
            <a:ext cx="4038600" cy="285591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1475" y="2179638"/>
            <a:ext cx="4040188" cy="285591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575" y="2179638"/>
            <a:ext cx="4040188" cy="285591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8436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18437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18438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describe and understand the features of the layers of a rainforest.</a:t>
            </a:r>
          </a:p>
        </p:txBody>
      </p:sp>
      <p:sp>
        <p:nvSpPr>
          <p:cNvPr id="18439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/>
              <a:t>I can name the four layers of a rainforest.</a:t>
            </a:r>
          </a:p>
          <a:p>
            <a:pPr eaLnBrk="1" hangingPunct="1"/>
            <a:r>
              <a:rPr lang="en-GB" altLang="en-US"/>
              <a:t>I can tell you about the climate in each layer.</a:t>
            </a:r>
          </a:p>
          <a:p>
            <a:pPr eaLnBrk="1" hangingPunct="1"/>
            <a:r>
              <a:rPr lang="en-GB" altLang="en-US"/>
              <a:t>I can tell you about the plants found in each layer.</a:t>
            </a:r>
          </a:p>
          <a:p>
            <a:pPr eaLnBrk="1" hangingPunct="1"/>
            <a:r>
              <a:rPr lang="en-GB" altLang="en-US"/>
              <a:t>I can tell you some animals that live in each layer.</a:t>
            </a:r>
          </a:p>
        </p:txBody>
      </p:sp>
      <p:pic>
        <p:nvPicPr>
          <p:cNvPr id="18440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76250" y="549275"/>
            <a:ext cx="8181975" cy="1325563"/>
          </a:xfrm>
        </p:spPr>
        <p:txBody>
          <a:bodyPr/>
          <a:lstStyle/>
          <a:p>
            <a:pPr eaLnBrk="1" hangingPunct="1"/>
            <a:endParaRPr lang="en-GB" altLang="en-US"/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481013" y="2014538"/>
            <a:ext cx="8181975" cy="4351337"/>
          </a:xfrm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5C36B20FA2E3843881A6D7EFE4EB377" ma:contentTypeVersion="10" ma:contentTypeDescription="Create a new document." ma:contentTypeScope="" ma:versionID="c27d6e2cbd7cd32babff5f70cf8fd20d">
  <xsd:schema xmlns:xsd="http://www.w3.org/2001/XMLSchema" xmlns:xs="http://www.w3.org/2001/XMLSchema" xmlns:p="http://schemas.microsoft.com/office/2006/metadata/properties" xmlns:ns3="66164669-a466-4572-a440-a50010584701" targetNamespace="http://schemas.microsoft.com/office/2006/metadata/properties" ma:root="true" ma:fieldsID="a5fe4b64657bec9298e167f48e3a507f" ns3:_="">
    <xsd:import namespace="66164669-a466-4572-a440-a5001058470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164669-a466-4572-a440-a500105847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204B328-1F54-4ADD-BF48-BF21E8B10B3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6164669-a466-4572-a440-a5001058470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A1D287F-47B1-44B3-9FF5-7579ECE806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20847A5-9214-4218-9B59-AB7632D7EE40}">
  <ds:schemaRefs>
    <ds:schemaRef ds:uri="http://schemas.microsoft.com/office/2006/documentManagement/types"/>
    <ds:schemaRef ds:uri="http://purl.org/dc/terms/"/>
    <ds:schemaRef ds:uri="66164669-a466-4572-a440-a50010584701"/>
    <ds:schemaRef ds:uri="http://schemas.microsoft.com/office/2006/metadata/properties"/>
    <ds:schemaRef ds:uri="http://www.w3.org/XML/1998/namespace"/>
    <ds:schemaRef ds:uri="http://purl.org/dc/dcmitype/"/>
    <ds:schemaRef ds:uri="http://purl.org/dc/elements/1.1/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1036</TotalTime>
  <Words>491</Words>
  <Application>Microsoft Office PowerPoint</Application>
  <PresentationFormat>On-screen Show (4:3)</PresentationFormat>
  <Paragraphs>63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Sassoon Infant Md</vt:lpstr>
      <vt:lpstr>Calibri</vt:lpstr>
      <vt:lpstr>Arial</vt:lpstr>
      <vt:lpstr>HVD Bodedo</vt:lpstr>
      <vt:lpstr>BPreplay</vt:lpstr>
      <vt:lpstr>Sassoon Infant Rg</vt:lpstr>
      <vt:lpstr>Office Theme</vt:lpstr>
      <vt:lpstr>Geography</vt:lpstr>
      <vt:lpstr>PowerPoint Presentation</vt:lpstr>
      <vt:lpstr>PowerPoint Presentation</vt:lpstr>
      <vt:lpstr>Inside a Rainforest</vt:lpstr>
      <vt:lpstr>Layers of the Rainforest</vt:lpstr>
      <vt:lpstr>Layers of the Rainforest</vt:lpstr>
      <vt:lpstr>Layers of the Rainforest</vt:lpstr>
      <vt:lpstr>Layers of the Rainforest</vt:lpstr>
      <vt:lpstr>Layers of the Rainforest</vt:lpstr>
      <vt:lpstr>Layers of the Rainforest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Mr E JAMES</cp:lastModifiedBy>
  <cp:revision>78</cp:revision>
  <dcterms:created xsi:type="dcterms:W3CDTF">2014-10-01T16:09:27Z</dcterms:created>
  <dcterms:modified xsi:type="dcterms:W3CDTF">2020-05-26T10:19:30Z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0x01010055C36B20FA2E3843881A6D7EFE4EB377</vt:lpwstr>
  </property>
</Properties>
</file>