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6" d="100"/>
          <a:sy n="66" d="100"/>
        </p:scale>
        <p:origin x="-1506" y="-1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B2A8684-F5DE-494F-9AD4-1D6E6DEC7ED2}" type="datetimeFigureOut">
              <a:rPr lang="en-GB" smtClean="0"/>
              <a:t>14/04/2020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2C211D-12EC-457A-A351-8139C428CCCE}" type="slidenum">
              <a:rPr lang="en-GB" smtClean="0"/>
              <a:t>‹#›</a:t>
            </a:fld>
            <a:endParaRPr lang="en-GB"/>
          </a:p>
        </p:txBody>
      </p:sp>
    </p:spTree>
    <p:extLst>
      <p:ext uri="{BB962C8B-B14F-4D97-AF65-F5344CB8AC3E}">
        <p14:creationId xmlns:p14="http://schemas.microsoft.com/office/powerpoint/2010/main" val="3129079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B2A8684-F5DE-494F-9AD4-1D6E6DEC7ED2}" type="datetimeFigureOut">
              <a:rPr lang="en-GB" smtClean="0"/>
              <a:t>14/04/2020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2C211D-12EC-457A-A351-8139C428CCCE}" type="slidenum">
              <a:rPr lang="en-GB" smtClean="0"/>
              <a:t>‹#›</a:t>
            </a:fld>
            <a:endParaRPr lang="en-GB"/>
          </a:p>
        </p:txBody>
      </p:sp>
    </p:spTree>
    <p:extLst>
      <p:ext uri="{BB962C8B-B14F-4D97-AF65-F5344CB8AC3E}">
        <p14:creationId xmlns:p14="http://schemas.microsoft.com/office/powerpoint/2010/main" val="14331891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B2A8684-F5DE-494F-9AD4-1D6E6DEC7ED2}" type="datetimeFigureOut">
              <a:rPr lang="en-GB" smtClean="0"/>
              <a:t>14/04/2020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2C211D-12EC-457A-A351-8139C428CCCE}" type="slidenum">
              <a:rPr lang="en-GB" smtClean="0"/>
              <a:t>‹#›</a:t>
            </a:fld>
            <a:endParaRPr lang="en-GB"/>
          </a:p>
        </p:txBody>
      </p:sp>
    </p:spTree>
    <p:extLst>
      <p:ext uri="{BB962C8B-B14F-4D97-AF65-F5344CB8AC3E}">
        <p14:creationId xmlns:p14="http://schemas.microsoft.com/office/powerpoint/2010/main" val="876454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B2A8684-F5DE-494F-9AD4-1D6E6DEC7ED2}" type="datetimeFigureOut">
              <a:rPr lang="en-GB" smtClean="0"/>
              <a:t>14/04/2020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72C211D-12EC-457A-A351-8139C428CCCE}" type="slidenum">
              <a:rPr lang="en-GB" smtClean="0"/>
              <a:t>‹#›</a:t>
            </a:fld>
            <a:endParaRPr lang="en-GB"/>
          </a:p>
        </p:txBody>
      </p:sp>
    </p:spTree>
    <p:extLst>
      <p:ext uri="{BB962C8B-B14F-4D97-AF65-F5344CB8AC3E}">
        <p14:creationId xmlns:p14="http://schemas.microsoft.com/office/powerpoint/2010/main" val="41991521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B2A8684-F5DE-494F-9AD4-1D6E6DEC7ED2}" type="datetimeFigureOut">
              <a:rPr lang="en-GB" smtClean="0"/>
              <a:t>14/04/2020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72C211D-12EC-457A-A351-8139C428CCCE}" type="slidenum">
              <a:rPr lang="en-GB" smtClean="0"/>
              <a:t>‹#›</a:t>
            </a:fld>
            <a:endParaRPr lang="en-GB"/>
          </a:p>
        </p:txBody>
      </p:sp>
    </p:spTree>
    <p:extLst>
      <p:ext uri="{BB962C8B-B14F-4D97-AF65-F5344CB8AC3E}">
        <p14:creationId xmlns:p14="http://schemas.microsoft.com/office/powerpoint/2010/main" val="3777346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B2A8684-F5DE-494F-9AD4-1D6E6DEC7ED2}" type="datetimeFigureOut">
              <a:rPr lang="en-GB" smtClean="0"/>
              <a:t>14/04/2020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72C211D-12EC-457A-A351-8139C428CCCE}" type="slidenum">
              <a:rPr lang="en-GB" smtClean="0"/>
              <a:t>‹#›</a:t>
            </a:fld>
            <a:endParaRPr lang="en-GB"/>
          </a:p>
        </p:txBody>
      </p:sp>
    </p:spTree>
    <p:extLst>
      <p:ext uri="{BB962C8B-B14F-4D97-AF65-F5344CB8AC3E}">
        <p14:creationId xmlns:p14="http://schemas.microsoft.com/office/powerpoint/2010/main" val="150009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2A8684-F5DE-494F-9AD4-1D6E6DEC7ED2}" type="datetimeFigureOut">
              <a:rPr lang="en-GB" smtClean="0"/>
              <a:t>14/04/2020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72C211D-12EC-457A-A351-8139C428CCCE}" type="slidenum">
              <a:rPr lang="en-GB" smtClean="0"/>
              <a:t>‹#›</a:t>
            </a:fld>
            <a:endParaRPr lang="en-GB"/>
          </a:p>
        </p:txBody>
      </p:sp>
    </p:spTree>
    <p:extLst>
      <p:ext uri="{BB962C8B-B14F-4D97-AF65-F5344CB8AC3E}">
        <p14:creationId xmlns:p14="http://schemas.microsoft.com/office/powerpoint/2010/main" val="39006836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2A8684-F5DE-494F-9AD4-1D6E6DEC7ED2}" type="datetimeFigureOut">
              <a:rPr lang="en-GB" smtClean="0"/>
              <a:t>14/04/2020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72C211D-12EC-457A-A351-8139C428CCCE}" type="slidenum">
              <a:rPr lang="en-GB" smtClean="0"/>
              <a:t>‹#›</a:t>
            </a:fld>
            <a:endParaRPr lang="en-GB"/>
          </a:p>
        </p:txBody>
      </p:sp>
    </p:spTree>
    <p:extLst>
      <p:ext uri="{BB962C8B-B14F-4D97-AF65-F5344CB8AC3E}">
        <p14:creationId xmlns:p14="http://schemas.microsoft.com/office/powerpoint/2010/main" val="3238467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2A8684-F5DE-494F-9AD4-1D6E6DEC7ED2}" type="datetimeFigureOut">
              <a:rPr lang="en-GB" smtClean="0"/>
              <a:t>14/04/2020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72C211D-12EC-457A-A351-8139C428CCCE}" type="slidenum">
              <a:rPr lang="en-GB" smtClean="0"/>
              <a:t>‹#›</a:t>
            </a:fld>
            <a:endParaRPr lang="en-GB"/>
          </a:p>
        </p:txBody>
      </p:sp>
    </p:spTree>
    <p:extLst>
      <p:ext uri="{BB962C8B-B14F-4D97-AF65-F5344CB8AC3E}">
        <p14:creationId xmlns:p14="http://schemas.microsoft.com/office/powerpoint/2010/main" val="4082215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B2A8684-F5DE-494F-9AD4-1D6E6DEC7ED2}" type="datetimeFigureOut">
              <a:rPr lang="en-GB" smtClean="0"/>
              <a:t>14/04/2020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2C211D-12EC-457A-A351-8139C428CCCE}" type="slidenum">
              <a:rPr lang="en-GB" smtClean="0"/>
              <a:t>‹#›</a:t>
            </a:fld>
            <a:endParaRPr lang="en-GB"/>
          </a:p>
        </p:txBody>
      </p:sp>
    </p:spTree>
    <p:extLst>
      <p:ext uri="{BB962C8B-B14F-4D97-AF65-F5344CB8AC3E}">
        <p14:creationId xmlns:p14="http://schemas.microsoft.com/office/powerpoint/2010/main" val="2233002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B2A8684-F5DE-494F-9AD4-1D6E6DEC7ED2}" type="datetimeFigureOut">
              <a:rPr lang="en-GB" smtClean="0"/>
              <a:t>14/04/2020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2C211D-12EC-457A-A351-8139C428CCCE}" type="slidenum">
              <a:rPr lang="en-GB" smtClean="0"/>
              <a:t>‹#›</a:t>
            </a:fld>
            <a:endParaRPr lang="en-GB"/>
          </a:p>
        </p:txBody>
      </p:sp>
    </p:spTree>
    <p:extLst>
      <p:ext uri="{BB962C8B-B14F-4D97-AF65-F5344CB8AC3E}">
        <p14:creationId xmlns:p14="http://schemas.microsoft.com/office/powerpoint/2010/main" val="4016246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2A8684-F5DE-494F-9AD4-1D6E6DEC7ED2}" type="datetimeFigureOut">
              <a:rPr lang="en-GB" smtClean="0"/>
              <a:t>14/04/2020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2C211D-12EC-457A-A351-8139C428CCCE}" type="slidenum">
              <a:rPr lang="en-GB" smtClean="0"/>
              <a:t>‹#›</a:t>
            </a:fld>
            <a:endParaRPr lang="en-GB"/>
          </a:p>
        </p:txBody>
      </p:sp>
    </p:spTree>
    <p:extLst>
      <p:ext uri="{BB962C8B-B14F-4D97-AF65-F5344CB8AC3E}">
        <p14:creationId xmlns:p14="http://schemas.microsoft.com/office/powerpoint/2010/main" val="341179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32656"/>
            <a:ext cx="7772400" cy="5544615"/>
          </a:xfrm>
        </p:spPr>
        <p:txBody>
          <a:bodyPr>
            <a:normAutofit fontScale="90000"/>
          </a:bodyPr>
          <a:lstStyle/>
          <a:p>
            <a:r>
              <a:rPr lang="en-GB" dirty="0" smtClean="0">
                <a:latin typeface="Comic Sans MS" panose="030F0702030302020204" pitchFamily="66" charset="0"/>
              </a:rPr>
              <a:t>Hello Year 5!</a:t>
            </a:r>
            <a:br>
              <a:rPr lang="en-GB" dirty="0" smtClean="0">
                <a:latin typeface="Comic Sans MS" panose="030F0702030302020204" pitchFamily="66" charset="0"/>
              </a:rPr>
            </a:br>
            <a:r>
              <a:rPr lang="en-GB" dirty="0" smtClean="0">
                <a:latin typeface="Comic Sans MS" panose="030F0702030302020204" pitchFamily="66" charset="0"/>
              </a:rPr>
              <a:t>Today we are going to begin our new RE topic. </a:t>
            </a:r>
            <a:r>
              <a:rPr lang="en-GB" dirty="0" smtClean="0">
                <a:latin typeface="Comic Sans MS" panose="030F0702030302020204" pitchFamily="66" charset="0"/>
              </a:rPr>
              <a:t>During </a:t>
            </a:r>
            <a:r>
              <a:rPr lang="en-GB" dirty="0" smtClean="0">
                <a:latin typeface="Comic Sans MS" panose="030F0702030302020204" pitchFamily="66" charset="0"/>
              </a:rPr>
              <a:t>the spring </a:t>
            </a:r>
            <a:r>
              <a:rPr lang="en-GB" dirty="0" smtClean="0">
                <a:latin typeface="Comic Sans MS" panose="030F0702030302020204" pitchFamily="66" charset="0"/>
              </a:rPr>
              <a:t>term, </a:t>
            </a:r>
            <a:r>
              <a:rPr lang="en-GB" dirty="0" smtClean="0">
                <a:latin typeface="Comic Sans MS" panose="030F0702030302020204" pitchFamily="66" charset="0"/>
              </a:rPr>
              <a:t>we learnt that </a:t>
            </a:r>
            <a:r>
              <a:rPr lang="en-GB" dirty="0" smtClean="0">
                <a:solidFill>
                  <a:srgbClr val="FF0000"/>
                </a:solidFill>
                <a:latin typeface="Comic Sans MS" panose="030F0702030302020204" pitchFamily="66" charset="0"/>
              </a:rPr>
              <a:t>Hindus </a:t>
            </a:r>
            <a:r>
              <a:rPr lang="en-GB" dirty="0" smtClean="0">
                <a:latin typeface="Comic Sans MS" panose="030F0702030302020204" pitchFamily="66" charset="0"/>
              </a:rPr>
              <a:t>believe that </a:t>
            </a:r>
            <a:r>
              <a:rPr lang="en-GB" dirty="0">
                <a:latin typeface="Comic Sans MS" panose="030F0702030302020204" pitchFamily="66" charset="0"/>
              </a:rPr>
              <a:t>there is a part of </a:t>
            </a:r>
            <a:r>
              <a:rPr lang="en-GB" dirty="0">
                <a:solidFill>
                  <a:srgbClr val="FF0000"/>
                </a:solidFill>
                <a:latin typeface="Comic Sans MS" panose="030F0702030302020204" pitchFamily="66" charset="0"/>
              </a:rPr>
              <a:t>Brahman </a:t>
            </a:r>
            <a:r>
              <a:rPr lang="en-GB" dirty="0" smtClean="0">
                <a:latin typeface="Comic Sans MS" panose="030F0702030302020204" pitchFamily="66" charset="0"/>
              </a:rPr>
              <a:t>( who is the highest God in Hinduism) in </a:t>
            </a:r>
            <a:r>
              <a:rPr lang="en-GB" dirty="0">
                <a:latin typeface="Comic Sans MS" panose="030F0702030302020204" pitchFamily="66" charset="0"/>
              </a:rPr>
              <a:t>everyone. This is called </a:t>
            </a:r>
            <a:r>
              <a:rPr lang="en-GB" dirty="0">
                <a:solidFill>
                  <a:srgbClr val="FF0000"/>
                </a:solidFill>
                <a:latin typeface="Comic Sans MS" panose="030F0702030302020204" pitchFamily="66" charset="0"/>
              </a:rPr>
              <a:t>Atman</a:t>
            </a:r>
            <a:r>
              <a:rPr lang="en-GB" dirty="0">
                <a:latin typeface="Comic Sans MS" panose="030F0702030302020204" pitchFamily="66" charset="0"/>
              </a:rPr>
              <a:t>.</a:t>
            </a:r>
            <a:br>
              <a:rPr lang="en-GB" dirty="0">
                <a:latin typeface="Comic Sans MS" panose="030F0702030302020204" pitchFamily="66" charset="0"/>
              </a:rPr>
            </a:br>
            <a:endParaRPr lang="en-GB" dirty="0">
              <a:latin typeface="Comic Sans MS" panose="030F0702030302020204" pitchFamily="66" charset="0"/>
            </a:endParaRPr>
          </a:p>
        </p:txBody>
      </p:sp>
      <p:sp>
        <p:nvSpPr>
          <p:cNvPr id="3" name="Subtitle 2"/>
          <p:cNvSpPr>
            <a:spLocks noGrp="1"/>
          </p:cNvSpPr>
          <p:nvPr>
            <p:ph type="subTitle" idx="1"/>
          </p:nvPr>
        </p:nvSpPr>
        <p:spPr>
          <a:xfrm>
            <a:off x="1371600" y="5517232"/>
            <a:ext cx="6400800" cy="121568"/>
          </a:xfrm>
        </p:spPr>
        <p:txBody>
          <a:bodyPr>
            <a:normAutofit fontScale="25000" lnSpcReduction="20000"/>
          </a:bodyPr>
          <a:lstStyle/>
          <a:p>
            <a:endParaRPr lang="en-GB" dirty="0"/>
          </a:p>
        </p:txBody>
      </p:sp>
    </p:spTree>
    <p:extLst>
      <p:ext uri="{BB962C8B-B14F-4D97-AF65-F5344CB8AC3E}">
        <p14:creationId xmlns:p14="http://schemas.microsoft.com/office/powerpoint/2010/main" val="39265966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cheryl martin\Pictures\2020-04-14\0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552" y="-171400"/>
            <a:ext cx="10813505" cy="7354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51165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What does </a:t>
            </a:r>
            <a:r>
              <a:rPr lang="en-GB" u="sng" dirty="0" smtClean="0">
                <a:solidFill>
                  <a:srgbClr val="7030A0"/>
                </a:solidFill>
                <a:latin typeface="Comic Sans MS" panose="030F0702030302020204" pitchFamily="66" charset="0"/>
              </a:rPr>
              <a:t>consequence</a:t>
            </a:r>
            <a:r>
              <a:rPr lang="en-GB" dirty="0" smtClean="0">
                <a:latin typeface="Comic Sans MS" panose="030F0702030302020204" pitchFamily="66" charset="0"/>
              </a:rPr>
              <a:t> mean?</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r>
              <a:rPr lang="en-GB" b="1" dirty="0" smtClean="0">
                <a:solidFill>
                  <a:srgbClr val="FF0000"/>
                </a:solidFill>
                <a:latin typeface="Comic Sans MS" panose="030F0702030302020204" pitchFamily="66" charset="0"/>
              </a:rPr>
              <a:t>Look</a:t>
            </a:r>
            <a:r>
              <a:rPr lang="en-GB" dirty="0" smtClean="0">
                <a:latin typeface="Comic Sans MS" panose="030F0702030302020204" pitchFamily="66" charset="0"/>
              </a:rPr>
              <a:t> it up in a dictionary or google the word/definition.</a:t>
            </a:r>
          </a:p>
          <a:p>
            <a:r>
              <a:rPr lang="en-GB" b="1" dirty="0" smtClean="0">
                <a:solidFill>
                  <a:srgbClr val="FF0000"/>
                </a:solidFill>
                <a:latin typeface="Comic Sans MS" panose="030F0702030302020204" pitchFamily="66" charset="0"/>
              </a:rPr>
              <a:t>Remember</a:t>
            </a:r>
            <a:r>
              <a:rPr lang="en-GB" dirty="0" smtClean="0">
                <a:latin typeface="Comic Sans MS" panose="030F0702030302020204" pitchFamily="66" charset="0"/>
              </a:rPr>
              <a:t> that any instruction in red means that you are being asked to do it. Words in other colours are for you to read and understand. If you don’t understand, ask us, a parent or someone else with you.  </a:t>
            </a:r>
            <a:endParaRPr lang="en-GB" dirty="0">
              <a:latin typeface="Comic Sans MS" panose="030F0702030302020204" pitchFamily="66" charset="0"/>
            </a:endParaRPr>
          </a:p>
        </p:txBody>
      </p:sp>
    </p:spTree>
    <p:extLst>
      <p:ext uri="{BB962C8B-B14F-4D97-AF65-F5344CB8AC3E}">
        <p14:creationId xmlns:p14="http://schemas.microsoft.com/office/powerpoint/2010/main" val="23470731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90666"/>
          </a:xfrm>
        </p:spPr>
        <p:txBody>
          <a:bodyPr>
            <a:normAutofit fontScale="90000"/>
          </a:bodyPr>
          <a:lstStyle/>
          <a:p>
            <a:r>
              <a:rPr lang="en-GB" dirty="0" smtClean="0"/>
              <a:t>Well done!</a:t>
            </a:r>
            <a:br>
              <a:rPr lang="en-GB" dirty="0" smtClean="0"/>
            </a:br>
            <a:r>
              <a:rPr lang="en-GB" dirty="0" smtClean="0"/>
              <a:t>Consequence means ‘as a result or outcome’.</a:t>
            </a:r>
            <a:br>
              <a:rPr lang="en-GB" dirty="0" smtClean="0"/>
            </a:br>
            <a:r>
              <a:rPr lang="en-GB" dirty="0" smtClean="0"/>
              <a:t>ALL ACTIONS HAVE CONSEQUENCES.</a:t>
            </a:r>
            <a:br>
              <a:rPr lang="en-GB" dirty="0" smtClean="0"/>
            </a:br>
            <a:r>
              <a:rPr lang="en-GB" dirty="0" smtClean="0"/>
              <a:t>Everything we say and do has consequences for ourselves and others. </a:t>
            </a:r>
            <a:br>
              <a:rPr lang="en-GB" dirty="0" smtClean="0"/>
            </a:br>
            <a:r>
              <a:rPr lang="en-GB" dirty="0" smtClean="0"/>
              <a:t>Like ripples on a pond our actions spread out and affect others because everything is interconnected.    </a:t>
            </a:r>
            <a:endParaRPr lang="en-GB" dirty="0"/>
          </a:p>
        </p:txBody>
      </p:sp>
      <p:sp>
        <p:nvSpPr>
          <p:cNvPr id="3" name="Content Placeholder 2"/>
          <p:cNvSpPr>
            <a:spLocks noGrp="1"/>
          </p:cNvSpPr>
          <p:nvPr>
            <p:ph idx="1"/>
          </p:nvPr>
        </p:nvSpPr>
        <p:spPr>
          <a:xfrm flipV="1">
            <a:off x="457200" y="6309319"/>
            <a:ext cx="8229600" cy="45719"/>
          </a:xfrm>
        </p:spPr>
        <p:txBody>
          <a:bodyPr>
            <a:normAutofit fontScale="25000" lnSpcReduction="20000"/>
          </a:bodyPr>
          <a:lstStyle/>
          <a:p>
            <a:endParaRPr lang="en-GB" dirty="0"/>
          </a:p>
        </p:txBody>
      </p:sp>
    </p:spTree>
    <p:extLst>
      <p:ext uri="{BB962C8B-B14F-4D97-AF65-F5344CB8AC3E}">
        <p14:creationId xmlns:p14="http://schemas.microsoft.com/office/powerpoint/2010/main" val="36801008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6712"/>
            <a:ext cx="8229600" cy="504056"/>
          </a:xfrm>
        </p:spPr>
        <p:txBody>
          <a:bodyPr>
            <a:noAutofit/>
          </a:bodyPr>
          <a:lstStyle/>
          <a:p>
            <a:r>
              <a:rPr lang="en-GB" sz="2800" dirty="0" smtClean="0">
                <a:latin typeface="Comic Sans MS" panose="030F0702030302020204" pitchFamily="66" charset="0"/>
              </a:rPr>
              <a:t>Here’s an example to help you understand.</a:t>
            </a:r>
            <a:br>
              <a:rPr lang="en-GB" sz="2800" dirty="0" smtClean="0">
                <a:latin typeface="Comic Sans MS" panose="030F0702030302020204" pitchFamily="66" charset="0"/>
              </a:rPr>
            </a:br>
            <a:r>
              <a:rPr lang="en-GB" sz="2800" dirty="0" smtClean="0">
                <a:latin typeface="Comic Sans MS" panose="030F0702030302020204" pitchFamily="66" charset="0"/>
              </a:rPr>
              <a:t/>
            </a:r>
            <a:br>
              <a:rPr lang="en-GB" sz="2800" dirty="0" smtClean="0">
                <a:latin typeface="Comic Sans MS" panose="030F0702030302020204" pitchFamily="66" charset="0"/>
              </a:rPr>
            </a:br>
            <a:r>
              <a:rPr lang="en-GB" sz="2800" dirty="0" smtClean="0">
                <a:solidFill>
                  <a:srgbClr val="7030A0"/>
                </a:solidFill>
                <a:latin typeface="Comic Sans MS" panose="030F0702030302020204" pitchFamily="66" charset="0"/>
              </a:rPr>
              <a:t>POSITIVE </a:t>
            </a:r>
            <a:r>
              <a:rPr lang="en-GB" sz="2800" dirty="0" smtClean="0">
                <a:latin typeface="Comic Sans MS" panose="030F0702030302020204" pitchFamily="66" charset="0"/>
              </a:rPr>
              <a:t>consequences to an action.</a:t>
            </a:r>
            <a:br>
              <a:rPr lang="en-GB" sz="2800" dirty="0" smtClean="0">
                <a:latin typeface="Comic Sans MS" panose="030F0702030302020204" pitchFamily="66" charset="0"/>
              </a:rPr>
            </a:br>
            <a:endParaRPr lang="en-GB" sz="2800" dirty="0">
              <a:latin typeface="Comic Sans MS" panose="030F0702030302020204" pitchFamily="66" charset="0"/>
            </a:endParaRPr>
          </a:p>
        </p:txBody>
      </p:sp>
      <p:sp>
        <p:nvSpPr>
          <p:cNvPr id="3" name="Content Placeholder 2"/>
          <p:cNvSpPr>
            <a:spLocks noGrp="1"/>
          </p:cNvSpPr>
          <p:nvPr>
            <p:ph idx="1"/>
          </p:nvPr>
        </p:nvSpPr>
        <p:spPr>
          <a:xfrm>
            <a:off x="457200" y="1600200"/>
            <a:ext cx="8229600" cy="4997152"/>
          </a:xfrm>
        </p:spPr>
        <p:txBody>
          <a:bodyPr>
            <a:normAutofit fontScale="92500" lnSpcReduction="10000"/>
          </a:bodyPr>
          <a:lstStyle/>
          <a:p>
            <a:pPr marL="0" indent="0">
              <a:buNone/>
            </a:pPr>
            <a:r>
              <a:rPr lang="en-GB" u="sng" dirty="0" smtClean="0">
                <a:solidFill>
                  <a:srgbClr val="0070C0"/>
                </a:solidFill>
              </a:rPr>
              <a:t>ACTION</a:t>
            </a:r>
            <a:r>
              <a:rPr lang="en-GB" dirty="0" smtClean="0">
                <a:solidFill>
                  <a:srgbClr val="0070C0"/>
                </a:solidFill>
              </a:rPr>
              <a:t>:</a:t>
            </a:r>
            <a:r>
              <a:rPr lang="en-GB" dirty="0" smtClean="0"/>
              <a:t>        </a:t>
            </a:r>
            <a:r>
              <a:rPr lang="en-GB" u="sng" dirty="0" smtClean="0"/>
              <a:t>Keeping your room tidy.</a:t>
            </a:r>
          </a:p>
          <a:p>
            <a:pPr marL="0" indent="0">
              <a:buNone/>
            </a:pPr>
            <a:r>
              <a:rPr lang="en-GB" u="sng" dirty="0" smtClean="0">
                <a:solidFill>
                  <a:srgbClr val="0070C0"/>
                </a:solidFill>
              </a:rPr>
              <a:t>CONSEQUENCES:</a:t>
            </a:r>
          </a:p>
          <a:p>
            <a:pPr marL="514350" indent="-514350">
              <a:buAutoNum type="arabicPeriod"/>
            </a:pPr>
            <a:r>
              <a:rPr lang="en-GB" dirty="0" smtClean="0">
                <a:latin typeface="Comic Sans MS" panose="030F0702030302020204" pitchFamily="66" charset="0"/>
              </a:rPr>
              <a:t>When looking for a certain toy or activity, you are able to find it straight away.</a:t>
            </a:r>
          </a:p>
          <a:p>
            <a:pPr marL="514350" indent="-514350">
              <a:buAutoNum type="arabicPeriod"/>
            </a:pPr>
            <a:r>
              <a:rPr lang="en-GB" dirty="0" smtClean="0">
                <a:latin typeface="Comic Sans MS" panose="030F0702030302020204" pitchFamily="66" charset="0"/>
              </a:rPr>
              <a:t>Your clothes are clean and in your cupboard ready for when you choose to wear them. </a:t>
            </a:r>
          </a:p>
          <a:p>
            <a:pPr marL="514350" indent="-514350">
              <a:buAutoNum type="arabicPeriod"/>
            </a:pPr>
            <a:r>
              <a:rPr lang="en-GB" dirty="0" smtClean="0">
                <a:latin typeface="Comic Sans MS" panose="030F0702030302020204" pitchFamily="66" charset="0"/>
              </a:rPr>
              <a:t>You have more space to play in.</a:t>
            </a:r>
          </a:p>
          <a:p>
            <a:pPr marL="514350" indent="-514350">
              <a:buAutoNum type="arabicPeriod"/>
            </a:pPr>
            <a:r>
              <a:rPr lang="en-GB" dirty="0" smtClean="0">
                <a:latin typeface="Comic Sans MS" panose="030F0702030302020204" pitchFamily="66" charset="0"/>
              </a:rPr>
              <a:t>Your belongings are in safe places.</a:t>
            </a:r>
          </a:p>
          <a:p>
            <a:pPr marL="514350" indent="-514350">
              <a:buFont typeface="Arial" panose="020B0604020202020204" pitchFamily="34" charset="0"/>
              <a:buAutoNum type="arabicPeriod"/>
            </a:pPr>
            <a:r>
              <a:rPr lang="en-GB" dirty="0" smtClean="0">
                <a:latin typeface="Comic Sans MS" panose="030F0702030302020204" pitchFamily="66" charset="0"/>
              </a:rPr>
              <a:t>Your parents or carers feel happier.</a:t>
            </a:r>
          </a:p>
          <a:p>
            <a:pPr marL="514350" indent="-514350">
              <a:buAutoNum type="arabicPeriod"/>
            </a:pPr>
            <a:endParaRPr lang="en-GB" u="sng" dirty="0" smtClean="0"/>
          </a:p>
          <a:p>
            <a:pPr marL="514350" indent="-514350">
              <a:buAutoNum type="arabicPeriod"/>
            </a:pPr>
            <a:endParaRPr lang="en-GB" u="sng" dirty="0" smtClean="0"/>
          </a:p>
          <a:p>
            <a:pPr marL="514350" indent="-514350">
              <a:buAutoNum type="arabicPeriod"/>
            </a:pPr>
            <a:endParaRPr lang="en-GB" u="sng" dirty="0"/>
          </a:p>
        </p:txBody>
      </p:sp>
    </p:spTree>
    <p:extLst>
      <p:ext uri="{BB962C8B-B14F-4D97-AF65-F5344CB8AC3E}">
        <p14:creationId xmlns:p14="http://schemas.microsoft.com/office/powerpoint/2010/main" val="17988731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720080"/>
          </a:xfrm>
        </p:spPr>
        <p:txBody>
          <a:bodyPr>
            <a:normAutofit fontScale="90000"/>
          </a:bodyPr>
          <a:lstStyle/>
          <a:p>
            <a:pPr marL="0" indent="0"/>
            <a:r>
              <a:rPr lang="en-GB" dirty="0" smtClean="0">
                <a:solidFill>
                  <a:srgbClr val="7030A0"/>
                </a:solidFill>
              </a:rPr>
              <a:t>NEGATIVE</a:t>
            </a:r>
            <a:r>
              <a:rPr lang="en-GB" dirty="0" smtClean="0"/>
              <a:t> consequences to an action.</a:t>
            </a:r>
            <a:endParaRPr lang="en-GB" dirty="0"/>
          </a:p>
        </p:txBody>
      </p:sp>
      <p:sp>
        <p:nvSpPr>
          <p:cNvPr id="3" name="Content Placeholder 2"/>
          <p:cNvSpPr>
            <a:spLocks noGrp="1"/>
          </p:cNvSpPr>
          <p:nvPr>
            <p:ph idx="1"/>
          </p:nvPr>
        </p:nvSpPr>
        <p:spPr>
          <a:xfrm>
            <a:off x="457200" y="1052736"/>
            <a:ext cx="8229600" cy="5073427"/>
          </a:xfrm>
        </p:spPr>
        <p:txBody>
          <a:bodyPr>
            <a:normAutofit/>
          </a:bodyPr>
          <a:lstStyle/>
          <a:p>
            <a:pPr marL="0" indent="0">
              <a:buNone/>
            </a:pPr>
            <a:r>
              <a:rPr lang="en-GB" sz="2400" u="sng" dirty="0" smtClean="0">
                <a:solidFill>
                  <a:srgbClr val="0070C0"/>
                </a:solidFill>
                <a:latin typeface="Comic Sans MS" panose="030F0702030302020204" pitchFamily="66" charset="0"/>
              </a:rPr>
              <a:t>ACTION</a:t>
            </a:r>
            <a:r>
              <a:rPr lang="en-GB" sz="2400" dirty="0" smtClean="0">
                <a:solidFill>
                  <a:srgbClr val="0070C0"/>
                </a:solidFill>
                <a:latin typeface="Comic Sans MS" panose="030F0702030302020204" pitchFamily="66" charset="0"/>
              </a:rPr>
              <a:t>:</a:t>
            </a:r>
            <a:r>
              <a:rPr lang="en-GB" sz="2400" dirty="0" smtClean="0">
                <a:latin typeface="Comic Sans MS" panose="030F0702030302020204" pitchFamily="66" charset="0"/>
              </a:rPr>
              <a:t>        </a:t>
            </a:r>
            <a:r>
              <a:rPr lang="en-GB" sz="2400" u="sng" dirty="0" smtClean="0">
                <a:latin typeface="Comic Sans MS" panose="030F0702030302020204" pitchFamily="66" charset="0"/>
              </a:rPr>
              <a:t>Your room is untidy.</a:t>
            </a:r>
            <a:br>
              <a:rPr lang="en-GB" sz="2400" u="sng" dirty="0" smtClean="0">
                <a:latin typeface="Comic Sans MS" panose="030F0702030302020204" pitchFamily="66" charset="0"/>
              </a:rPr>
            </a:br>
            <a:r>
              <a:rPr lang="en-GB" sz="2400" u="sng" dirty="0" smtClean="0">
                <a:solidFill>
                  <a:srgbClr val="0070C0"/>
                </a:solidFill>
                <a:latin typeface="Comic Sans MS" panose="030F0702030302020204" pitchFamily="66" charset="0"/>
              </a:rPr>
              <a:t>CONSEQUENCES:</a:t>
            </a:r>
            <a:br>
              <a:rPr lang="en-GB" sz="2400" u="sng" dirty="0" smtClean="0">
                <a:solidFill>
                  <a:srgbClr val="0070C0"/>
                </a:solidFill>
                <a:latin typeface="Comic Sans MS" panose="030F0702030302020204" pitchFamily="66" charset="0"/>
              </a:rPr>
            </a:br>
            <a:r>
              <a:rPr lang="en-GB" sz="2400" dirty="0" smtClean="0">
                <a:latin typeface="Comic Sans MS" panose="030F0702030302020204" pitchFamily="66" charset="0"/>
              </a:rPr>
              <a:t>1. You cannot find any of your toys or an activity- you waste time looking for them and miss out on your free time when you could have been chilling.</a:t>
            </a:r>
          </a:p>
          <a:p>
            <a:pPr marL="0" indent="0">
              <a:buNone/>
            </a:pPr>
            <a:r>
              <a:rPr lang="en-GB" sz="2400" dirty="0" smtClean="0">
                <a:latin typeface="Comic Sans MS" panose="030F0702030302020204" pitchFamily="66" charset="0"/>
              </a:rPr>
              <a:t>2. You want to wear your favourite top but you can’t as it’s dirty- you left it on the floor instead of putting it in the wash basket.</a:t>
            </a:r>
          </a:p>
          <a:p>
            <a:pPr marL="0" indent="0">
              <a:buNone/>
            </a:pPr>
            <a:r>
              <a:rPr lang="en-GB" sz="2400" dirty="0" smtClean="0">
                <a:latin typeface="Comic Sans MS" panose="030F0702030302020204" pitchFamily="66" charset="0"/>
              </a:rPr>
              <a:t>3. When trying to find a space to play in, you tread on a favourite toy and break it. </a:t>
            </a:r>
          </a:p>
          <a:p>
            <a:pPr marL="0" indent="0">
              <a:buNone/>
            </a:pPr>
            <a:r>
              <a:rPr lang="en-GB" sz="2400" dirty="0" smtClean="0">
                <a:latin typeface="Comic Sans MS" panose="030F0702030302020204" pitchFamily="66" charset="0"/>
              </a:rPr>
              <a:t>4.Your parents or carers are not happy with you - they need to hoover/clean or do all the washing but they can’t. </a:t>
            </a:r>
            <a:endParaRPr lang="en-GB" sz="2400" dirty="0">
              <a:latin typeface="Comic Sans MS" panose="030F0702030302020204" pitchFamily="66" charset="0"/>
            </a:endParaRPr>
          </a:p>
        </p:txBody>
      </p:sp>
    </p:spTree>
    <p:extLst>
      <p:ext uri="{BB962C8B-B14F-4D97-AF65-F5344CB8AC3E}">
        <p14:creationId xmlns:p14="http://schemas.microsoft.com/office/powerpoint/2010/main" val="702664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074242"/>
          </a:xfrm>
        </p:spPr>
        <p:txBody>
          <a:bodyPr>
            <a:normAutofit/>
          </a:bodyPr>
          <a:lstStyle/>
          <a:p>
            <a:r>
              <a:rPr lang="en-GB" sz="2800" u="sng" dirty="0" smtClean="0">
                <a:latin typeface="Comic Sans MS" panose="030F0702030302020204" pitchFamily="66" charset="0"/>
              </a:rPr>
              <a:t>What would you rather do?</a:t>
            </a:r>
            <a:br>
              <a:rPr lang="en-GB" sz="2800" u="sng" dirty="0" smtClean="0">
                <a:latin typeface="Comic Sans MS" panose="030F0702030302020204" pitchFamily="66" charset="0"/>
              </a:rPr>
            </a:br>
            <a:r>
              <a:rPr lang="en-GB" sz="2800" u="sng" dirty="0" smtClean="0">
                <a:latin typeface="Comic Sans MS" panose="030F0702030302020204" pitchFamily="66" charset="0"/>
              </a:rPr>
              <a:t>Have the positive or negative consequences to those actions?</a:t>
            </a:r>
            <a:br>
              <a:rPr lang="en-GB" sz="2800" u="sng" dirty="0" smtClean="0">
                <a:latin typeface="Comic Sans MS" panose="030F0702030302020204" pitchFamily="66" charset="0"/>
              </a:rPr>
            </a:br>
            <a:endParaRPr lang="en-GB" sz="2800" u="sng" dirty="0">
              <a:latin typeface="Comic Sans MS" panose="030F0702030302020204" pitchFamily="66" charset="0"/>
            </a:endParaRPr>
          </a:p>
        </p:txBody>
      </p:sp>
      <p:sp>
        <p:nvSpPr>
          <p:cNvPr id="3" name="Content Placeholder 2"/>
          <p:cNvSpPr>
            <a:spLocks noGrp="1"/>
          </p:cNvSpPr>
          <p:nvPr>
            <p:ph idx="1"/>
          </p:nvPr>
        </p:nvSpPr>
        <p:spPr>
          <a:xfrm>
            <a:off x="457200" y="1988840"/>
            <a:ext cx="8229600" cy="4137323"/>
          </a:xfrm>
        </p:spPr>
        <p:txBody>
          <a:bodyPr>
            <a:normAutofit fontScale="85000" lnSpcReduction="10000"/>
          </a:bodyPr>
          <a:lstStyle/>
          <a:p>
            <a:r>
              <a:rPr lang="en-GB" b="1" dirty="0" smtClean="0">
                <a:solidFill>
                  <a:srgbClr val="FF0000"/>
                </a:solidFill>
                <a:latin typeface="Comic Sans MS" panose="030F0702030302020204" pitchFamily="66" charset="0"/>
              </a:rPr>
              <a:t>Look</a:t>
            </a:r>
            <a:r>
              <a:rPr lang="en-GB" dirty="0" smtClean="0">
                <a:latin typeface="Comic Sans MS" panose="030F0702030302020204" pitchFamily="66" charset="0"/>
              </a:rPr>
              <a:t> at the next slide.</a:t>
            </a:r>
          </a:p>
          <a:p>
            <a:r>
              <a:rPr lang="en-GB" b="1" dirty="0" smtClean="0">
                <a:solidFill>
                  <a:srgbClr val="FF0000"/>
                </a:solidFill>
                <a:latin typeface="Comic Sans MS" panose="030F0702030302020204" pitchFamily="66" charset="0"/>
              </a:rPr>
              <a:t>Find</a:t>
            </a:r>
            <a:r>
              <a:rPr lang="en-GB" dirty="0" smtClean="0">
                <a:latin typeface="Comic Sans MS" panose="030F0702030302020204" pitchFamily="66" charset="0"/>
              </a:rPr>
              <a:t> 4 consequences, (positive or negative or a mixture of the two) to ’I am finding my homework difficult’.</a:t>
            </a:r>
          </a:p>
          <a:p>
            <a:r>
              <a:rPr lang="en-GB" b="1" dirty="0" smtClean="0">
                <a:solidFill>
                  <a:srgbClr val="FF0000"/>
                </a:solidFill>
                <a:latin typeface="Comic Sans MS" panose="030F0702030302020204" pitchFamily="66" charset="0"/>
              </a:rPr>
              <a:t>Choose</a:t>
            </a:r>
            <a:r>
              <a:rPr lang="en-GB" dirty="0" smtClean="0">
                <a:latin typeface="Comic Sans MS" panose="030F0702030302020204" pitchFamily="66" charset="0"/>
              </a:rPr>
              <a:t> your own action and </a:t>
            </a:r>
            <a:r>
              <a:rPr lang="en-GB" b="1" dirty="0" smtClean="0">
                <a:solidFill>
                  <a:srgbClr val="FF0000"/>
                </a:solidFill>
                <a:latin typeface="Comic Sans MS" panose="030F0702030302020204" pitchFamily="66" charset="0"/>
              </a:rPr>
              <a:t>write</a:t>
            </a:r>
            <a:r>
              <a:rPr lang="en-GB" dirty="0" smtClean="0">
                <a:latin typeface="Comic Sans MS" panose="030F0702030302020204" pitchFamily="66" charset="0"/>
              </a:rPr>
              <a:t> it in under ‘My actions’ ( don’t do the room tidy one which I showed you). Come up with 4 consequences.</a:t>
            </a:r>
          </a:p>
          <a:p>
            <a:r>
              <a:rPr lang="en-GB" b="1" dirty="0" smtClean="0">
                <a:solidFill>
                  <a:srgbClr val="FF0000"/>
                </a:solidFill>
                <a:latin typeface="Comic Sans MS" panose="030F0702030302020204" pitchFamily="66" charset="0"/>
              </a:rPr>
              <a:t>Add</a:t>
            </a:r>
            <a:r>
              <a:rPr lang="en-GB" dirty="0" smtClean="0">
                <a:latin typeface="Comic Sans MS" panose="030F0702030302020204" pitchFamily="66" charset="0"/>
              </a:rPr>
              <a:t> a key to your work so you can see clearly which are positive and which are negative consequences.( maybe colour in the boxes?)</a:t>
            </a:r>
            <a:endParaRPr lang="en-GB" dirty="0">
              <a:latin typeface="Comic Sans MS" panose="030F0702030302020204" pitchFamily="66" charset="0"/>
            </a:endParaRPr>
          </a:p>
        </p:txBody>
      </p:sp>
    </p:spTree>
    <p:extLst>
      <p:ext uri="{BB962C8B-B14F-4D97-AF65-F5344CB8AC3E}">
        <p14:creationId xmlns:p14="http://schemas.microsoft.com/office/powerpoint/2010/main" val="15161698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cheryl martin\Pictures\2020-04-14\02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9825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latin typeface="Comic Sans MS" panose="030F0702030302020204" pitchFamily="66" charset="0"/>
              </a:rPr>
              <a:t>Snakes and Ladders</a:t>
            </a:r>
            <a:endParaRPr lang="en-GB" u="sng" dirty="0">
              <a:latin typeface="Comic Sans MS" panose="030F0702030302020204" pitchFamily="66" charset="0"/>
            </a:endParaRPr>
          </a:p>
        </p:txBody>
      </p:sp>
      <p:sp>
        <p:nvSpPr>
          <p:cNvPr id="3" name="Content Placeholder 2"/>
          <p:cNvSpPr>
            <a:spLocks noGrp="1"/>
          </p:cNvSpPr>
          <p:nvPr>
            <p:ph idx="1"/>
          </p:nvPr>
        </p:nvSpPr>
        <p:spPr/>
        <p:txBody>
          <a:bodyPr/>
          <a:lstStyle/>
          <a:p>
            <a:r>
              <a:rPr lang="en-GB" dirty="0" smtClean="0">
                <a:latin typeface="Comic Sans MS" panose="030F0702030302020204" pitchFamily="66" charset="0"/>
              </a:rPr>
              <a:t>The board game Snakes and Ladders was originally a Hindu game and represents making good and bad decisions in life. </a:t>
            </a:r>
          </a:p>
          <a:p>
            <a:r>
              <a:rPr lang="en-GB" dirty="0" smtClean="0">
                <a:latin typeface="Comic Sans MS" panose="030F0702030302020204" pitchFamily="66" charset="0"/>
              </a:rPr>
              <a:t>What happens, in the game, when you make a good decision?</a:t>
            </a:r>
          </a:p>
          <a:p>
            <a:r>
              <a:rPr lang="en-GB" dirty="0" smtClean="0">
                <a:latin typeface="Comic Sans MS" panose="030F0702030302020204" pitchFamily="66" charset="0"/>
              </a:rPr>
              <a:t>What happens when you make a bad decision?</a:t>
            </a:r>
            <a:endParaRPr lang="en-GB" dirty="0">
              <a:latin typeface="Comic Sans MS" panose="030F0702030302020204" pitchFamily="66" charset="0"/>
            </a:endParaRPr>
          </a:p>
        </p:txBody>
      </p:sp>
    </p:spTree>
    <p:extLst>
      <p:ext uri="{BB962C8B-B14F-4D97-AF65-F5344CB8AC3E}">
        <p14:creationId xmlns:p14="http://schemas.microsoft.com/office/powerpoint/2010/main" val="24109005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8640"/>
            <a:ext cx="8229600" cy="2016224"/>
          </a:xfrm>
        </p:spPr>
        <p:txBody>
          <a:bodyPr>
            <a:normAutofit/>
          </a:bodyPr>
          <a:lstStyle/>
          <a:p>
            <a:r>
              <a:rPr lang="en-GB" u="sng" dirty="0" smtClean="0">
                <a:solidFill>
                  <a:srgbClr val="7030A0"/>
                </a:solidFill>
                <a:latin typeface="Comic Sans MS" panose="030F0702030302020204" pitchFamily="66" charset="0"/>
              </a:rPr>
              <a:t>That’s right!</a:t>
            </a:r>
            <a:r>
              <a:rPr lang="en-GB" sz="3100" u="sng" dirty="0" smtClean="0">
                <a:solidFill>
                  <a:srgbClr val="7030A0"/>
                </a:solidFill>
                <a:latin typeface="Comic Sans MS" panose="030F0702030302020204" pitchFamily="66" charset="0"/>
              </a:rPr>
              <a:t/>
            </a:r>
            <a:br>
              <a:rPr lang="en-GB" sz="3100" u="sng" dirty="0" smtClean="0">
                <a:solidFill>
                  <a:srgbClr val="7030A0"/>
                </a:solidFill>
                <a:latin typeface="Comic Sans MS" panose="030F0702030302020204" pitchFamily="66" charset="0"/>
              </a:rPr>
            </a:br>
            <a:r>
              <a:rPr lang="en-GB" sz="3100" dirty="0" smtClean="0">
                <a:latin typeface="Comic Sans MS" panose="030F0702030302020204" pitchFamily="66" charset="0"/>
              </a:rPr>
              <a:t>A </a:t>
            </a:r>
            <a:r>
              <a:rPr lang="en-GB" sz="3100" dirty="0" smtClean="0">
                <a:solidFill>
                  <a:srgbClr val="7030A0"/>
                </a:solidFill>
                <a:latin typeface="Comic Sans MS" panose="030F0702030302020204" pitchFamily="66" charset="0"/>
              </a:rPr>
              <a:t>good </a:t>
            </a:r>
            <a:r>
              <a:rPr lang="en-GB" sz="3100" dirty="0" smtClean="0">
                <a:latin typeface="Comic Sans MS" panose="030F0702030302020204" pitchFamily="66" charset="0"/>
              </a:rPr>
              <a:t>decision-you go up the ladder.</a:t>
            </a:r>
            <a:br>
              <a:rPr lang="en-GB" sz="3100" dirty="0" smtClean="0">
                <a:latin typeface="Comic Sans MS" panose="030F0702030302020204" pitchFamily="66" charset="0"/>
              </a:rPr>
            </a:br>
            <a:r>
              <a:rPr lang="en-GB" sz="3100" dirty="0" smtClean="0">
                <a:latin typeface="Comic Sans MS" panose="030F0702030302020204" pitchFamily="66" charset="0"/>
              </a:rPr>
              <a:t>A </a:t>
            </a:r>
            <a:r>
              <a:rPr lang="en-GB" sz="3100" dirty="0" smtClean="0">
                <a:solidFill>
                  <a:srgbClr val="7030A0"/>
                </a:solidFill>
                <a:latin typeface="Comic Sans MS" panose="030F0702030302020204" pitchFamily="66" charset="0"/>
              </a:rPr>
              <a:t>bad</a:t>
            </a:r>
            <a:r>
              <a:rPr lang="en-GB" sz="3100" dirty="0" smtClean="0">
                <a:latin typeface="Comic Sans MS" panose="030F0702030302020204" pitchFamily="66" charset="0"/>
              </a:rPr>
              <a:t> decision- you go down the snake.</a:t>
            </a:r>
            <a:endParaRPr lang="en-GB" sz="3100" dirty="0">
              <a:latin typeface="Comic Sans MS" panose="030F0702030302020204" pitchFamily="66" charset="0"/>
            </a:endParaRPr>
          </a:p>
        </p:txBody>
      </p:sp>
      <p:sp>
        <p:nvSpPr>
          <p:cNvPr id="3" name="Content Placeholder 2"/>
          <p:cNvSpPr>
            <a:spLocks noGrp="1"/>
          </p:cNvSpPr>
          <p:nvPr>
            <p:ph idx="1"/>
          </p:nvPr>
        </p:nvSpPr>
        <p:spPr>
          <a:xfrm>
            <a:off x="457200" y="2492896"/>
            <a:ext cx="8229600" cy="3633267"/>
          </a:xfrm>
        </p:spPr>
        <p:txBody>
          <a:bodyPr>
            <a:normAutofit lnSpcReduction="10000"/>
          </a:bodyPr>
          <a:lstStyle/>
          <a:p>
            <a:r>
              <a:rPr lang="en-GB" b="1" dirty="0" smtClean="0">
                <a:solidFill>
                  <a:srgbClr val="FF0000"/>
                </a:solidFill>
                <a:latin typeface="Comic Sans MS" panose="030F0702030302020204" pitchFamily="66" charset="0"/>
              </a:rPr>
              <a:t>Play</a:t>
            </a:r>
            <a:r>
              <a:rPr lang="en-GB" dirty="0" smtClean="0">
                <a:latin typeface="Comic Sans MS" panose="030F0702030302020204" pitchFamily="66" charset="0"/>
              </a:rPr>
              <a:t> Snakes and Ladders.</a:t>
            </a:r>
          </a:p>
          <a:p>
            <a:r>
              <a:rPr lang="en-GB" dirty="0" smtClean="0">
                <a:latin typeface="Comic Sans MS" panose="030F0702030302020204" pitchFamily="66" charset="0"/>
              </a:rPr>
              <a:t>If you are fortunate enough to have your own game you can play that.</a:t>
            </a:r>
          </a:p>
          <a:p>
            <a:r>
              <a:rPr lang="en-GB" dirty="0" smtClean="0">
                <a:latin typeface="Comic Sans MS" panose="030F0702030302020204" pitchFamily="66" charset="0"/>
              </a:rPr>
              <a:t>If not, I have attached two templates or even create your own.</a:t>
            </a:r>
          </a:p>
          <a:p>
            <a:r>
              <a:rPr lang="en-GB" b="1" dirty="0" smtClean="0">
                <a:solidFill>
                  <a:srgbClr val="FF0000"/>
                </a:solidFill>
                <a:latin typeface="Comic Sans MS" panose="030F0702030302020204" pitchFamily="66" charset="0"/>
              </a:rPr>
              <a:t>Enjoy,</a:t>
            </a:r>
            <a:r>
              <a:rPr lang="en-GB" dirty="0" smtClean="0">
                <a:latin typeface="Comic Sans MS" panose="030F0702030302020204" pitchFamily="66" charset="0"/>
              </a:rPr>
              <a:t> have fun and </a:t>
            </a:r>
            <a:r>
              <a:rPr lang="en-GB" b="1" dirty="0" smtClean="0">
                <a:solidFill>
                  <a:srgbClr val="FF0000"/>
                </a:solidFill>
                <a:latin typeface="Comic Sans MS" panose="030F0702030302020204" pitchFamily="66" charset="0"/>
              </a:rPr>
              <a:t>remember</a:t>
            </a:r>
            <a:r>
              <a:rPr lang="en-GB" dirty="0" smtClean="0">
                <a:latin typeface="Comic Sans MS" panose="030F0702030302020204" pitchFamily="66" charset="0"/>
              </a:rPr>
              <a:t> the meaning behind this Hindu game.</a:t>
            </a:r>
          </a:p>
          <a:p>
            <a:endParaRPr lang="en-GB" dirty="0"/>
          </a:p>
        </p:txBody>
      </p:sp>
    </p:spTree>
    <p:extLst>
      <p:ext uri="{BB962C8B-B14F-4D97-AF65-F5344CB8AC3E}">
        <p14:creationId xmlns:p14="http://schemas.microsoft.com/office/powerpoint/2010/main" val="8795773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cheryl martin\Pictures\2020-04-14\0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48032" y="0"/>
            <a:ext cx="10392032" cy="7194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81938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cheryl martin\Pictures\2020-04-14\02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600" y="-548640"/>
            <a:ext cx="10972800" cy="7406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685717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TotalTime>
  <Words>343</Words>
  <Application>Microsoft Office PowerPoint</Application>
  <PresentationFormat>On-screen Show (4:3)</PresentationFormat>
  <Paragraphs>33</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Hello Year 5! Today we are going to begin our new RE topic. During the spring term, we learnt that Hindus believe that there is a part of Brahman ( who is the highest God in Hinduism) in everyone. This is called Atman. </vt:lpstr>
      <vt:lpstr>PowerPoint Presentation</vt:lpstr>
      <vt:lpstr>What does consequence mean?</vt:lpstr>
      <vt:lpstr>Well done! Consequence means ‘as a result or outcome’. ALL ACTIONS HAVE CONSEQUENCES. Everything we say and do has consequences for ourselves and others.  Like ripples on a pond our actions spread out and affect others because everything is interconnected.    </vt:lpstr>
      <vt:lpstr>Here’s an example to help you understand.  POSITIVE consequences to an action. </vt:lpstr>
      <vt:lpstr>NEGATIVE consequences to an action.</vt:lpstr>
      <vt:lpstr>What would you rather do? Have the positive or negative consequences to those actions? </vt:lpstr>
      <vt:lpstr>PowerPoint Presentation</vt:lpstr>
      <vt:lpstr>Snakes and Ladders</vt:lpstr>
      <vt:lpstr>That’s right! A good decision-you go up the ladder. A bad decision- you go down the snake.</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Cheryl Martin</dc:creator>
  <cp:lastModifiedBy>Cheryl Martin</cp:lastModifiedBy>
  <cp:revision>10</cp:revision>
  <dcterms:created xsi:type="dcterms:W3CDTF">2020-04-14T08:54:12Z</dcterms:created>
  <dcterms:modified xsi:type="dcterms:W3CDTF">2020-04-14T16:09:43Z</dcterms:modified>
</cp:coreProperties>
</file>