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D44EBCB-A100-4712-AE41-A4EAF16EE1B8}" type="datetimeFigureOut">
              <a:rPr lang="en-GB" smtClean="0"/>
              <a:t>01/06/2020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7E8AB8-2B0D-43CD-B9AB-5BF0B03A3219}" type="slidenum">
              <a:rPr lang="en-GB" smtClean="0"/>
              <a:t>‹#›</a:t>
            </a:fld>
            <a:endParaRPr lang="en-GB"/>
          </a:p>
        </p:txBody>
      </p:sp>
    </p:spTree>
    <p:extLst>
      <p:ext uri="{BB962C8B-B14F-4D97-AF65-F5344CB8AC3E}">
        <p14:creationId xmlns:p14="http://schemas.microsoft.com/office/powerpoint/2010/main" val="6090141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D44EBCB-A100-4712-AE41-A4EAF16EE1B8}" type="datetimeFigureOut">
              <a:rPr lang="en-GB" smtClean="0"/>
              <a:t>01/06/2020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7E8AB8-2B0D-43CD-B9AB-5BF0B03A3219}" type="slidenum">
              <a:rPr lang="en-GB" smtClean="0"/>
              <a:t>‹#›</a:t>
            </a:fld>
            <a:endParaRPr lang="en-GB"/>
          </a:p>
        </p:txBody>
      </p:sp>
    </p:spTree>
    <p:extLst>
      <p:ext uri="{BB962C8B-B14F-4D97-AF65-F5344CB8AC3E}">
        <p14:creationId xmlns:p14="http://schemas.microsoft.com/office/powerpoint/2010/main" val="25680542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D44EBCB-A100-4712-AE41-A4EAF16EE1B8}" type="datetimeFigureOut">
              <a:rPr lang="en-GB" smtClean="0"/>
              <a:t>01/06/2020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7E8AB8-2B0D-43CD-B9AB-5BF0B03A3219}" type="slidenum">
              <a:rPr lang="en-GB" smtClean="0"/>
              <a:t>‹#›</a:t>
            </a:fld>
            <a:endParaRPr lang="en-GB"/>
          </a:p>
        </p:txBody>
      </p:sp>
    </p:spTree>
    <p:extLst>
      <p:ext uri="{BB962C8B-B14F-4D97-AF65-F5344CB8AC3E}">
        <p14:creationId xmlns:p14="http://schemas.microsoft.com/office/powerpoint/2010/main" val="18907722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D44EBCB-A100-4712-AE41-A4EAF16EE1B8}" type="datetimeFigureOut">
              <a:rPr lang="en-GB" smtClean="0"/>
              <a:t>01/06/2020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7E8AB8-2B0D-43CD-B9AB-5BF0B03A3219}" type="slidenum">
              <a:rPr lang="en-GB" smtClean="0"/>
              <a:t>‹#›</a:t>
            </a:fld>
            <a:endParaRPr lang="en-GB"/>
          </a:p>
        </p:txBody>
      </p:sp>
    </p:spTree>
    <p:extLst>
      <p:ext uri="{BB962C8B-B14F-4D97-AF65-F5344CB8AC3E}">
        <p14:creationId xmlns:p14="http://schemas.microsoft.com/office/powerpoint/2010/main" val="35727953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D44EBCB-A100-4712-AE41-A4EAF16EE1B8}" type="datetimeFigureOut">
              <a:rPr lang="en-GB" smtClean="0"/>
              <a:t>01/06/2020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D7E8AB8-2B0D-43CD-B9AB-5BF0B03A3219}" type="slidenum">
              <a:rPr lang="en-GB" smtClean="0"/>
              <a:t>‹#›</a:t>
            </a:fld>
            <a:endParaRPr lang="en-GB"/>
          </a:p>
        </p:txBody>
      </p:sp>
    </p:spTree>
    <p:extLst>
      <p:ext uri="{BB962C8B-B14F-4D97-AF65-F5344CB8AC3E}">
        <p14:creationId xmlns:p14="http://schemas.microsoft.com/office/powerpoint/2010/main" val="18044839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D44EBCB-A100-4712-AE41-A4EAF16EE1B8}" type="datetimeFigureOut">
              <a:rPr lang="en-GB" smtClean="0"/>
              <a:t>01/06/2020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D7E8AB8-2B0D-43CD-B9AB-5BF0B03A3219}" type="slidenum">
              <a:rPr lang="en-GB" smtClean="0"/>
              <a:t>‹#›</a:t>
            </a:fld>
            <a:endParaRPr lang="en-GB"/>
          </a:p>
        </p:txBody>
      </p:sp>
    </p:spTree>
    <p:extLst>
      <p:ext uri="{BB962C8B-B14F-4D97-AF65-F5344CB8AC3E}">
        <p14:creationId xmlns:p14="http://schemas.microsoft.com/office/powerpoint/2010/main" val="2361206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44EBCB-A100-4712-AE41-A4EAF16EE1B8}" type="datetimeFigureOut">
              <a:rPr lang="en-GB" smtClean="0"/>
              <a:t>01/06/2020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D7E8AB8-2B0D-43CD-B9AB-5BF0B03A3219}" type="slidenum">
              <a:rPr lang="en-GB" smtClean="0"/>
              <a:t>‹#›</a:t>
            </a:fld>
            <a:endParaRPr lang="en-GB"/>
          </a:p>
        </p:txBody>
      </p:sp>
    </p:spTree>
    <p:extLst>
      <p:ext uri="{BB962C8B-B14F-4D97-AF65-F5344CB8AC3E}">
        <p14:creationId xmlns:p14="http://schemas.microsoft.com/office/powerpoint/2010/main" val="22052947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44EBCB-A100-4712-AE41-A4EAF16EE1B8}" type="datetimeFigureOut">
              <a:rPr lang="en-GB" smtClean="0"/>
              <a:t>01/06/2020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7E8AB8-2B0D-43CD-B9AB-5BF0B03A3219}" type="slidenum">
              <a:rPr lang="en-GB" smtClean="0"/>
              <a:t>‹#›</a:t>
            </a:fld>
            <a:endParaRPr lang="en-GB"/>
          </a:p>
        </p:txBody>
      </p:sp>
    </p:spTree>
    <p:extLst>
      <p:ext uri="{BB962C8B-B14F-4D97-AF65-F5344CB8AC3E}">
        <p14:creationId xmlns:p14="http://schemas.microsoft.com/office/powerpoint/2010/main" val="3433969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44EBCB-A100-4712-AE41-A4EAF16EE1B8}" type="datetimeFigureOut">
              <a:rPr lang="en-GB" smtClean="0"/>
              <a:t>01/06/2020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7E8AB8-2B0D-43CD-B9AB-5BF0B03A3219}" type="slidenum">
              <a:rPr lang="en-GB" smtClean="0"/>
              <a:t>‹#›</a:t>
            </a:fld>
            <a:endParaRPr lang="en-GB"/>
          </a:p>
        </p:txBody>
      </p:sp>
    </p:spTree>
    <p:extLst>
      <p:ext uri="{BB962C8B-B14F-4D97-AF65-F5344CB8AC3E}">
        <p14:creationId xmlns:p14="http://schemas.microsoft.com/office/powerpoint/2010/main" val="32581547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D44EBCB-A100-4712-AE41-A4EAF16EE1B8}" type="datetimeFigureOut">
              <a:rPr lang="en-GB" smtClean="0"/>
              <a:t>01/06/2020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7E8AB8-2B0D-43CD-B9AB-5BF0B03A3219}" type="slidenum">
              <a:rPr lang="en-GB" smtClean="0"/>
              <a:t>‹#›</a:t>
            </a:fld>
            <a:endParaRPr lang="en-GB"/>
          </a:p>
        </p:txBody>
      </p:sp>
    </p:spTree>
    <p:extLst>
      <p:ext uri="{BB962C8B-B14F-4D97-AF65-F5344CB8AC3E}">
        <p14:creationId xmlns:p14="http://schemas.microsoft.com/office/powerpoint/2010/main" val="12067180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D44EBCB-A100-4712-AE41-A4EAF16EE1B8}" type="datetimeFigureOut">
              <a:rPr lang="en-GB" smtClean="0"/>
              <a:t>01/06/2020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7E8AB8-2B0D-43CD-B9AB-5BF0B03A3219}" type="slidenum">
              <a:rPr lang="en-GB" smtClean="0"/>
              <a:t>‹#›</a:t>
            </a:fld>
            <a:endParaRPr lang="en-GB"/>
          </a:p>
        </p:txBody>
      </p:sp>
    </p:spTree>
    <p:extLst>
      <p:ext uri="{BB962C8B-B14F-4D97-AF65-F5344CB8AC3E}">
        <p14:creationId xmlns:p14="http://schemas.microsoft.com/office/powerpoint/2010/main" val="18217327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44EBCB-A100-4712-AE41-A4EAF16EE1B8}" type="datetimeFigureOut">
              <a:rPr lang="en-GB" smtClean="0"/>
              <a:t>01/06/2020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D7E8AB8-2B0D-43CD-B9AB-5BF0B03A3219}" type="slidenum">
              <a:rPr lang="en-GB" smtClean="0"/>
              <a:t>‹#›</a:t>
            </a:fld>
            <a:endParaRPr lang="en-GB"/>
          </a:p>
        </p:txBody>
      </p:sp>
    </p:spTree>
    <p:extLst>
      <p:ext uri="{BB962C8B-B14F-4D97-AF65-F5344CB8AC3E}">
        <p14:creationId xmlns:p14="http://schemas.microsoft.com/office/powerpoint/2010/main" val="31328866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
            <a:ext cx="7772400" cy="2996952"/>
          </a:xfrm>
        </p:spPr>
        <p:txBody>
          <a:bodyPr>
            <a:normAutofit/>
          </a:bodyPr>
          <a:lstStyle/>
          <a:p>
            <a:r>
              <a:rPr lang="en-GB" dirty="0" smtClean="0">
                <a:solidFill>
                  <a:srgbClr val="7030A0"/>
                </a:solidFill>
                <a:latin typeface="Comic Sans MS" panose="030F0702030302020204" pitchFamily="66" charset="0"/>
              </a:rPr>
              <a:t>Hello Year </a:t>
            </a:r>
            <a:r>
              <a:rPr lang="en-GB" dirty="0" smtClean="0">
                <a:solidFill>
                  <a:srgbClr val="7030A0"/>
                </a:solidFill>
                <a:latin typeface="Comic Sans MS" panose="030F0702030302020204" pitchFamily="66" charset="0"/>
              </a:rPr>
              <a:t>6 </a:t>
            </a:r>
            <a:r>
              <a:rPr lang="en-GB" dirty="0" smtClean="0">
                <a:solidFill>
                  <a:srgbClr val="7030A0"/>
                </a:solidFill>
                <a:latin typeface="Comic Sans MS" panose="030F0702030302020204" pitchFamily="66" charset="0"/>
              </a:rPr>
              <a:t>and welcome to our next RE unit!</a:t>
            </a:r>
            <a:br>
              <a:rPr lang="en-GB" dirty="0" smtClean="0">
                <a:solidFill>
                  <a:srgbClr val="7030A0"/>
                </a:solidFill>
                <a:latin typeface="Comic Sans MS" panose="030F0702030302020204" pitchFamily="66" charset="0"/>
              </a:rPr>
            </a:br>
            <a:endParaRPr lang="en-GB" dirty="0">
              <a:solidFill>
                <a:srgbClr val="7030A0"/>
              </a:solidFill>
              <a:latin typeface="Comic Sans MS" panose="030F0702030302020204" pitchFamily="66" charset="0"/>
            </a:endParaRPr>
          </a:p>
        </p:txBody>
      </p:sp>
      <p:sp>
        <p:nvSpPr>
          <p:cNvPr id="3" name="Subtitle 2"/>
          <p:cNvSpPr>
            <a:spLocks noGrp="1"/>
          </p:cNvSpPr>
          <p:nvPr>
            <p:ph type="subTitle" idx="1"/>
          </p:nvPr>
        </p:nvSpPr>
        <p:spPr>
          <a:xfrm>
            <a:off x="179512" y="4653136"/>
            <a:ext cx="8496944" cy="1800200"/>
          </a:xfrm>
        </p:spPr>
        <p:txBody>
          <a:bodyPr>
            <a:noAutofit/>
          </a:bodyPr>
          <a:lstStyle/>
          <a:p>
            <a:r>
              <a:rPr lang="en-GB" sz="4000" dirty="0">
                <a:solidFill>
                  <a:srgbClr val="7030A0"/>
                </a:solidFill>
                <a:latin typeface="Comic Sans MS" panose="030F0702030302020204" pitchFamily="66" charset="0"/>
              </a:rPr>
              <a:t>You will be learning about how </a:t>
            </a:r>
            <a:r>
              <a:rPr lang="en-GB" sz="4000" u="sng" dirty="0">
                <a:solidFill>
                  <a:srgbClr val="7030A0"/>
                </a:solidFill>
                <a:latin typeface="Comic Sans MS" panose="030F0702030302020204" pitchFamily="66" charset="0"/>
              </a:rPr>
              <a:t>Christians show their commitment to God.</a:t>
            </a:r>
            <a:endParaRPr lang="en-GB" sz="4000" u="sng"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28988" y="2509838"/>
            <a:ext cx="2486025" cy="1838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900105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94122"/>
          </a:xfrm>
        </p:spPr>
        <p:txBody>
          <a:bodyPr>
            <a:normAutofit/>
          </a:bodyPr>
          <a:lstStyle/>
          <a:p>
            <a:r>
              <a:rPr lang="en-GB" sz="4800" u="sng" dirty="0" smtClean="0">
                <a:solidFill>
                  <a:srgbClr val="7030A0"/>
                </a:solidFill>
                <a:latin typeface="Comic Sans MS" panose="030F0702030302020204" pitchFamily="66" charset="0"/>
              </a:rPr>
              <a:t>Lesson 1 </a:t>
            </a:r>
            <a:endParaRPr lang="en-GB" sz="4800" u="sng" dirty="0">
              <a:solidFill>
                <a:srgbClr val="7030A0"/>
              </a:solidFill>
              <a:latin typeface="Comic Sans MS" panose="030F0702030302020204" pitchFamily="66" charset="0"/>
            </a:endParaRPr>
          </a:p>
        </p:txBody>
      </p:sp>
      <p:sp>
        <p:nvSpPr>
          <p:cNvPr id="3" name="Content Placeholder 2"/>
          <p:cNvSpPr>
            <a:spLocks noGrp="1"/>
          </p:cNvSpPr>
          <p:nvPr>
            <p:ph idx="1"/>
          </p:nvPr>
        </p:nvSpPr>
        <p:spPr>
          <a:xfrm>
            <a:off x="457200" y="1340768"/>
            <a:ext cx="8229600" cy="4785395"/>
          </a:xfrm>
        </p:spPr>
        <p:txBody>
          <a:bodyPr>
            <a:noAutofit/>
          </a:bodyPr>
          <a:lstStyle/>
          <a:p>
            <a:pPr marL="0" indent="0">
              <a:buNone/>
            </a:pPr>
            <a:r>
              <a:rPr lang="en-GB" sz="4800" dirty="0" smtClean="0">
                <a:solidFill>
                  <a:srgbClr val="7030A0"/>
                </a:solidFill>
                <a:latin typeface="Comic Sans MS" panose="030F0702030302020204" pitchFamily="66" charset="0"/>
              </a:rPr>
              <a:t>    To </a:t>
            </a:r>
            <a:r>
              <a:rPr lang="en-GB" sz="4800" dirty="0">
                <a:solidFill>
                  <a:srgbClr val="7030A0"/>
                </a:solidFill>
                <a:latin typeface="Comic Sans MS" panose="030F0702030302020204" pitchFamily="66" charset="0"/>
              </a:rPr>
              <a:t>understand that </a:t>
            </a:r>
            <a:r>
              <a:rPr lang="en-GB" sz="4800" dirty="0" smtClean="0">
                <a:solidFill>
                  <a:srgbClr val="7030A0"/>
                </a:solidFill>
                <a:latin typeface="Comic Sans MS" panose="030F0702030302020204" pitchFamily="66" charset="0"/>
              </a:rPr>
              <a:t>        </a:t>
            </a:r>
          </a:p>
          <a:p>
            <a:pPr marL="0" indent="0">
              <a:buNone/>
            </a:pPr>
            <a:r>
              <a:rPr lang="en-GB" sz="4800" dirty="0" smtClean="0">
                <a:solidFill>
                  <a:srgbClr val="7030A0"/>
                </a:solidFill>
                <a:latin typeface="Comic Sans MS" panose="030F0702030302020204" pitchFamily="66" charset="0"/>
              </a:rPr>
              <a:t>  </a:t>
            </a:r>
            <a:r>
              <a:rPr lang="en-GB" sz="4800" u="sng" dirty="0" smtClean="0">
                <a:solidFill>
                  <a:srgbClr val="7030A0"/>
                </a:solidFill>
                <a:latin typeface="Comic Sans MS" panose="030F0702030302020204" pitchFamily="66" charset="0"/>
              </a:rPr>
              <a:t>commitment</a:t>
            </a:r>
            <a:r>
              <a:rPr lang="en-GB" sz="4800" dirty="0" smtClean="0">
                <a:solidFill>
                  <a:srgbClr val="7030A0"/>
                </a:solidFill>
                <a:latin typeface="Comic Sans MS" panose="030F0702030302020204" pitchFamily="66" charset="0"/>
              </a:rPr>
              <a:t> </a:t>
            </a:r>
            <a:r>
              <a:rPr lang="en-GB" sz="4800" dirty="0">
                <a:solidFill>
                  <a:srgbClr val="7030A0"/>
                </a:solidFill>
                <a:latin typeface="Comic Sans MS" panose="030F0702030302020204" pitchFamily="66" charset="0"/>
              </a:rPr>
              <a:t>sometimes</a:t>
            </a:r>
          </a:p>
          <a:p>
            <a:pPr marL="0" indent="0">
              <a:buNone/>
            </a:pPr>
            <a:r>
              <a:rPr lang="en-GB" sz="4800" dirty="0" smtClean="0">
                <a:solidFill>
                  <a:srgbClr val="7030A0"/>
                </a:solidFill>
                <a:latin typeface="Comic Sans MS" panose="030F0702030302020204" pitchFamily="66" charset="0"/>
              </a:rPr>
              <a:t>    causes </a:t>
            </a:r>
            <a:r>
              <a:rPr lang="en-GB" sz="4800" u="sng" dirty="0">
                <a:solidFill>
                  <a:srgbClr val="7030A0"/>
                </a:solidFill>
                <a:latin typeface="Comic Sans MS" panose="030F0702030302020204" pitchFamily="66" charset="0"/>
              </a:rPr>
              <a:t>dilemmas</a:t>
            </a:r>
            <a:r>
              <a:rPr lang="en-GB" sz="4800" dirty="0">
                <a:solidFill>
                  <a:srgbClr val="7030A0"/>
                </a:solidFill>
                <a:latin typeface="Comic Sans MS" panose="030F0702030302020204" pitchFamily="66" charset="0"/>
              </a:rPr>
              <a:t> </a:t>
            </a:r>
            <a:r>
              <a:rPr lang="en-GB" sz="4800" dirty="0" smtClean="0">
                <a:solidFill>
                  <a:srgbClr val="7030A0"/>
                </a:solidFill>
                <a:latin typeface="Comic Sans MS" panose="030F0702030302020204" pitchFamily="66" charset="0"/>
              </a:rPr>
              <a:t>and</a:t>
            </a:r>
          </a:p>
          <a:p>
            <a:pPr marL="0" indent="0">
              <a:buNone/>
            </a:pPr>
            <a:r>
              <a:rPr lang="en-GB" sz="4800" dirty="0">
                <a:solidFill>
                  <a:srgbClr val="7030A0"/>
                </a:solidFill>
                <a:latin typeface="Comic Sans MS" panose="030F0702030302020204" pitchFamily="66" charset="0"/>
              </a:rPr>
              <a:t> </a:t>
            </a:r>
            <a:r>
              <a:rPr lang="en-GB" sz="4800" dirty="0" smtClean="0">
                <a:solidFill>
                  <a:srgbClr val="7030A0"/>
                </a:solidFill>
                <a:latin typeface="Comic Sans MS" panose="030F0702030302020204" pitchFamily="66" charset="0"/>
              </a:rPr>
              <a:t>     difficult </a:t>
            </a:r>
            <a:r>
              <a:rPr lang="en-GB" sz="4800" dirty="0">
                <a:solidFill>
                  <a:srgbClr val="7030A0"/>
                </a:solidFill>
                <a:latin typeface="Comic Sans MS" panose="030F0702030302020204" pitchFamily="66" charset="0"/>
              </a:rPr>
              <a:t>decisions. </a:t>
            </a:r>
            <a:br>
              <a:rPr lang="en-GB" sz="4800" dirty="0">
                <a:solidFill>
                  <a:srgbClr val="7030A0"/>
                </a:solidFill>
                <a:latin typeface="Comic Sans MS" panose="030F0702030302020204" pitchFamily="66" charset="0"/>
              </a:rPr>
            </a:br>
            <a:endParaRPr lang="en-GB" sz="4800" dirty="0">
              <a:solidFill>
                <a:srgbClr val="7030A0"/>
              </a:solidFill>
              <a:latin typeface="Comic Sans MS" panose="030F0702030302020204" pitchFamily="66"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832" y="4869160"/>
            <a:ext cx="2143125" cy="19888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199608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solidFill>
                  <a:srgbClr val="7030A0"/>
                </a:solidFill>
                <a:latin typeface="Comic Sans MS" panose="030F0702030302020204" pitchFamily="66" charset="0"/>
              </a:rPr>
              <a:t>What do the words mean that are underlined?</a:t>
            </a:r>
            <a:endParaRPr lang="en-GB" dirty="0">
              <a:solidFill>
                <a:srgbClr val="7030A0"/>
              </a:solidFill>
              <a:latin typeface="Comic Sans MS" panose="030F0702030302020204" pitchFamily="66" charset="0"/>
            </a:endParaRPr>
          </a:p>
        </p:txBody>
      </p:sp>
      <p:sp>
        <p:nvSpPr>
          <p:cNvPr id="3" name="Content Placeholder 2"/>
          <p:cNvSpPr>
            <a:spLocks noGrp="1"/>
          </p:cNvSpPr>
          <p:nvPr>
            <p:ph idx="1"/>
          </p:nvPr>
        </p:nvSpPr>
        <p:spPr/>
        <p:txBody>
          <a:bodyPr/>
          <a:lstStyle/>
          <a:p>
            <a:pPr marL="0" indent="0">
              <a:buNone/>
            </a:pPr>
            <a:r>
              <a:rPr lang="en-GB" dirty="0" smtClean="0">
                <a:solidFill>
                  <a:srgbClr val="FF0000"/>
                </a:solidFill>
                <a:latin typeface="Comic Sans MS" panose="030F0702030302020204" pitchFamily="66" charset="0"/>
              </a:rPr>
              <a:t>Look</a:t>
            </a:r>
            <a:r>
              <a:rPr lang="en-GB" dirty="0" smtClean="0">
                <a:latin typeface="Comic Sans MS" panose="030F0702030302020204" pitchFamily="66" charset="0"/>
              </a:rPr>
              <a:t> up each word in the dictionary if unsure.</a:t>
            </a:r>
          </a:p>
          <a:p>
            <a:pPr marL="0" indent="0">
              <a:buNone/>
            </a:pPr>
            <a:endParaRPr lang="en-GB" dirty="0">
              <a:latin typeface="Comic Sans MS" panose="030F0702030302020204" pitchFamily="66" charset="0"/>
            </a:endParaRPr>
          </a:p>
          <a:p>
            <a:r>
              <a:rPr lang="en-GB" dirty="0">
                <a:latin typeface="Comic Sans MS" panose="030F0702030302020204" pitchFamily="66" charset="0"/>
              </a:rPr>
              <a:t>Commitment</a:t>
            </a:r>
          </a:p>
          <a:p>
            <a:r>
              <a:rPr lang="en-GB" dirty="0">
                <a:latin typeface="Comic Sans MS" panose="030F0702030302020204" pitchFamily="66" charset="0"/>
              </a:rPr>
              <a:t>Dilemma</a:t>
            </a:r>
          </a:p>
          <a:p>
            <a:pPr marL="0" indent="0">
              <a:buNone/>
            </a:pPr>
            <a:endParaRPr lang="en-GB" dirty="0" smtClean="0">
              <a:solidFill>
                <a:srgbClr val="FF0000"/>
              </a:solidFill>
              <a:latin typeface="Comic Sans MS" panose="030F0702030302020204" pitchFamily="66" charset="0"/>
            </a:endParaRPr>
          </a:p>
          <a:p>
            <a:pPr marL="0" indent="0">
              <a:buNone/>
            </a:pPr>
            <a:r>
              <a:rPr lang="en-GB" dirty="0" smtClean="0">
                <a:solidFill>
                  <a:srgbClr val="FF0000"/>
                </a:solidFill>
                <a:latin typeface="Comic Sans MS" panose="030F0702030302020204" pitchFamily="66" charset="0"/>
              </a:rPr>
              <a:t>Remember </a:t>
            </a:r>
            <a:r>
              <a:rPr lang="en-GB" dirty="0" smtClean="0">
                <a:latin typeface="Comic Sans MS" panose="030F0702030302020204" pitchFamily="66" charset="0"/>
              </a:rPr>
              <a:t>that words in </a:t>
            </a:r>
            <a:r>
              <a:rPr lang="en-GB" u="sng" dirty="0" smtClean="0">
                <a:solidFill>
                  <a:srgbClr val="FF0000"/>
                </a:solidFill>
                <a:latin typeface="Comic Sans MS" panose="030F0702030302020204" pitchFamily="66" charset="0"/>
              </a:rPr>
              <a:t>red</a:t>
            </a:r>
            <a:r>
              <a:rPr lang="en-GB" dirty="0" smtClean="0">
                <a:latin typeface="Comic Sans MS" panose="030F0702030302020204" pitchFamily="66" charset="0"/>
              </a:rPr>
              <a:t> are for you to do something-do it!</a:t>
            </a:r>
            <a:endParaRPr lang="en-GB" dirty="0">
              <a:latin typeface="Comic Sans MS" panose="030F0702030302020204" pitchFamily="66" charset="0"/>
            </a:endParaRPr>
          </a:p>
          <a:p>
            <a:pPr marL="0" indent="0">
              <a:buNone/>
            </a:pPr>
            <a:endParaRPr lang="en-GB" dirty="0"/>
          </a:p>
        </p:txBody>
      </p:sp>
    </p:spTree>
    <p:extLst>
      <p:ext uri="{BB962C8B-B14F-4D97-AF65-F5344CB8AC3E}">
        <p14:creationId xmlns:p14="http://schemas.microsoft.com/office/powerpoint/2010/main" val="41623719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268760"/>
          </a:xfrm>
        </p:spPr>
        <p:txBody>
          <a:bodyPr>
            <a:normAutofit/>
          </a:bodyPr>
          <a:lstStyle/>
          <a:p>
            <a:r>
              <a:rPr lang="en-GB" sz="3200" dirty="0" smtClean="0">
                <a:solidFill>
                  <a:srgbClr val="7030A0"/>
                </a:solidFill>
                <a:latin typeface="Comic Sans MS" panose="030F0702030302020204" pitchFamily="66" charset="0"/>
              </a:rPr>
              <a:t>That’s right!</a:t>
            </a:r>
            <a:br>
              <a:rPr lang="en-GB" sz="3200" dirty="0" smtClean="0">
                <a:solidFill>
                  <a:srgbClr val="7030A0"/>
                </a:solidFill>
                <a:latin typeface="Comic Sans MS" panose="030F0702030302020204" pitchFamily="66" charset="0"/>
              </a:rPr>
            </a:br>
            <a:r>
              <a:rPr lang="en-GB" sz="3200" dirty="0" smtClean="0">
                <a:solidFill>
                  <a:srgbClr val="7030A0"/>
                </a:solidFill>
                <a:latin typeface="Comic Sans MS" panose="030F0702030302020204" pitchFamily="66" charset="0"/>
              </a:rPr>
              <a:t>The meanings are :</a:t>
            </a:r>
            <a:endParaRPr lang="en-GB" sz="3200" dirty="0">
              <a:solidFill>
                <a:srgbClr val="7030A0"/>
              </a:solidFill>
              <a:latin typeface="Comic Sans MS" panose="030F0702030302020204" pitchFamily="66" charset="0"/>
            </a:endParaRPr>
          </a:p>
        </p:txBody>
      </p:sp>
      <p:sp>
        <p:nvSpPr>
          <p:cNvPr id="3" name="Content Placeholder 2"/>
          <p:cNvSpPr>
            <a:spLocks noGrp="1"/>
          </p:cNvSpPr>
          <p:nvPr>
            <p:ph idx="1"/>
          </p:nvPr>
        </p:nvSpPr>
        <p:spPr>
          <a:xfrm>
            <a:off x="457200" y="1196752"/>
            <a:ext cx="8229600" cy="4929411"/>
          </a:xfrm>
        </p:spPr>
        <p:txBody>
          <a:bodyPr/>
          <a:lstStyle/>
          <a:p>
            <a:r>
              <a:rPr lang="en-GB" sz="2400" dirty="0" smtClean="0">
                <a:latin typeface="Comic Sans MS" panose="030F0702030302020204" pitchFamily="66" charset="0"/>
              </a:rPr>
              <a:t>1. </a:t>
            </a:r>
            <a:r>
              <a:rPr lang="en-GB" sz="2400" u="sng" dirty="0" smtClean="0">
                <a:latin typeface="Comic Sans MS" panose="030F0702030302020204" pitchFamily="66" charset="0"/>
              </a:rPr>
              <a:t>Commitment</a:t>
            </a:r>
          </a:p>
          <a:p>
            <a:pPr marL="0" indent="0">
              <a:buNone/>
            </a:pPr>
            <a:r>
              <a:rPr lang="en-GB" sz="2400" dirty="0" smtClean="0">
                <a:latin typeface="Comic Sans MS" panose="030F0702030302020204" pitchFamily="66" charset="0"/>
              </a:rPr>
              <a:t>The definition of a commitment is a promise, firm decision or agreement to do something. You are dedicated.</a:t>
            </a:r>
          </a:p>
          <a:p>
            <a:pPr marL="0" indent="0">
              <a:buNone/>
            </a:pPr>
            <a:r>
              <a:rPr lang="en-GB" sz="2400" dirty="0" err="1" smtClean="0">
                <a:latin typeface="Comic Sans MS" panose="030F0702030302020204" pitchFamily="66" charset="0"/>
              </a:rPr>
              <a:t>Eg</a:t>
            </a:r>
            <a:r>
              <a:rPr lang="en-GB" sz="2400" dirty="0" smtClean="0">
                <a:latin typeface="Comic Sans MS" panose="030F0702030302020204" pitchFamily="66" charset="0"/>
              </a:rPr>
              <a:t>: Football players must make a commitment to play for a full season.</a:t>
            </a:r>
          </a:p>
          <a:p>
            <a:pPr marL="0" indent="0">
              <a:buNone/>
            </a:pPr>
            <a:endParaRPr lang="en-GB" sz="2400" dirty="0" smtClean="0">
              <a:latin typeface="Comic Sans MS" panose="030F0702030302020204" pitchFamily="66" charset="0"/>
            </a:endParaRPr>
          </a:p>
          <a:p>
            <a:pPr marL="0" indent="0">
              <a:buNone/>
            </a:pPr>
            <a:r>
              <a:rPr lang="en-GB" sz="2400" dirty="0" smtClean="0">
                <a:latin typeface="Comic Sans MS" panose="030F0702030302020204" pitchFamily="66" charset="0"/>
              </a:rPr>
              <a:t>2. </a:t>
            </a:r>
            <a:r>
              <a:rPr lang="en-GB" sz="2400" u="sng" dirty="0" smtClean="0">
                <a:latin typeface="Comic Sans MS" panose="030F0702030302020204" pitchFamily="66" charset="0"/>
              </a:rPr>
              <a:t>Dilemma</a:t>
            </a:r>
          </a:p>
          <a:p>
            <a:pPr marL="0" indent="0">
              <a:buNone/>
            </a:pPr>
            <a:r>
              <a:rPr lang="en-GB" sz="2400" dirty="0" smtClean="0">
                <a:latin typeface="Comic Sans MS" panose="030F0702030302020204" pitchFamily="66" charset="0"/>
              </a:rPr>
              <a:t>The definition of dilemma is a situation or problem where you need to make a difficult choice. </a:t>
            </a:r>
          </a:p>
          <a:p>
            <a:pPr marL="0" indent="0">
              <a:buNone/>
            </a:pPr>
            <a:r>
              <a:rPr lang="en-GB" sz="2400" dirty="0" err="1" smtClean="0">
                <a:latin typeface="Comic Sans MS" panose="030F0702030302020204" pitchFamily="66" charset="0"/>
              </a:rPr>
              <a:t>Eg</a:t>
            </a:r>
            <a:r>
              <a:rPr lang="en-GB" sz="2400" dirty="0" smtClean="0">
                <a:latin typeface="Comic Sans MS" panose="030F0702030302020204" pitchFamily="66" charset="0"/>
              </a:rPr>
              <a:t>: Maisie had a dilemma over which colour to have her bedroom painted as she liked purple and yellow equally.  </a:t>
            </a:r>
          </a:p>
          <a:p>
            <a:pPr marL="0" indent="0">
              <a:buNone/>
            </a:pPr>
            <a:endParaRPr lang="en-GB" dirty="0" smtClean="0"/>
          </a:p>
        </p:txBody>
      </p:sp>
    </p:spTree>
    <p:extLst>
      <p:ext uri="{BB962C8B-B14F-4D97-AF65-F5344CB8AC3E}">
        <p14:creationId xmlns:p14="http://schemas.microsoft.com/office/powerpoint/2010/main" val="131034244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7030A0"/>
                </a:solidFill>
                <a:latin typeface="Comic Sans MS" panose="030F0702030302020204" pitchFamily="66" charset="0"/>
              </a:rPr>
              <a:t>Is it OK to tell lies?</a:t>
            </a:r>
            <a:endParaRPr lang="en-GB" dirty="0">
              <a:solidFill>
                <a:srgbClr val="7030A0"/>
              </a:solidFill>
              <a:latin typeface="Comic Sans MS" panose="030F0702030302020204" pitchFamily="66" charset="0"/>
            </a:endParaRPr>
          </a:p>
        </p:txBody>
      </p:sp>
      <p:sp>
        <p:nvSpPr>
          <p:cNvPr id="3" name="Content Placeholder 2"/>
          <p:cNvSpPr>
            <a:spLocks noGrp="1"/>
          </p:cNvSpPr>
          <p:nvPr>
            <p:ph idx="1"/>
          </p:nvPr>
        </p:nvSpPr>
        <p:spPr/>
        <p:txBody>
          <a:bodyPr>
            <a:normAutofit fontScale="92500"/>
          </a:bodyPr>
          <a:lstStyle/>
          <a:p>
            <a:r>
              <a:rPr lang="en-GB" dirty="0" smtClean="0">
                <a:solidFill>
                  <a:srgbClr val="FF0000"/>
                </a:solidFill>
                <a:latin typeface="Comic Sans MS" panose="030F0702030302020204" pitchFamily="66" charset="0"/>
              </a:rPr>
              <a:t>Think</a:t>
            </a:r>
            <a:r>
              <a:rPr lang="en-GB" dirty="0" smtClean="0">
                <a:latin typeface="Comic Sans MS" panose="030F0702030302020204" pitchFamily="66" charset="0"/>
              </a:rPr>
              <a:t> carefully about that question.</a:t>
            </a:r>
          </a:p>
          <a:p>
            <a:pPr marL="0" indent="0">
              <a:buNone/>
            </a:pPr>
            <a:endParaRPr lang="en-GB" dirty="0" smtClean="0">
              <a:latin typeface="Comic Sans MS" panose="030F0702030302020204" pitchFamily="66" charset="0"/>
            </a:endParaRPr>
          </a:p>
          <a:p>
            <a:pPr marL="0" indent="0">
              <a:buNone/>
            </a:pPr>
            <a:r>
              <a:rPr lang="en-GB" dirty="0" smtClean="0">
                <a:latin typeface="Comic Sans MS" panose="030F0702030302020204" pitchFamily="66" charset="0"/>
              </a:rPr>
              <a:t>I’m going to tell you about an amazing lady, her name was Corrie Ten Boom. She lived in the Netherlands as World War 2 began. Her family were all Christians and helped to hide some Jewish people from the German soldiers. They created a secret room in their home for the Jews to hide in.</a:t>
            </a:r>
            <a:endParaRPr lang="en-GB" dirty="0">
              <a:latin typeface="Comic Sans MS" panose="030F0702030302020204" pitchFamily="66" charset="0"/>
            </a:endParaRPr>
          </a:p>
        </p:txBody>
      </p:sp>
    </p:spTree>
    <p:extLst>
      <p:ext uri="{BB962C8B-B14F-4D97-AF65-F5344CB8AC3E}">
        <p14:creationId xmlns:p14="http://schemas.microsoft.com/office/powerpoint/2010/main" val="38954408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74042"/>
          </a:xfrm>
        </p:spPr>
        <p:txBody>
          <a:bodyPr>
            <a:normAutofit fontScale="90000"/>
          </a:bodyPr>
          <a:lstStyle/>
          <a:p>
            <a:endParaRPr lang="en-GB" dirty="0"/>
          </a:p>
        </p:txBody>
      </p:sp>
      <p:sp>
        <p:nvSpPr>
          <p:cNvPr id="3" name="Content Placeholder 2"/>
          <p:cNvSpPr>
            <a:spLocks noGrp="1"/>
          </p:cNvSpPr>
          <p:nvPr>
            <p:ph idx="1"/>
          </p:nvPr>
        </p:nvSpPr>
        <p:spPr>
          <a:xfrm>
            <a:off x="395536" y="908720"/>
            <a:ext cx="8229600" cy="5174035"/>
          </a:xfrm>
        </p:spPr>
        <p:txBody>
          <a:bodyPr>
            <a:noAutofit/>
          </a:bodyPr>
          <a:lstStyle/>
          <a:p>
            <a:pPr marL="0" indent="0">
              <a:buNone/>
            </a:pPr>
            <a:r>
              <a:rPr lang="en-GB" sz="3600" dirty="0" smtClean="0">
                <a:latin typeface="Comic Sans MS" panose="030F0702030302020204" pitchFamily="66" charset="0"/>
              </a:rPr>
              <a:t>Corrie had a </a:t>
            </a:r>
            <a:r>
              <a:rPr lang="en-GB" sz="3600" u="sng" dirty="0" smtClean="0">
                <a:latin typeface="Comic Sans MS" panose="030F0702030302020204" pitchFamily="66" charset="0"/>
              </a:rPr>
              <a:t>dilemma</a:t>
            </a:r>
            <a:r>
              <a:rPr lang="en-GB" sz="3600" dirty="0" smtClean="0">
                <a:latin typeface="Comic Sans MS" panose="030F0702030302020204" pitchFamily="66" charset="0"/>
              </a:rPr>
              <a:t>-a very hard decision to make. She decided that if the German soldiers came to their house, she would lie to them and say nothing about the Jews that she had hidden in the secret room. </a:t>
            </a:r>
          </a:p>
          <a:p>
            <a:pPr marL="0" indent="0">
              <a:buNone/>
            </a:pPr>
            <a:r>
              <a:rPr lang="en-GB" sz="3600" dirty="0" smtClean="0">
                <a:latin typeface="Comic Sans MS" panose="030F0702030302020204" pitchFamily="66" charset="0"/>
              </a:rPr>
              <a:t>However her sister, Betsie, had decided that she could not lie due to her Christian </a:t>
            </a:r>
            <a:r>
              <a:rPr lang="en-GB" sz="3600" u="sng" dirty="0" smtClean="0">
                <a:latin typeface="Comic Sans MS" panose="030F0702030302020204" pitchFamily="66" charset="0"/>
              </a:rPr>
              <a:t>commitment</a:t>
            </a:r>
            <a:r>
              <a:rPr lang="en-GB" sz="3600" dirty="0" smtClean="0">
                <a:latin typeface="Comic Sans MS" panose="030F0702030302020204" pitchFamily="66" charset="0"/>
              </a:rPr>
              <a:t> to God.</a:t>
            </a:r>
            <a:endParaRPr lang="en-GB" sz="3600" dirty="0">
              <a:latin typeface="Comic Sans MS" panose="030F0702030302020204" pitchFamily="66" charset="0"/>
            </a:endParaRPr>
          </a:p>
        </p:txBody>
      </p:sp>
    </p:spTree>
    <p:extLst>
      <p:ext uri="{BB962C8B-B14F-4D97-AF65-F5344CB8AC3E}">
        <p14:creationId xmlns:p14="http://schemas.microsoft.com/office/powerpoint/2010/main" val="3468397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7030A0"/>
                </a:solidFill>
                <a:latin typeface="Comic Sans MS" panose="030F0702030302020204" pitchFamily="66" charset="0"/>
              </a:rPr>
              <a:t>The soldiers did come…….</a:t>
            </a:r>
            <a:endParaRPr lang="en-GB" dirty="0">
              <a:solidFill>
                <a:srgbClr val="7030A0"/>
              </a:solidFill>
              <a:latin typeface="Comic Sans MS" panose="030F0702030302020204" pitchFamily="66" charset="0"/>
            </a:endParaRPr>
          </a:p>
        </p:txBody>
      </p:sp>
      <p:sp>
        <p:nvSpPr>
          <p:cNvPr id="3" name="Content Placeholder 2"/>
          <p:cNvSpPr>
            <a:spLocks noGrp="1"/>
          </p:cNvSpPr>
          <p:nvPr>
            <p:ph idx="1"/>
          </p:nvPr>
        </p:nvSpPr>
        <p:spPr>
          <a:xfrm>
            <a:off x="457200" y="1268760"/>
            <a:ext cx="8229600" cy="4857403"/>
          </a:xfrm>
        </p:spPr>
        <p:txBody>
          <a:bodyPr>
            <a:normAutofit fontScale="70000" lnSpcReduction="20000"/>
          </a:bodyPr>
          <a:lstStyle/>
          <a:p>
            <a:r>
              <a:rPr lang="en-GB" dirty="0" smtClean="0">
                <a:latin typeface="Comic Sans MS" panose="030F0702030302020204" pitchFamily="66" charset="0"/>
              </a:rPr>
              <a:t>Corrie lied to the soldiers.</a:t>
            </a:r>
          </a:p>
          <a:p>
            <a:r>
              <a:rPr lang="en-GB" dirty="0" smtClean="0">
                <a:latin typeface="Comic Sans MS" panose="030F0702030302020204" pitchFamily="66" charset="0"/>
              </a:rPr>
              <a:t>Betsie didn’t.</a:t>
            </a:r>
          </a:p>
          <a:p>
            <a:r>
              <a:rPr lang="en-GB" dirty="0" smtClean="0">
                <a:latin typeface="Comic Sans MS" panose="030F0702030302020204" pitchFamily="66" charset="0"/>
              </a:rPr>
              <a:t>The Jews were found and arrested. Corrie and Betsie were arrested too. The Jews later escaped but Corrie and Betsie did not.</a:t>
            </a:r>
          </a:p>
          <a:p>
            <a:pPr marL="0" indent="0">
              <a:buNone/>
            </a:pPr>
            <a:endParaRPr lang="en-GB" dirty="0">
              <a:latin typeface="Comic Sans MS" panose="030F0702030302020204" pitchFamily="66" charset="0"/>
            </a:endParaRPr>
          </a:p>
          <a:p>
            <a:pPr marL="0" indent="0">
              <a:buNone/>
            </a:pPr>
            <a:r>
              <a:rPr lang="en-GB" dirty="0" smtClean="0">
                <a:solidFill>
                  <a:srgbClr val="00B050"/>
                </a:solidFill>
                <a:latin typeface="Comic Sans MS" panose="030F0702030302020204" pitchFamily="66" charset="0"/>
              </a:rPr>
              <a:t>Betsie believed that God would keep these people safe due to her commitment to the truth. </a:t>
            </a:r>
          </a:p>
          <a:p>
            <a:pPr marL="0" indent="0">
              <a:buNone/>
            </a:pPr>
            <a:r>
              <a:rPr lang="en-GB" dirty="0" smtClean="0">
                <a:solidFill>
                  <a:srgbClr val="FF0000"/>
                </a:solidFill>
                <a:latin typeface="Comic Sans MS" panose="030F0702030302020204" pitchFamily="66" charset="0"/>
              </a:rPr>
              <a:t>Think?</a:t>
            </a:r>
          </a:p>
          <a:p>
            <a:pPr marL="0" indent="0">
              <a:buNone/>
            </a:pPr>
            <a:r>
              <a:rPr lang="en-GB" dirty="0" smtClean="0">
                <a:latin typeface="Comic Sans MS" panose="030F0702030302020204" pitchFamily="66" charset="0"/>
              </a:rPr>
              <a:t>What would you have done?</a:t>
            </a:r>
          </a:p>
          <a:p>
            <a:pPr marL="0" indent="0">
              <a:buNone/>
            </a:pPr>
            <a:r>
              <a:rPr lang="en-GB" dirty="0" smtClean="0">
                <a:latin typeface="Comic Sans MS" panose="030F0702030302020204" pitchFamily="66" charset="0"/>
              </a:rPr>
              <a:t>Is telling lies always wrong? Would that have been more important than saving someone’s life?</a:t>
            </a:r>
          </a:p>
          <a:p>
            <a:pPr marL="0" indent="0">
              <a:buNone/>
            </a:pPr>
            <a:r>
              <a:rPr lang="en-GB" u="sng" dirty="0" smtClean="0">
                <a:solidFill>
                  <a:schemeClr val="accent6">
                    <a:lumMod val="50000"/>
                  </a:schemeClr>
                </a:solidFill>
                <a:latin typeface="Comic Sans MS" panose="030F0702030302020204" pitchFamily="66" charset="0"/>
              </a:rPr>
              <a:t>Commitment sometimes causes dilemmas and difficult decisions.</a:t>
            </a:r>
            <a:endParaRPr lang="en-GB" u="sng" dirty="0">
              <a:solidFill>
                <a:schemeClr val="accent6">
                  <a:lumMod val="50000"/>
                </a:schemeClr>
              </a:solidFill>
              <a:latin typeface="Comic Sans MS" panose="030F0702030302020204" pitchFamily="66" charset="0"/>
            </a:endParaRPr>
          </a:p>
        </p:txBody>
      </p:sp>
    </p:spTree>
    <p:extLst>
      <p:ext uri="{BB962C8B-B14F-4D97-AF65-F5344CB8AC3E}">
        <p14:creationId xmlns:p14="http://schemas.microsoft.com/office/powerpoint/2010/main" val="342054183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solidFill>
                  <a:srgbClr val="7030A0"/>
                </a:solidFill>
                <a:latin typeface="Comic Sans MS" panose="030F0702030302020204" pitchFamily="66" charset="0"/>
              </a:rPr>
              <a:t>Some tricky dilemmas for you to </a:t>
            </a:r>
            <a:r>
              <a:rPr lang="en-GB" dirty="0" smtClean="0">
                <a:solidFill>
                  <a:srgbClr val="FF0000"/>
                </a:solidFill>
                <a:latin typeface="Comic Sans MS" panose="030F0702030302020204" pitchFamily="66" charset="0"/>
              </a:rPr>
              <a:t>think</a:t>
            </a:r>
            <a:r>
              <a:rPr lang="en-GB" dirty="0" smtClean="0">
                <a:solidFill>
                  <a:srgbClr val="7030A0"/>
                </a:solidFill>
                <a:latin typeface="Comic Sans MS" panose="030F0702030302020204" pitchFamily="66" charset="0"/>
              </a:rPr>
              <a:t>  about. What would you do?</a:t>
            </a:r>
            <a:endParaRPr lang="en-GB" dirty="0">
              <a:solidFill>
                <a:srgbClr val="7030A0"/>
              </a:solidFill>
              <a:latin typeface="Comic Sans MS" panose="030F0702030302020204" pitchFamily="66" charset="0"/>
            </a:endParaRPr>
          </a:p>
        </p:txBody>
      </p:sp>
      <p:pic>
        <p:nvPicPr>
          <p:cNvPr id="3074" name="Picture 2" descr="C:\Users\cheryl martin\Pictures\2020-05-18\001.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rot="16200000">
            <a:off x="1367645" y="584682"/>
            <a:ext cx="6624736" cy="87129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803177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TotalTime>
  <Words>399</Words>
  <Application>Microsoft Office PowerPoint</Application>
  <PresentationFormat>On-screen Show (4:3)</PresentationFormat>
  <Paragraphs>39</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Hello Year 6 and welcome to our next RE unit! </vt:lpstr>
      <vt:lpstr>Lesson 1 </vt:lpstr>
      <vt:lpstr>What do the words mean that are underlined?</vt:lpstr>
      <vt:lpstr>That’s right! The meanings are :</vt:lpstr>
      <vt:lpstr>Is it OK to tell lies?</vt:lpstr>
      <vt:lpstr>PowerPoint Presentation</vt:lpstr>
      <vt:lpstr>The soldiers did come…….</vt:lpstr>
      <vt:lpstr>Some tricky dilemmas for you to think  about. What would you 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Cheryl Martin</dc:creator>
  <cp:lastModifiedBy>Cheryl Martin</cp:lastModifiedBy>
  <cp:revision>9</cp:revision>
  <dcterms:created xsi:type="dcterms:W3CDTF">2020-05-18T10:10:05Z</dcterms:created>
  <dcterms:modified xsi:type="dcterms:W3CDTF">2020-06-01T08:53:09Z</dcterms:modified>
</cp:coreProperties>
</file>