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6" r:id="rId2"/>
    <p:sldMasterId id="2147483671" r:id="rId3"/>
  </p:sldMasterIdLst>
  <p:notesMasterIdLst>
    <p:notesMasterId r:id="rId23"/>
  </p:notesMasterIdLst>
  <p:sldIdLst>
    <p:sldId id="261" r:id="rId4"/>
    <p:sldId id="273" r:id="rId5"/>
    <p:sldId id="274" r:id="rId6"/>
    <p:sldId id="280" r:id="rId7"/>
    <p:sldId id="275" r:id="rId8"/>
    <p:sldId id="276" r:id="rId9"/>
    <p:sldId id="281" r:id="rId10"/>
    <p:sldId id="259" r:id="rId11"/>
    <p:sldId id="267" r:id="rId12"/>
    <p:sldId id="282" r:id="rId13"/>
    <p:sldId id="283" r:id="rId14"/>
    <p:sldId id="277" r:id="rId15"/>
    <p:sldId id="270" r:id="rId16"/>
    <p:sldId id="272" r:id="rId17"/>
    <p:sldId id="271" r:id="rId18"/>
    <p:sldId id="264" r:id="rId19"/>
    <p:sldId id="268" r:id="rId20"/>
    <p:sldId id="262" r:id="rId21"/>
    <p:sldId id="269" r:id="rId22"/>
  </p:sldIdLst>
  <p:sldSz cx="12192000" cy="6858000"/>
  <p:notesSz cx="6858000" cy="9144000"/>
  <p:defaultTextStyle>
    <a:defPPr>
      <a:defRPr lang="it-C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12"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F3D7E6-4B8A-8942-9474-34F21B8F798D}" v="4" dt="2020-05-19T07:40:06.7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821" autoAdjust="0"/>
    <p:restoredTop sz="94660"/>
  </p:normalViewPr>
  <p:slideViewPr>
    <p:cSldViewPr snapToGrid="0" showGuides="1">
      <p:cViewPr varScale="1">
        <p:scale>
          <a:sx n="124" d="100"/>
          <a:sy n="124" d="100"/>
        </p:scale>
        <p:origin x="176" y="264"/>
      </p:cViewPr>
      <p:guideLst>
        <p:guide orient="horz" pos="1412"/>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C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F1338-E64D-4FAD-A02D-1C2EB1A1AECE}" type="datetimeFigureOut">
              <a:rPr lang="it-CH" smtClean="0"/>
              <a:t>19.05.20</a:t>
            </a:fld>
            <a:endParaRPr lang="it-C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C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C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C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EAC18E-8A6C-45BB-845D-E9F19D1176AB}" type="slidenum">
              <a:rPr lang="it-CH" smtClean="0"/>
              <a:t>‹#›</a:t>
            </a:fld>
            <a:endParaRPr lang="it-CH"/>
          </a:p>
        </p:txBody>
      </p:sp>
    </p:spTree>
    <p:extLst>
      <p:ext uri="{BB962C8B-B14F-4D97-AF65-F5344CB8AC3E}">
        <p14:creationId xmlns:p14="http://schemas.microsoft.com/office/powerpoint/2010/main" val="1610994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7222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363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9506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15679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xt +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8" name="Immagine 8">
            <a:extLst>
              <a:ext uri="{FF2B5EF4-FFF2-40B4-BE49-F238E27FC236}">
                <a16:creationId xmlns:a16="http://schemas.microsoft.com/office/drawing/2014/main" id="{164F1B07-DDAA-804C-B137-EAC85D0940E4}"/>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180260940"/>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A4C5D2C4-D699-D745-925A-6DEB031500CB}"/>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34423452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table + text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20261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7"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11447651"/>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86598984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images/tables + text">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Text Placeholder 6">
            <a:extLst>
              <a:ext uri="{FF2B5EF4-FFF2-40B4-BE49-F238E27FC236}">
                <a16:creationId xmlns:a16="http://schemas.microsoft.com/office/drawing/2014/main" id="{9D236B12-3C59-B543-8A60-E4F50C55DA9B}"/>
              </a:ext>
            </a:extLst>
          </p:cNvPr>
          <p:cNvSpPr>
            <a:spLocks noGrp="1"/>
          </p:cNvSpPr>
          <p:nvPr>
            <p:ph type="body" sz="quarter" idx="15" hasCustomPrompt="1"/>
          </p:nvPr>
        </p:nvSpPr>
        <p:spPr>
          <a:xfrm>
            <a:off x="8011886" y="1751029"/>
            <a:ext cx="3456517" cy="4078271"/>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8" name="Picture Placeholder 10">
            <a:extLst>
              <a:ext uri="{FF2B5EF4-FFF2-40B4-BE49-F238E27FC236}">
                <a16:creationId xmlns:a16="http://schemas.microsoft.com/office/drawing/2014/main" id="{E937500C-6DEF-7E4B-99C2-C363EF7A8985}"/>
              </a:ext>
            </a:extLst>
          </p:cNvPr>
          <p:cNvSpPr>
            <a:spLocks noGrp="1"/>
          </p:cNvSpPr>
          <p:nvPr>
            <p:ph type="pic" sz="quarter" idx="17" hasCustomPrompt="1"/>
          </p:nvPr>
        </p:nvSpPr>
        <p:spPr>
          <a:xfrm>
            <a:off x="719667"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10" name="Picture Placeholder 10">
            <a:extLst>
              <a:ext uri="{FF2B5EF4-FFF2-40B4-BE49-F238E27FC236}">
                <a16:creationId xmlns:a16="http://schemas.microsoft.com/office/drawing/2014/main" id="{78C778E1-5970-A44F-B3EA-31DC0CEC9B9B}"/>
              </a:ext>
            </a:extLst>
          </p:cNvPr>
          <p:cNvSpPr>
            <a:spLocks noGrp="1"/>
          </p:cNvSpPr>
          <p:nvPr>
            <p:ph type="pic" sz="quarter" idx="18" hasCustomPrompt="1"/>
          </p:nvPr>
        </p:nvSpPr>
        <p:spPr>
          <a:xfrm>
            <a:off x="4377266"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1" name="Immagine 8">
            <a:extLst>
              <a:ext uri="{FF2B5EF4-FFF2-40B4-BE49-F238E27FC236}">
                <a16:creationId xmlns:a16="http://schemas.microsoft.com/office/drawing/2014/main" id="{5EC21EA2-C1CA-7241-83B9-B47E2D2638EA}"/>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1464474348"/>
      </p:ext>
    </p:extLst>
  </p:cSld>
  <p:clrMapOvr>
    <a:masterClrMapping/>
  </p:clrMapOvr>
  <p:extLst>
    <p:ext uri="{DCECCB84-F9BA-43D5-87BE-67443E8EF086}">
      <p15:sldGuideLst xmlns:p15="http://schemas.microsoft.com/office/powerpoint/2012/main">
        <p15:guide id="1" pos="1973">
          <p15:clr>
            <a:srgbClr val="FBAE40"/>
          </p15:clr>
        </p15:guide>
        <p15:guide id="2" pos="2064">
          <p15:clr>
            <a:srgbClr val="FBAE40"/>
          </p15:clr>
        </p15:guide>
        <p15:guide id="3" pos="3696">
          <p15:clr>
            <a:srgbClr val="FBAE40"/>
          </p15:clr>
        </p15:guide>
        <p15:guide id="4" pos="3787">
          <p15:clr>
            <a:srgbClr val="FBAE40"/>
          </p15:clr>
        </p15:guide>
        <p15:guide id="5" orient="horz" pos="826">
          <p15:clr>
            <a:srgbClr val="FBAE40"/>
          </p15:clr>
        </p15:guide>
        <p15:guide id="6" orient="horz" pos="275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3AF32A47-2828-6C43-8EED-25A68894AC9C}"/>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65266302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06573810"/>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103179404"/>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29411148"/>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3981397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Text Placeholder 6">
            <a:extLst>
              <a:ext uri="{FF2B5EF4-FFF2-40B4-BE49-F238E27FC236}">
                <a16:creationId xmlns:a16="http://schemas.microsoft.com/office/drawing/2014/main" id="{25454D6B-6B52-2745-8C09-255E39E40C45}"/>
              </a:ext>
            </a:extLst>
          </p:cNvPr>
          <p:cNvSpPr>
            <a:spLocks noGrp="1"/>
          </p:cNvSpPr>
          <p:nvPr>
            <p:ph type="body" sz="quarter" idx="16" hasCustomPrompt="1"/>
          </p:nvPr>
        </p:nvSpPr>
        <p:spPr>
          <a:xfrm>
            <a:off x="1917521" y="6345542"/>
            <a:ext cx="8872792" cy="322317"/>
          </a:xfrm>
          <a:prstGeom prst="rect">
            <a:avLst/>
          </a:prstGeom>
        </p:spPr>
        <p:txBody>
          <a:bodyPr vert="horz" lIns="0" tIns="0" rIns="0" bIns="0" anchor="ctr"/>
          <a:lstStyle>
            <a:lvl1pPr marL="0" indent="0">
              <a:buNone/>
              <a:defRPr sz="8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Presentation title here</a:t>
            </a:r>
          </a:p>
        </p:txBody>
      </p:sp>
      <p:sp>
        <p:nvSpPr>
          <p:cNvPr id="8" name="CasellaDiTesto 7">
            <a:extLst>
              <a:ext uri="{FF2B5EF4-FFF2-40B4-BE49-F238E27FC236}">
                <a16:creationId xmlns:a16="http://schemas.microsoft.com/office/drawing/2014/main" id="{4DDD6EEE-90E3-434B-9BE8-99389E0AFEBB}"/>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pic>
        <p:nvPicPr>
          <p:cNvPr id="12" name="Immagine 11">
            <a:extLst>
              <a:ext uri="{FF2B5EF4-FFF2-40B4-BE49-F238E27FC236}">
                <a16:creationId xmlns:a16="http://schemas.microsoft.com/office/drawing/2014/main" id="{F074BC3F-E408-D548-BA5D-67F8B80CC328}"/>
              </a:ext>
            </a:extLst>
          </p:cNvPr>
          <p:cNvPicPr>
            <a:picLocks noChangeAspect="1"/>
          </p:cNvPicPr>
          <p:nvPr userDrawn="1"/>
        </p:nvPicPr>
        <p:blipFill>
          <a:blip r:embed="rId2"/>
          <a:srcRect/>
          <a:stretch/>
        </p:blipFill>
        <p:spPr>
          <a:xfrm>
            <a:off x="719666" y="6438323"/>
            <a:ext cx="1069623" cy="94105"/>
          </a:xfrm>
          <a:prstGeom prst="rect">
            <a:avLst/>
          </a:prstGeom>
        </p:spPr>
      </p:pic>
    </p:spTree>
    <p:extLst>
      <p:ext uri="{BB962C8B-B14F-4D97-AF65-F5344CB8AC3E}">
        <p14:creationId xmlns:p14="http://schemas.microsoft.com/office/powerpoint/2010/main" val="30285185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CasellaDiTesto 6">
            <a:extLst>
              <a:ext uri="{FF2B5EF4-FFF2-40B4-BE49-F238E27FC236}">
                <a16:creationId xmlns:a16="http://schemas.microsoft.com/office/drawing/2014/main" id="{5C8568FE-51AA-944C-9250-DC15FC75C847}"/>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spTree>
    <p:extLst>
      <p:ext uri="{BB962C8B-B14F-4D97-AF65-F5344CB8AC3E}">
        <p14:creationId xmlns:p14="http://schemas.microsoft.com/office/powerpoint/2010/main" val="3742091534"/>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150559852"/>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007761370"/>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8833885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3.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F30F20B-510F-4F43-84D3-30DDA96550F8}"/>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2125434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E653EC2-BBFD-9F47-BB5C-B9776A24978F}"/>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389551481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7"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CasellaDiTesto 1"/>
          <p:cNvSpPr txBox="1"/>
          <p:nvPr userDrawn="1"/>
        </p:nvSpPr>
        <p:spPr>
          <a:xfrm>
            <a:off x="10545651" y="6447023"/>
            <a:ext cx="939383" cy="123111"/>
          </a:xfrm>
          <a:prstGeom prst="rect">
            <a:avLst/>
          </a:prstGeom>
          <a:noFill/>
        </p:spPr>
        <p:txBody>
          <a:bodyPr wrap="square" lIns="0" tIns="0" rIns="0" bIns="0" rtlCol="0" anchor="ctr">
            <a:spAutoFit/>
          </a:bodyPr>
          <a:lstStyle/>
          <a:p>
            <a:pPr algn="r"/>
            <a:fld id="{4C5D01EB-11EB-524B-9B69-89269036A261}" type="slidenum">
              <a:rPr lang="it-IT" sz="800" b="0" i="0" smtClean="0">
                <a:solidFill>
                  <a:schemeClr val="tx1"/>
                </a:solidFill>
                <a:latin typeface="Bottega Veneta" pitchFamily="50" charset="0"/>
                <a:ea typeface="Berthold Akzidenz Grotesk Light" charset="0"/>
                <a:cs typeface="Times New Roman" panose="02020603050405020304" pitchFamily="18" charset="0"/>
              </a:rPr>
              <a:pPr algn="r"/>
              <a:t>‹#›</a:t>
            </a:fld>
            <a:endParaRPr lang="it-IT" sz="800" b="0" i="0" dirty="0">
              <a:solidFill>
                <a:schemeClr val="tx1"/>
              </a:solidFill>
              <a:latin typeface="Bottega Veneta" pitchFamily="50"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17565400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henational.academy/online-classroom/year-4/english#subjects" TargetMode="External"/><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henational.academy/online-classroom/year-4/english#subjects" TargetMode="Externa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uk/bitesize/dailylessons" TargetMode="Externa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8.tiff"/><Relationship Id="rId4" Type="http://schemas.openxmlformats.org/officeDocument/2006/relationships/hyperlink" Target="https://www.doodleenglish.com/download-doodleenglish-windows-mac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hyperlink" Target="https://1drv.ms/u/s!ApFLkuLcYtnjljstYa5G-a7PCKsP?e=XKdnSh" TargetMode="External"/><Relationship Id="rId3" Type="http://schemas.openxmlformats.org/officeDocument/2006/relationships/image" Target="../media/image11.png"/><Relationship Id="rId7" Type="http://schemas.openxmlformats.org/officeDocument/2006/relationships/hyperlink" Target="https://1drv.ms/u/s!ApFLkuLcYtnjlkM4kpYxcjQGH-JS?e=qwsJRh" TargetMode="External"/><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hyperlink" Target="https://1drv.ms/u/s!ApFLkuLcYtnjlkBNnOijUxKH9jRO?e=bzixHe" TargetMode="External"/><Relationship Id="rId11" Type="http://schemas.openxmlformats.org/officeDocument/2006/relationships/hyperlink" Target="https://1drv.ms/u/s!ApFLkuLcYtnjlkLHwXYKpWUN3Mob?e=fw1F6B" TargetMode="External"/><Relationship Id="rId5" Type="http://schemas.openxmlformats.org/officeDocument/2006/relationships/hyperlink" Target="https://1drv.ms/u/s!ApFLkuLcYtnjljwtfJVs1NYiuShZ?e=BnvTAf" TargetMode="External"/><Relationship Id="rId10" Type="http://schemas.openxmlformats.org/officeDocument/2006/relationships/hyperlink" Target="https://1drv.ms/u/s!ApFLkuLcYtnjlj8wqcmP-hltYtP8?e=B2Xbx2" TargetMode="External"/><Relationship Id="rId4" Type="http://schemas.openxmlformats.org/officeDocument/2006/relationships/hyperlink" Target="https://1drv.ms/u/s!ApFLkuLcYtnjlkQDcNg2CS0BlQBs?e=51JIbt" TargetMode="External"/><Relationship Id="rId9" Type="http://schemas.openxmlformats.org/officeDocument/2006/relationships/hyperlink" Target="https://1drv.ms/u/s!ApFLkuLcYtnjlj6jnoC9eSkSE3bO?e=spy6HX"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9.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9.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hyperlink" Target="https://ojs-my.sharepoint.com/:b:/g/personal/paula_moss_oakfield_surrey_sch_uk/Ee4FGFor32BDgqjR0BRJNGsB9FSkP9cKMxp0tN3Vm7Xhwg?e=uKo4u1" TargetMode="External"/><Relationship Id="rId2" Type="http://schemas.openxmlformats.org/officeDocument/2006/relationships/image" Target="../media/image20.pn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hyperlink" Target="https://ojs-my.sharepoint.com/:b:/g/personal/paula_moss_oakfield_surrey_sch_uk/Ee4FGFor32BDgqjR0BRJNGsB9FSkP9cKMxp0tN3Vm7Xhwg?e=uKo4u1" TargetMode="External"/><Relationship Id="rId2" Type="http://schemas.openxmlformats.org/officeDocument/2006/relationships/image" Target="../media/image23.png"/><Relationship Id="rId1" Type="http://schemas.openxmlformats.org/officeDocument/2006/relationships/slideLayout" Target="../slideLayouts/slideLayout14.xml"/><Relationship Id="rId6" Type="http://schemas.openxmlformats.org/officeDocument/2006/relationships/image" Target="../media/image24.tiff"/><Relationship Id="rId5" Type="http://schemas.openxmlformats.org/officeDocument/2006/relationships/hyperlink" Target="https://ojs-my.sharepoint.com/:b:/g/personal/paula_moss_oakfield_surrey_sch_uk/EQ74c4NPt9hDhNkOAN3SOJoBOJsrQCbOc0fRgR_MGPFvww?e=XGOdpd" TargetMode="Externa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authorfy.com/10minutechallenges/" TargetMode="External"/><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p:cNvSpPr txBox="1">
            <a:spLocks/>
          </p:cNvSpPr>
          <p:nvPr/>
        </p:nvSpPr>
        <p:spPr>
          <a:xfrm>
            <a:off x="719666" y="3210636"/>
            <a:ext cx="10752667" cy="2484486"/>
          </a:xfrm>
          <a:prstGeom prst="rect">
            <a:avLst/>
          </a:prstGeom>
        </p:spPr>
        <p:txBody>
          <a:bodyPr vert="horz" lIns="0" tIns="0" rIns="0" bIns="0" anchor="t"/>
          <a:lstStyle>
            <a:lvl1pPr marL="0" indent="0" algn="l" defTabSz="609585" rtl="0" eaLnBrk="1" latinLnBrk="0" hangingPunct="1">
              <a:spcBef>
                <a:spcPct val="20000"/>
              </a:spcBef>
              <a:buFont typeface="Arial"/>
              <a:buNone/>
              <a:defRPr sz="2400" kern="1200" spc="93">
                <a:solidFill>
                  <a:schemeClr val="tx1"/>
                </a:solidFill>
                <a:latin typeface="Bottega Veneta" pitchFamily="2" charset="0"/>
                <a:ea typeface="+mn-ea"/>
                <a:cs typeface="Times New Roman" panose="02020603050405020304" pitchFamily="18" charset="0"/>
              </a:defRPr>
            </a:lvl1pPr>
            <a:lvl2pPr marL="609585"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2pPr>
            <a:lvl3pPr marL="1219170"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3pPr>
            <a:lvl4pPr marL="1828754"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4pPr>
            <a:lvl5pPr marL="2438339"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a:lstStyle>
          <a:p>
            <a:pPr algn="ctr"/>
            <a:r>
              <a:rPr lang="en-GB" sz="2800" dirty="0">
                <a:latin typeface="Bottega Veneta"/>
                <a:cs typeface="Times New Roman"/>
              </a:rPr>
              <a:t>YEAR 4 HOME LEARNING </a:t>
            </a:r>
          </a:p>
          <a:p>
            <a:pPr algn="ctr"/>
            <a:r>
              <a:rPr lang="en-GB" sz="2800" dirty="0">
                <a:latin typeface="Bottega Veneta"/>
                <a:cs typeface="Times New Roman"/>
              </a:rPr>
              <a:t>English block 3</a:t>
            </a:r>
          </a:p>
          <a:p>
            <a:pPr algn="ctr"/>
            <a:r>
              <a:rPr lang="en-GB" sz="2800" dirty="0">
                <a:latin typeface="Bottega Veneta"/>
                <a:cs typeface="Times New Roman"/>
              </a:rPr>
              <a:t>w/c 18</a:t>
            </a:r>
            <a:r>
              <a:rPr lang="en-GB" sz="2800" baseline="30000" dirty="0">
                <a:latin typeface="Bottega Veneta"/>
                <a:cs typeface="Times New Roman"/>
              </a:rPr>
              <a:t>th</a:t>
            </a:r>
            <a:r>
              <a:rPr lang="en-GB" sz="2800" dirty="0">
                <a:latin typeface="Bottega Veneta"/>
                <a:cs typeface="Times New Roman"/>
              </a:rPr>
              <a:t> May 2020</a:t>
            </a:r>
          </a:p>
          <a:p>
            <a:pPr algn="ctr"/>
            <a:endParaRPr lang="en-GB" sz="2800" dirty="0">
              <a:latin typeface="Bottega Veneta"/>
              <a:cs typeface="Times New Roman"/>
            </a:endParaRPr>
          </a:p>
          <a:p>
            <a:pPr algn="ctr"/>
            <a:endParaRPr lang="en-GB" sz="2800" dirty="0"/>
          </a:p>
          <a:p>
            <a:pPr algn="ctr"/>
            <a:endParaRPr lang="it-CH" sz="2800" dirty="0"/>
          </a:p>
        </p:txBody>
      </p:sp>
    </p:spTree>
    <p:extLst>
      <p:ext uri="{BB962C8B-B14F-4D97-AF65-F5344CB8AC3E}">
        <p14:creationId xmlns:p14="http://schemas.microsoft.com/office/powerpoint/2010/main" val="880714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pPr lvl="0"/>
            <a:r>
              <a:rPr lang="en-GB" dirty="0">
                <a:solidFill>
                  <a:prstClr val="black"/>
                </a:solidFill>
                <a:latin typeface="+mj-lt"/>
              </a:rPr>
              <a:t>1 WEEK BLOCK: ENGLISH – Week beginning: 18th May</a:t>
            </a:r>
          </a:p>
          <a:p>
            <a:endParaRPr lang="it-CH" dirty="0"/>
          </a:p>
        </p:txBody>
      </p:sp>
      <p:pic>
        <p:nvPicPr>
          <p:cNvPr id="4" name="Picture Placeholder 3"/>
          <p:cNvPicPr>
            <a:picLocks noGrp="1" noChangeAspect="1"/>
          </p:cNvPicPr>
          <p:nvPr>
            <p:ph type="pic" sz="quarter" idx="17"/>
          </p:nvPr>
        </p:nvPicPr>
        <p:blipFill>
          <a:blip r:embed="rId2"/>
          <a:srcRect t="6207" b="6207"/>
          <a:stretch>
            <a:fillRect/>
          </a:stretch>
        </p:blipFill>
        <p:spPr>
          <a:prstGeom prst="rect">
            <a:avLst/>
          </a:prstGeom>
        </p:spPr>
      </p:pic>
    </p:spTree>
    <p:extLst>
      <p:ext uri="{BB962C8B-B14F-4D97-AF65-F5344CB8AC3E}">
        <p14:creationId xmlns:p14="http://schemas.microsoft.com/office/powerpoint/2010/main" val="3914786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Main Activity – Option 1</a:t>
            </a:r>
          </a:p>
        </p:txBody>
      </p:sp>
      <p:sp>
        <p:nvSpPr>
          <p:cNvPr id="3" name="Text Placeholder 2"/>
          <p:cNvSpPr>
            <a:spLocks noGrp="1"/>
          </p:cNvSpPr>
          <p:nvPr>
            <p:ph type="body" sz="quarter" idx="13"/>
          </p:nvPr>
        </p:nvSpPr>
        <p:spPr>
          <a:xfrm>
            <a:off x="337162" y="2107999"/>
            <a:ext cx="5281084" cy="4047483"/>
          </a:xfrm>
        </p:spPr>
        <p:txBody>
          <a:bodyPr/>
          <a:lstStyle/>
          <a:p>
            <a:r>
              <a:rPr lang="en-GB" sz="2000" dirty="0">
                <a:latin typeface="+mj-lt"/>
              </a:rPr>
              <a:t>Click on the link below to access your English lessons for the next week using the National Oak Academy website</a:t>
            </a:r>
          </a:p>
          <a:p>
            <a:r>
              <a:rPr lang="en-GB" sz="2000" dirty="0">
                <a:latin typeface="+mj-lt"/>
                <a:hlinkClick r:id="rId2"/>
              </a:rPr>
              <a:t>https://www.thenational.academy/online-classroom/year-4/english#subjects</a:t>
            </a:r>
            <a:endParaRPr lang="en-GB" sz="2000" dirty="0">
              <a:latin typeface="+mj-lt"/>
            </a:endParaRPr>
          </a:p>
          <a:p>
            <a:endParaRPr lang="en-GB" sz="2000" dirty="0">
              <a:latin typeface="+mj-lt"/>
            </a:endParaRPr>
          </a:p>
          <a:p>
            <a:r>
              <a:rPr lang="en-GB" sz="2000" dirty="0">
                <a:latin typeface="+mj-lt"/>
              </a:rPr>
              <a:t>Select – Year 4 and choose the Poetry lessons (1-5)Please ensure you start at lesson 1 and follow the sequence for the week.</a:t>
            </a:r>
          </a:p>
          <a:p>
            <a:endParaRPr lang="en-GB" sz="2000" dirty="0">
              <a:latin typeface="+mj-lt"/>
            </a:endParaRPr>
          </a:p>
          <a:p>
            <a:endParaRPr lang="en-GB" sz="2000" dirty="0">
              <a:latin typeface="+mj-lt"/>
            </a:endParaRP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8322"/>
          <a:stretch/>
        </p:blipFill>
        <p:spPr bwMode="auto">
          <a:xfrm>
            <a:off x="337162" y="139536"/>
            <a:ext cx="2803604" cy="17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a:extLst>
              <a:ext uri="{FF2B5EF4-FFF2-40B4-BE49-F238E27FC236}">
                <a16:creationId xmlns:a16="http://schemas.microsoft.com/office/drawing/2014/main" id="{2093B20F-51AE-7144-B38E-EDEB4197D1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9581" y="1515349"/>
            <a:ext cx="5424422" cy="4601817"/>
          </a:xfrm>
          <a:prstGeom prst="rect">
            <a:avLst/>
          </a:prstGeom>
        </p:spPr>
      </p:pic>
    </p:spTree>
    <p:extLst>
      <p:ext uri="{BB962C8B-B14F-4D97-AF65-F5344CB8AC3E}">
        <p14:creationId xmlns:p14="http://schemas.microsoft.com/office/powerpoint/2010/main" val="108894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Main Activity – Option 2</a:t>
            </a:r>
          </a:p>
        </p:txBody>
      </p:sp>
      <p:sp>
        <p:nvSpPr>
          <p:cNvPr id="3" name="Text Placeholder 2"/>
          <p:cNvSpPr>
            <a:spLocks noGrp="1"/>
          </p:cNvSpPr>
          <p:nvPr>
            <p:ph type="body" sz="quarter" idx="13"/>
          </p:nvPr>
        </p:nvSpPr>
        <p:spPr>
          <a:xfrm>
            <a:off x="337162" y="2107999"/>
            <a:ext cx="5281084" cy="4047483"/>
          </a:xfrm>
        </p:spPr>
        <p:txBody>
          <a:bodyPr/>
          <a:lstStyle/>
          <a:p>
            <a:r>
              <a:rPr lang="en-GB" sz="2000" dirty="0">
                <a:latin typeface="+mj-lt"/>
              </a:rPr>
              <a:t>Click on the link below to access your English lessons for the next week using the National Oak Academy website:</a:t>
            </a:r>
          </a:p>
          <a:p>
            <a:r>
              <a:rPr lang="en-GB" sz="2000" dirty="0">
                <a:latin typeface="+mj-lt"/>
                <a:hlinkClick r:id="rId2"/>
              </a:rPr>
              <a:t>https://www.thenational.academy/online-classroom/year-4/english#subjects</a:t>
            </a:r>
            <a:endParaRPr lang="en-GB" sz="2000" dirty="0">
              <a:latin typeface="+mj-lt"/>
            </a:endParaRPr>
          </a:p>
          <a:p>
            <a:endParaRPr lang="en-GB" sz="2000" dirty="0">
              <a:latin typeface="+mj-lt"/>
            </a:endParaRPr>
          </a:p>
          <a:p>
            <a:endParaRPr lang="en-GB" sz="2000" dirty="0">
              <a:latin typeface="+mj-lt"/>
            </a:endParaRPr>
          </a:p>
          <a:p>
            <a:r>
              <a:rPr lang="en-GB" sz="2000" dirty="0">
                <a:latin typeface="+mj-lt"/>
              </a:rPr>
              <a:t>Select – Year 4 and choose the Persuasive writing lessons (1-5)Please ensure you start at lesson 1 and follow the sequence for the week.</a:t>
            </a:r>
          </a:p>
          <a:p>
            <a:endParaRPr lang="en-GB" sz="2000" dirty="0">
              <a:latin typeface="+mj-lt"/>
            </a:endParaRPr>
          </a:p>
          <a:p>
            <a:endParaRPr lang="en-GB" sz="2000" dirty="0">
              <a:latin typeface="+mj-lt"/>
            </a:endParaRP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8322"/>
          <a:stretch/>
        </p:blipFill>
        <p:spPr bwMode="auto">
          <a:xfrm>
            <a:off x="337162" y="139536"/>
            <a:ext cx="2803604" cy="17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1C53F3AC-80BE-CC42-BDF1-F9456E3BEB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1250" y="1600200"/>
            <a:ext cx="4491533" cy="3657600"/>
          </a:xfrm>
          <a:prstGeom prst="rect">
            <a:avLst/>
          </a:prstGeom>
        </p:spPr>
      </p:pic>
    </p:spTree>
    <p:extLst>
      <p:ext uri="{BB962C8B-B14F-4D97-AF65-F5344CB8AC3E}">
        <p14:creationId xmlns:p14="http://schemas.microsoft.com/office/powerpoint/2010/main" val="1311134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sz="2000" b="1" u="sng" dirty="0">
                <a:latin typeface="+mj-lt"/>
              </a:rPr>
              <a:t>Alternatively if you are unable to access Oak Academy, BBC Bitesize offers a good option:</a:t>
            </a:r>
          </a:p>
          <a:p>
            <a:r>
              <a:rPr lang="en-GB" b="1" u="sng" dirty="0">
                <a:latin typeface="+mj-lt"/>
              </a:rPr>
              <a:t>Main activity – Option 3</a:t>
            </a:r>
          </a:p>
          <a:p>
            <a:r>
              <a:rPr lang="en-GB" dirty="0">
                <a:latin typeface="+mj-lt"/>
              </a:rPr>
              <a:t>BBC Bitesize – Daily English lessons</a:t>
            </a:r>
          </a:p>
        </p:txBody>
      </p:sp>
      <p:sp>
        <p:nvSpPr>
          <p:cNvPr id="3" name="Text Placeholder 2"/>
          <p:cNvSpPr>
            <a:spLocks noGrp="1"/>
          </p:cNvSpPr>
          <p:nvPr>
            <p:ph type="body" sz="quarter" idx="13"/>
          </p:nvPr>
        </p:nvSpPr>
        <p:spPr>
          <a:xfrm>
            <a:off x="6191249" y="1878496"/>
            <a:ext cx="5281084" cy="2816773"/>
          </a:xfrm>
        </p:spPr>
        <p:txBody>
          <a:bodyPr/>
          <a:lstStyle/>
          <a:p>
            <a:r>
              <a:rPr lang="en-GB" sz="2000" dirty="0">
                <a:latin typeface="+mj-lt"/>
              </a:rPr>
              <a:t>Click on the link below to access the daily English lessons for Year 4 from BBC Bitesize</a:t>
            </a:r>
          </a:p>
          <a:p>
            <a:r>
              <a:rPr lang="en-GB" sz="2000" dirty="0">
                <a:latin typeface="+mj-lt"/>
                <a:hlinkClick r:id="rId2"/>
              </a:rPr>
              <a:t>https://www.bbc.co.uk/bitesize/dailylessons</a:t>
            </a:r>
            <a:r>
              <a:rPr lang="en-GB" sz="2000" dirty="0">
                <a:latin typeface="+mj-lt"/>
              </a:rPr>
              <a:t> </a:t>
            </a:r>
          </a:p>
          <a:p>
            <a:r>
              <a:rPr lang="en-GB" sz="2000" dirty="0">
                <a:latin typeface="+mj-lt"/>
              </a:rPr>
              <a:t>Select – Year 4</a:t>
            </a:r>
          </a:p>
          <a:p>
            <a:r>
              <a:rPr lang="en-GB" sz="2000" dirty="0">
                <a:latin typeface="+mj-lt"/>
              </a:rPr>
              <a:t>Then select the daily English lesson each day this week.</a:t>
            </a:r>
          </a:p>
          <a:p>
            <a:endParaRPr lang="en-GB" sz="2000" dirty="0">
              <a:latin typeface="+mj-lt"/>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508" y="756111"/>
            <a:ext cx="4719292" cy="471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8463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073650"/>
            <a:ext cx="5281083" cy="2246769"/>
          </a:xfrm>
          <a:prstGeom prst="rect">
            <a:avLst/>
          </a:prstGeom>
          <a:ln>
            <a:noFill/>
          </a:ln>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2800" b="0"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Doodle English / Doodle Spell</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GB" sz="1600" dirty="0">
                <a:solidFill>
                  <a:prstClr val="black"/>
                </a:solidFill>
                <a:latin typeface="+mj-lt"/>
                <a:cs typeface="Times New Roman" panose="02020603050405020304" pitchFamily="18" charset="0"/>
              </a:rPr>
              <a:t>Spend 10 minutes playing on the Doodle App for English or spelling each day.</a:t>
            </a:r>
          </a:p>
          <a:p>
            <a:pPr lvl="0" defTabSz="609570">
              <a:defRPr/>
            </a:pPr>
            <a:endParaRPr lang="en-GB" sz="1600" dirty="0"/>
          </a:p>
          <a:p>
            <a:pPr lvl="0" defTabSz="609570">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412535"/>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632992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184882"/>
            <a:ext cx="5281083" cy="676799"/>
          </a:xfrm>
        </p:spPr>
        <p:txBody>
          <a:bodyPr/>
          <a:lstStyle/>
          <a:p>
            <a:pPr algn="ctr"/>
            <a:r>
              <a:rPr lang="it-IT" sz="3600" dirty="0">
                <a:latin typeface="+mj-lt"/>
              </a:rPr>
              <a:t>Spelling</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5994" y="2558338"/>
            <a:ext cx="4511175" cy="2320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039853" y="4949723"/>
            <a:ext cx="6096000" cy="1015663"/>
          </a:xfrm>
          <a:prstGeom prst="rect">
            <a:avLst/>
          </a:prstGeom>
        </p:spPr>
        <p:txBody>
          <a:bodyPr>
            <a:spAutoFit/>
          </a:bodyPr>
          <a:lstStyle/>
          <a:p>
            <a:r>
              <a:rPr lang="en-GB" sz="1200" dirty="0"/>
              <a:t>You can download the computer apps here:</a:t>
            </a:r>
          </a:p>
          <a:p>
            <a:r>
              <a:rPr lang="en-GB" sz="1200" dirty="0"/>
              <a:t>English: </a:t>
            </a:r>
            <a:r>
              <a:rPr lang="en-GB" sz="1200" dirty="0">
                <a:hlinkClick r:id="rId4"/>
              </a:rPr>
              <a:t>https://www.doodleenglish.com/download-doodleenglish-windows-macs/</a:t>
            </a:r>
            <a:r>
              <a:rPr lang="en-GB" sz="1200" dirty="0"/>
              <a:t> </a:t>
            </a:r>
          </a:p>
          <a:p>
            <a:r>
              <a:rPr lang="en-GB" sz="1200" dirty="0"/>
              <a:t>Or you can use the Google Chrome web browser on your PC, laptop or Mac:</a:t>
            </a:r>
          </a:p>
          <a:p>
            <a:r>
              <a:rPr lang="en-GB" sz="1200" dirty="0"/>
              <a:t>students.doodleenglish.com</a:t>
            </a:r>
          </a:p>
          <a:p>
            <a:r>
              <a:rPr lang="en-GB" sz="1200" dirty="0"/>
              <a:t>students.doodleenglish.com/spell </a:t>
            </a:r>
          </a:p>
        </p:txBody>
      </p:sp>
      <p:pic>
        <p:nvPicPr>
          <p:cNvPr id="4" name="Picture 3">
            <a:extLst>
              <a:ext uri="{FF2B5EF4-FFF2-40B4-BE49-F238E27FC236}">
                <a16:creationId xmlns:a16="http://schemas.microsoft.com/office/drawing/2014/main" id="{3ABE92AC-0FB5-7F42-BC01-34AA37706ED7}"/>
              </a:ext>
            </a:extLst>
          </p:cNvPr>
          <p:cNvPicPr>
            <a:picLocks noChangeAspect="1"/>
          </p:cNvPicPr>
          <p:nvPr/>
        </p:nvPicPr>
        <p:blipFill>
          <a:blip r:embed="rId5"/>
          <a:stretch>
            <a:fillRect/>
          </a:stretch>
        </p:blipFill>
        <p:spPr>
          <a:xfrm>
            <a:off x="719666" y="788382"/>
            <a:ext cx="4287412" cy="4118911"/>
          </a:xfrm>
          <a:prstGeom prst="rect">
            <a:avLst/>
          </a:prstGeom>
        </p:spPr>
      </p:pic>
    </p:spTree>
    <p:extLst>
      <p:ext uri="{BB962C8B-B14F-4D97-AF65-F5344CB8AC3E}">
        <p14:creationId xmlns:p14="http://schemas.microsoft.com/office/powerpoint/2010/main" val="238865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
            <a:extLst>
              <a:ext uri="{FF2B5EF4-FFF2-40B4-BE49-F238E27FC236}">
                <a16:creationId xmlns:a16="http://schemas.microsoft.com/office/drawing/2014/main" id="{B7201381-66D9-4FD8-85C2-B03111A31B5A}"/>
              </a:ext>
            </a:extLst>
          </p:cNvPr>
          <p:cNvSpPr>
            <a:spLocks noGrp="1"/>
          </p:cNvSpPr>
          <p:nvPr>
            <p:ph type="body" sz="quarter" idx="12"/>
          </p:nvPr>
        </p:nvSpPr>
        <p:spPr>
          <a:xfrm>
            <a:off x="719667" y="740834"/>
            <a:ext cx="10752667" cy="676799"/>
          </a:xfrm>
        </p:spPr>
        <p:txBody>
          <a:bodyPr/>
          <a:lstStyle/>
          <a:p>
            <a:r>
              <a:rPr lang="en-US" dirty="0"/>
              <a:t>Statutory Spelling lists: Year 4: Practise spelling from the list every day. </a:t>
            </a:r>
          </a:p>
        </p:txBody>
      </p:sp>
      <p:pic>
        <p:nvPicPr>
          <p:cNvPr id="9" name="Picture 8">
            <a:extLst>
              <a:ext uri="{FF2B5EF4-FFF2-40B4-BE49-F238E27FC236}">
                <a16:creationId xmlns:a16="http://schemas.microsoft.com/office/drawing/2014/main" id="{52A564FB-D311-D541-ADB4-1835400D5C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489" y="1350076"/>
            <a:ext cx="6118320" cy="4252233"/>
          </a:xfrm>
          <a:prstGeom prst="rect">
            <a:avLst/>
          </a:prstGeom>
          <a:noFill/>
        </p:spPr>
      </p:pic>
      <p:pic>
        <p:nvPicPr>
          <p:cNvPr id="13" name="Picture 12">
            <a:extLst>
              <a:ext uri="{FF2B5EF4-FFF2-40B4-BE49-F238E27FC236}">
                <a16:creationId xmlns:a16="http://schemas.microsoft.com/office/drawing/2014/main" id="{0BD57406-EA9B-9C42-8A15-D7C2FAE36D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5250" y="1350077"/>
            <a:ext cx="5987066" cy="4157846"/>
          </a:xfrm>
          <a:prstGeom prst="rect">
            <a:avLst/>
          </a:prstGeom>
        </p:spPr>
      </p:pic>
    </p:spTree>
    <p:extLst>
      <p:ext uri="{BB962C8B-B14F-4D97-AF65-F5344CB8AC3E}">
        <p14:creationId xmlns:p14="http://schemas.microsoft.com/office/powerpoint/2010/main" val="3306240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12417" r="13937"/>
          <a:stretch/>
        </p:blipFill>
        <p:spPr>
          <a:xfrm>
            <a:off x="1043042" y="1891867"/>
            <a:ext cx="3773058" cy="4222467"/>
          </a:xfrm>
          <a:prstGeom prst="rect">
            <a:avLst/>
          </a:prstGeom>
        </p:spPr>
      </p:pic>
      <p:sp>
        <p:nvSpPr>
          <p:cNvPr id="16" name="Rectangle 15">
            <a:extLst>
              <a:ext uri="{FF2B5EF4-FFF2-40B4-BE49-F238E27FC236}">
                <a16:creationId xmlns:a16="http://schemas.microsoft.com/office/drawing/2014/main" id="{09299498-1156-4C88-B09E-105541870FDF}"/>
              </a:ext>
            </a:extLst>
          </p:cNvPr>
          <p:cNvSpPr/>
          <p:nvPr/>
        </p:nvSpPr>
        <p:spPr>
          <a:xfrm>
            <a:off x="6096000" y="291429"/>
            <a:ext cx="5875866" cy="1600438"/>
          </a:xfrm>
          <a:prstGeom prst="rect">
            <a:avLst/>
          </a:prstGeom>
          <a:ln>
            <a:noFill/>
          </a:ln>
        </p:spPr>
        <p:txBody>
          <a:bodyPr wrap="square" anchor="t">
            <a:spAutoFit/>
          </a:bodyPr>
          <a:lstStyle/>
          <a:p>
            <a:pPr defTabSz="609570">
              <a:defRPr/>
            </a:pPr>
            <a:r>
              <a:rPr lang="it-CH" sz="1400" dirty="0">
                <a:latin typeface="Bottega Veneta"/>
                <a:cs typeface="Times New Roman"/>
              </a:rPr>
              <a:t>DAILY COMPREHENSION</a:t>
            </a:r>
            <a:endPar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400" dirty="0">
                <a:solidFill>
                  <a:prstClr val="black"/>
                </a:solidFill>
                <a:latin typeface="Bottega Veneta" pitchFamily="50" charset="0"/>
                <a:cs typeface="Times New Roman" panose="02020603050405020304" pitchFamily="18" charset="0"/>
              </a:rPr>
              <a:t>Please choose a mini comprehension from the folder provided online. </a:t>
            </a:r>
          </a:p>
          <a:p>
            <a:pPr lvl="0" defTabSz="609570">
              <a:defRPr/>
            </a:pPr>
            <a:r>
              <a:rPr lang="en-US" sz="1400" dirty="0">
                <a:solidFill>
                  <a:prstClr val="black"/>
                </a:solidFill>
                <a:latin typeface="Bottega Veneta" pitchFamily="50" charset="0"/>
                <a:cs typeface="Times New Roman" panose="02020603050405020304" pitchFamily="18" charset="0"/>
              </a:rPr>
              <a:t>Each comprehension comes with an answer sheet. </a:t>
            </a:r>
          </a:p>
          <a:p>
            <a:pPr defTabSz="609570">
              <a:defRPr/>
            </a:pPr>
            <a:r>
              <a:rPr lang="en-US" sz="1400" dirty="0">
                <a:latin typeface="Bottega Veneta"/>
                <a:cs typeface="Times New Roman"/>
              </a:rPr>
              <a:t>Read aloud to someone at home if you can. Practise your expression and fluency. (New files added in purple)</a:t>
            </a:r>
            <a:endParaRPr lang="en-US" sz="1400" dirty="0">
              <a:solidFill>
                <a:prstClr val="black"/>
              </a:solidFill>
              <a:latin typeface="Bottega Veneta"/>
              <a:cs typeface="Times New Roman"/>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096000" y="193277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289030" y="291429"/>
            <a:ext cx="5281083" cy="676799"/>
          </a:xfrm>
        </p:spPr>
        <p:txBody>
          <a:bodyPr/>
          <a:lstStyle/>
          <a:p>
            <a:pPr algn="ctr"/>
            <a:r>
              <a:rPr lang="it-IT" sz="2400" dirty="0"/>
              <a:t>Reading </a:t>
            </a:r>
            <a:r>
              <a:rPr lang="it-IT" sz="2400" dirty="0" err="1"/>
              <a:t>Comprehension</a:t>
            </a:r>
            <a:endParaRPr lang="it-IT" sz="2400" dirty="0"/>
          </a:p>
        </p:txBody>
      </p:sp>
      <p:sp>
        <p:nvSpPr>
          <p:cNvPr id="2" name="TextBox 1">
            <a:extLst>
              <a:ext uri="{FF2B5EF4-FFF2-40B4-BE49-F238E27FC236}">
                <a16:creationId xmlns:a16="http://schemas.microsoft.com/office/drawing/2014/main" id="{BC4A2FC4-3754-43D5-A93E-499C082F2505}"/>
              </a:ext>
            </a:extLst>
          </p:cNvPr>
          <p:cNvSpPr txBox="1"/>
          <p:nvPr/>
        </p:nvSpPr>
        <p:spPr>
          <a:xfrm>
            <a:off x="6096000" y="2076737"/>
            <a:ext cx="5875866"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cs typeface="Calibri"/>
              </a:rPr>
              <a:t>LINKS TO THE SHARED FILES:</a:t>
            </a:r>
          </a:p>
          <a:p>
            <a:endParaRPr lang="en-US" sz="1100" dirty="0">
              <a:cs typeface="Calibri"/>
            </a:endParaRPr>
          </a:p>
          <a:p>
            <a:r>
              <a:rPr lang="en-US" sz="1200" b="1" dirty="0">
                <a:solidFill>
                  <a:schemeClr val="accent4"/>
                </a:solidFill>
                <a:cs typeface="Calibri"/>
              </a:rPr>
              <a:t>World Religions</a:t>
            </a:r>
          </a:p>
          <a:p>
            <a:r>
              <a:rPr lang="en-US" sz="1200" b="1" dirty="0">
                <a:solidFill>
                  <a:schemeClr val="accent5"/>
                </a:solidFill>
                <a:cs typeface="Calibri"/>
                <a:hlinkClick r:id="rId4"/>
              </a:rPr>
              <a:t>https://1drv.ms/u/s!ApFLkuLcYtnjlkQDcNg2CS0BlQBs?e=51JIbt</a:t>
            </a:r>
            <a:endParaRPr lang="en-US" sz="1200" b="1" dirty="0">
              <a:solidFill>
                <a:schemeClr val="accent5"/>
              </a:solidFill>
              <a:cs typeface="Calibri"/>
            </a:endParaRPr>
          </a:p>
          <a:p>
            <a:endParaRPr lang="en-US" sz="1200" b="1" dirty="0">
              <a:solidFill>
                <a:schemeClr val="accent5"/>
              </a:solidFill>
              <a:cs typeface="Calibri"/>
            </a:endParaRPr>
          </a:p>
          <a:p>
            <a:r>
              <a:rPr lang="en-US" sz="1200" b="1" dirty="0">
                <a:solidFill>
                  <a:schemeClr val="accent4"/>
                </a:solidFill>
                <a:cs typeface="Calibri"/>
              </a:rPr>
              <a:t>Ancient Egyptians</a:t>
            </a:r>
          </a:p>
          <a:p>
            <a:r>
              <a:rPr lang="en-US" sz="1200" b="1" dirty="0">
                <a:solidFill>
                  <a:schemeClr val="accent5"/>
                </a:solidFill>
                <a:cs typeface="Calibri"/>
                <a:hlinkClick r:id="rId5"/>
              </a:rPr>
              <a:t>https://1drv.ms/u/s!ApFLkuLcYtnjljwtfJVs1NYiuShZ?e=BnvTAf</a:t>
            </a:r>
            <a:endParaRPr lang="en-US" sz="1200" b="1" dirty="0">
              <a:solidFill>
                <a:schemeClr val="accent5"/>
              </a:solidFill>
              <a:cs typeface="Calibri"/>
            </a:endParaRPr>
          </a:p>
          <a:p>
            <a:endParaRPr lang="en-US" dirty="0">
              <a:cs typeface="Calibri"/>
            </a:endParaRPr>
          </a:p>
          <a:p>
            <a:r>
              <a:rPr lang="en-US" sz="1100" b="1" dirty="0">
                <a:solidFill>
                  <a:schemeClr val="accent3"/>
                </a:solidFill>
                <a:cs typeface="Calibri"/>
              </a:rPr>
              <a:t>Extreme Weather</a:t>
            </a:r>
          </a:p>
          <a:p>
            <a:r>
              <a:rPr lang="en-US" sz="1100" dirty="0">
                <a:ea typeface="+mn-lt"/>
                <a:cs typeface="+mn-lt"/>
                <a:hlinkClick r:id="rId6"/>
              </a:rPr>
              <a:t>https://1drv.ms/u/s!ApFLkuLcYtnjlkBNnOijUxKH9jRO?e=bzixHe</a:t>
            </a:r>
            <a:endParaRPr lang="en-US" sz="1100" dirty="0">
              <a:ea typeface="+mn-lt"/>
              <a:cs typeface="+mn-lt"/>
            </a:endParaRPr>
          </a:p>
          <a:p>
            <a:endParaRPr lang="en-US" dirty="0"/>
          </a:p>
          <a:p>
            <a:r>
              <a:rPr lang="en-US" sz="1100" b="1" dirty="0">
                <a:solidFill>
                  <a:schemeClr val="accent3"/>
                </a:solidFill>
                <a:cs typeface="Calibri"/>
              </a:rPr>
              <a:t>Sports</a:t>
            </a:r>
          </a:p>
          <a:p>
            <a:r>
              <a:rPr lang="en-US" sz="1100" dirty="0">
                <a:ea typeface="+mn-lt"/>
                <a:cs typeface="+mn-lt"/>
                <a:hlinkClick r:id="rId7"/>
              </a:rPr>
              <a:t>https://1drv.ms/u/s!ApFLkuLcYtnjlkM4kpYxcjQGH-JS?e=qwsJRh</a:t>
            </a:r>
            <a:endParaRPr lang="en-US" dirty="0"/>
          </a:p>
          <a:p>
            <a:endParaRPr lang="en-US" sz="1100" dirty="0">
              <a:solidFill>
                <a:srgbClr val="000000"/>
              </a:solidFill>
              <a:cs typeface="Calibri"/>
            </a:endParaRPr>
          </a:p>
          <a:p>
            <a:r>
              <a:rPr lang="en-US" sz="1100" b="1" dirty="0">
                <a:solidFill>
                  <a:srgbClr val="FF0000"/>
                </a:solidFill>
                <a:cs typeface="Segoe UI"/>
              </a:rPr>
              <a:t>Vikings</a:t>
            </a:r>
            <a:r>
              <a:rPr lang="en-US" sz="1100" dirty="0">
                <a:cs typeface="Calibri"/>
              </a:rPr>
              <a:t> </a:t>
            </a:r>
          </a:p>
          <a:p>
            <a:r>
              <a:rPr lang="en-US" sz="1100" dirty="0">
                <a:solidFill>
                  <a:srgbClr val="0563C1"/>
                </a:solidFill>
                <a:cs typeface="Segoe UI"/>
                <a:hlinkClick r:id="rId8"/>
              </a:rPr>
              <a:t>https://1drv.ms/u/s!ApFLkuLcYtnjljstYa5G-a7PCKsP?e=XKdnSh</a:t>
            </a:r>
            <a:r>
              <a:rPr lang="en-US" sz="1100" dirty="0">
                <a:cs typeface="Calibri"/>
              </a:rPr>
              <a:t> </a:t>
            </a:r>
          </a:p>
          <a:p>
            <a:endParaRPr lang="en-US" sz="1100" dirty="0">
              <a:cs typeface="Calibri"/>
            </a:endParaRPr>
          </a:p>
          <a:p>
            <a:r>
              <a:rPr lang="en-US" sz="1100" b="1" dirty="0">
                <a:solidFill>
                  <a:srgbClr val="FF0000"/>
                </a:solidFill>
                <a:cs typeface="Segoe UI"/>
              </a:rPr>
              <a:t>Animals</a:t>
            </a:r>
            <a:r>
              <a:rPr lang="en-US" sz="1100" dirty="0">
                <a:cs typeface="Calibri"/>
              </a:rPr>
              <a:t> </a:t>
            </a:r>
          </a:p>
          <a:p>
            <a:r>
              <a:rPr lang="en-US" sz="1100" dirty="0">
                <a:solidFill>
                  <a:srgbClr val="0563C1"/>
                </a:solidFill>
                <a:cs typeface="Segoe UI"/>
                <a:hlinkClick r:id="rId9"/>
              </a:rPr>
              <a:t>https://1drv.ms/u/s!ApFLkuLcYtnjlj6jnoC9eSkSE3bO?e=spy6HX</a:t>
            </a:r>
            <a:r>
              <a:rPr lang="en-US" sz="1100" dirty="0">
                <a:cs typeface="Calibri"/>
              </a:rPr>
              <a:t> </a:t>
            </a:r>
          </a:p>
          <a:p>
            <a:endParaRPr lang="en-US" sz="1100" dirty="0">
              <a:cs typeface="Calibri"/>
            </a:endParaRPr>
          </a:p>
          <a:p>
            <a:r>
              <a:rPr lang="en-US" sz="1100" b="1" dirty="0">
                <a:solidFill>
                  <a:srgbClr val="FF0000"/>
                </a:solidFill>
                <a:cs typeface="Segoe UI"/>
              </a:rPr>
              <a:t>Magic &amp; Wizards</a:t>
            </a:r>
            <a:r>
              <a:rPr lang="en-US" sz="1100" dirty="0">
                <a:cs typeface="Calibri"/>
              </a:rPr>
              <a:t> </a:t>
            </a:r>
          </a:p>
          <a:p>
            <a:r>
              <a:rPr lang="en-US" sz="1100" dirty="0">
                <a:solidFill>
                  <a:srgbClr val="0563C1"/>
                </a:solidFill>
                <a:cs typeface="Segoe UI"/>
                <a:hlinkClick r:id="rId10"/>
              </a:rPr>
              <a:t>https://1drv.ms/u/s!ApFLkuLcYtnjlj8wqcmP-hltYtP8?e=B2Xbx2</a:t>
            </a:r>
            <a:r>
              <a:rPr lang="en-US" sz="1100" dirty="0">
                <a:cs typeface="Calibri"/>
              </a:rPr>
              <a:t> </a:t>
            </a:r>
          </a:p>
          <a:p>
            <a:endParaRPr lang="en-US" sz="1100" dirty="0">
              <a:cs typeface="Calibri"/>
            </a:endParaRPr>
          </a:p>
          <a:p>
            <a:r>
              <a:rPr lang="en-US" sz="1100" b="1" dirty="0">
                <a:solidFill>
                  <a:srgbClr val="FF0000"/>
                </a:solidFill>
                <a:cs typeface="Segoe UI"/>
              </a:rPr>
              <a:t>Rainforests</a:t>
            </a:r>
            <a:r>
              <a:rPr lang="en-US" sz="1100" dirty="0">
                <a:cs typeface="Calibri"/>
              </a:rPr>
              <a:t> </a:t>
            </a:r>
          </a:p>
          <a:p>
            <a:r>
              <a:rPr lang="en-US" sz="1100" dirty="0">
                <a:solidFill>
                  <a:srgbClr val="0563C1"/>
                </a:solidFill>
                <a:cs typeface="Segoe UI"/>
                <a:hlinkClick r:id="rId11"/>
              </a:rPr>
              <a:t>https://1drv.ms/u/s!ApFLkuLcYtnjlkLHwXYKpWUN3Mob?e=fw1F6B</a:t>
            </a:r>
            <a:r>
              <a:rPr lang="en-US" sz="1100" dirty="0">
                <a:cs typeface="Calibri"/>
              </a:rPr>
              <a:t> </a:t>
            </a:r>
          </a:p>
        </p:txBody>
      </p:sp>
    </p:spTree>
    <p:extLst>
      <p:ext uri="{BB962C8B-B14F-4D97-AF65-F5344CB8AC3E}">
        <p14:creationId xmlns:p14="http://schemas.microsoft.com/office/powerpoint/2010/main" val="2832127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143625" y="1367083"/>
            <a:ext cx="5376334" cy="3539430"/>
          </a:xfrm>
          <a:prstGeom prst="rect">
            <a:avLst/>
          </a:prstGeom>
          <a:ln>
            <a:noFill/>
          </a:ln>
        </p:spPr>
        <p:txBody>
          <a:bodyPr wrap="square" anchor="t">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defTabSz="609570">
              <a:defRPr/>
            </a:pPr>
            <a:r>
              <a:rPr lang="en-US" sz="1600" dirty="0">
                <a:latin typeface="Bottega Veneta"/>
                <a:cs typeface="Times New Roman"/>
              </a:rPr>
              <a:t>Please ensure you continue to read a good quality reading book from the year 4 / 5 list (See following pages.)</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Talk to someone at home about the book that you are reading.</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Read a few pages aloud to somebody; this is a different skill to silent reading. Can you make it exciting? Use different voices. </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254773" y="107130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sz="2800" dirty="0">
                <a:latin typeface="Bottega Veneta"/>
                <a:cs typeface="Times New Roman"/>
              </a:rPr>
              <a:t>Reading - </a:t>
            </a:r>
            <a:r>
              <a:rPr lang="en-GB" sz="2800" dirty="0">
                <a:latin typeface="Bottega Veneta"/>
                <a:cs typeface="Times New Roman"/>
              </a:rPr>
              <a:t>Daily</a:t>
            </a:r>
            <a:r>
              <a:rPr lang="it-IT" sz="2800" dirty="0">
                <a:latin typeface="Bottega Veneta"/>
                <a:cs typeface="Times New Roman"/>
              </a:rPr>
              <a:t> Activity</a:t>
            </a:r>
            <a:endParaRPr lang="en-US" sz="2800" dirty="0"/>
          </a:p>
        </p:txBody>
      </p:sp>
      <p:pic>
        <p:nvPicPr>
          <p:cNvPr id="4" name="Picture 3"/>
          <p:cNvPicPr>
            <a:picLocks noChangeAspect="1"/>
          </p:cNvPicPr>
          <p:nvPr/>
        </p:nvPicPr>
        <p:blipFill rotWithShape="1">
          <a:blip r:embed="rId3"/>
          <a:srcRect l="19009" r="4638"/>
          <a:stretch/>
        </p:blipFill>
        <p:spPr>
          <a:xfrm rot="16200000">
            <a:off x="-524579" y="524583"/>
            <a:ext cx="6890658" cy="5841492"/>
          </a:xfrm>
          <a:prstGeom prst="rect">
            <a:avLst/>
          </a:prstGeom>
        </p:spPr>
      </p:pic>
    </p:spTree>
    <p:extLst>
      <p:ext uri="{BB962C8B-B14F-4D97-AF65-F5344CB8AC3E}">
        <p14:creationId xmlns:p14="http://schemas.microsoft.com/office/powerpoint/2010/main" val="207576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CEED389-559C-B340-BF52-38FA83985D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418" y="0"/>
            <a:ext cx="3437360" cy="5085166"/>
          </a:xfrm>
          <a:prstGeom prst="rect">
            <a:avLst/>
          </a:prstGeom>
        </p:spPr>
      </p:pic>
      <p:pic>
        <p:nvPicPr>
          <p:cNvPr id="9" name="Picture 8">
            <a:extLst>
              <a:ext uri="{FF2B5EF4-FFF2-40B4-BE49-F238E27FC236}">
                <a16:creationId xmlns:a16="http://schemas.microsoft.com/office/drawing/2014/main" id="{0DCC7B94-8E88-FA44-9C16-32E503817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2147" y="-1"/>
            <a:ext cx="3437360" cy="5107965"/>
          </a:xfrm>
          <a:prstGeom prst="rect">
            <a:avLst/>
          </a:prstGeom>
        </p:spPr>
      </p:pic>
      <p:pic>
        <p:nvPicPr>
          <p:cNvPr id="11" name="Picture 10">
            <a:extLst>
              <a:ext uri="{FF2B5EF4-FFF2-40B4-BE49-F238E27FC236}">
                <a16:creationId xmlns:a16="http://schemas.microsoft.com/office/drawing/2014/main" id="{684D6473-D022-F44F-8734-A5106882EF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90876" y="0"/>
            <a:ext cx="4043270" cy="4020931"/>
          </a:xfrm>
          <a:prstGeom prst="rect">
            <a:avLst/>
          </a:prstGeom>
        </p:spPr>
      </p:pic>
    </p:spTree>
    <p:extLst>
      <p:ext uri="{BB962C8B-B14F-4D97-AF65-F5344CB8AC3E}">
        <p14:creationId xmlns:p14="http://schemas.microsoft.com/office/powerpoint/2010/main" val="182341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548792-45CB-0140-A9D0-EABAC430D9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686" y="199622"/>
            <a:ext cx="2943409" cy="4317466"/>
          </a:xfrm>
          <a:prstGeom prst="rect">
            <a:avLst/>
          </a:prstGeom>
        </p:spPr>
      </p:pic>
      <p:pic>
        <p:nvPicPr>
          <p:cNvPr id="6" name="Picture 5">
            <a:extLst>
              <a:ext uri="{FF2B5EF4-FFF2-40B4-BE49-F238E27FC236}">
                <a16:creationId xmlns:a16="http://schemas.microsoft.com/office/drawing/2014/main" id="{1C7E162D-8192-A84B-A70A-2AE39FA7F9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083" y="148107"/>
            <a:ext cx="3047918" cy="4402547"/>
          </a:xfrm>
          <a:prstGeom prst="rect">
            <a:avLst/>
          </a:prstGeom>
        </p:spPr>
      </p:pic>
      <p:pic>
        <p:nvPicPr>
          <p:cNvPr id="8" name="Picture 7">
            <a:extLst>
              <a:ext uri="{FF2B5EF4-FFF2-40B4-BE49-F238E27FC236}">
                <a16:creationId xmlns:a16="http://schemas.microsoft.com/office/drawing/2014/main" id="{43D6BF5D-7B9C-F24A-865F-A2DAEC9098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8437" y="148107"/>
            <a:ext cx="2655225" cy="4011769"/>
          </a:xfrm>
          <a:prstGeom prst="rect">
            <a:avLst/>
          </a:prstGeom>
        </p:spPr>
      </p:pic>
      <p:pic>
        <p:nvPicPr>
          <p:cNvPr id="10" name="Picture 9">
            <a:extLst>
              <a:ext uri="{FF2B5EF4-FFF2-40B4-BE49-F238E27FC236}">
                <a16:creationId xmlns:a16="http://schemas.microsoft.com/office/drawing/2014/main" id="{294897EF-35CF-3C4D-AB13-19802C64F6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9649" y="148107"/>
            <a:ext cx="3080664" cy="3487403"/>
          </a:xfrm>
          <a:prstGeom prst="rect">
            <a:avLst/>
          </a:prstGeom>
        </p:spPr>
      </p:pic>
    </p:spTree>
    <p:extLst>
      <p:ext uri="{BB962C8B-B14F-4D97-AF65-F5344CB8AC3E}">
        <p14:creationId xmlns:p14="http://schemas.microsoft.com/office/powerpoint/2010/main" val="503110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A18374E9-8CC6-4770-933E-79035C3DBBE4}"/>
              </a:ext>
            </a:extLst>
          </p:cNvPr>
          <p:cNvSpPr>
            <a:spLocks noGrp="1"/>
          </p:cNvSpPr>
          <p:nvPr>
            <p:ph type="body" sz="quarter" idx="12"/>
          </p:nvPr>
        </p:nvSpPr>
        <p:spPr>
          <a:xfrm>
            <a:off x="719667" y="740834"/>
            <a:ext cx="10752667" cy="1007532"/>
          </a:xfrm>
        </p:spPr>
        <p:txBody>
          <a:bodyPr/>
          <a:lstStyle/>
          <a:p>
            <a:r>
              <a:rPr lang="en-US" sz="2800" dirty="0">
                <a:solidFill>
                  <a:srgbClr val="FF0000"/>
                </a:solidFill>
              </a:rPr>
              <a:t>Extension Activities</a:t>
            </a:r>
          </a:p>
          <a:p>
            <a:r>
              <a:rPr lang="en-US" sz="2800" dirty="0">
                <a:solidFill>
                  <a:srgbClr val="FF0000"/>
                </a:solidFill>
              </a:rPr>
              <a:t>Guided reading &amp; Writing Composition</a:t>
            </a:r>
          </a:p>
        </p:txBody>
      </p:sp>
      <p:pic>
        <p:nvPicPr>
          <p:cNvPr id="3" name="Picture Placeholder 2">
            <a:extLst>
              <a:ext uri="{FF2B5EF4-FFF2-40B4-BE49-F238E27FC236}">
                <a16:creationId xmlns:a16="http://schemas.microsoft.com/office/drawing/2014/main" id="{EC9E979D-0783-B94A-A920-151ADAB7EF3C}"/>
              </a:ext>
            </a:extLst>
          </p:cNvPr>
          <p:cNvPicPr>
            <a:picLocks noGrp="1" noChangeAspect="1" noChangeArrowheads="1"/>
          </p:cNvPicPr>
          <p:nvPr>
            <p:ph type="pic" sz="quarter" idx="17"/>
          </p:nvPr>
        </p:nvPicPr>
        <p:blipFill rotWithShape="1">
          <a:blip r:embed="rId2">
            <a:extLst>
              <a:ext uri="{28A0092B-C50C-407E-A947-70E740481C1C}">
                <a14:useLocalDpi xmlns:a14="http://schemas.microsoft.com/office/drawing/2010/main" val="0"/>
              </a:ext>
            </a:extLst>
          </a:blip>
          <a:srcRect t="22404" b="23936"/>
          <a:stretch/>
        </p:blipFill>
        <p:spPr bwMode="auto">
          <a:xfrm>
            <a:off x="20" y="1748366"/>
            <a:ext cx="12208023" cy="5109633"/>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2071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9E5C8D9-AF28-4586-ABE3-3D974682E110}"/>
              </a:ext>
            </a:extLst>
          </p:cNvPr>
          <p:cNvSpPr>
            <a:spLocks noGrp="1"/>
          </p:cNvSpPr>
          <p:nvPr>
            <p:ph type="body" sz="quarter" idx="12"/>
          </p:nvPr>
        </p:nvSpPr>
        <p:spPr/>
        <p:txBody>
          <a:bodyPr/>
          <a:lstStyle/>
          <a:p>
            <a:r>
              <a:rPr lang="en-US" dirty="0">
                <a:latin typeface="Bottega Veneta"/>
                <a:cs typeface="Times New Roman"/>
              </a:rPr>
              <a:t>Extension Activity : Guided Reading</a:t>
            </a:r>
            <a:endParaRPr lang="en-US" dirty="0"/>
          </a:p>
        </p:txBody>
      </p:sp>
      <p:sp>
        <p:nvSpPr>
          <p:cNvPr id="3" name="Text Placeholder 2">
            <a:extLst>
              <a:ext uri="{FF2B5EF4-FFF2-40B4-BE49-F238E27FC236}">
                <a16:creationId xmlns:a16="http://schemas.microsoft.com/office/drawing/2014/main" id="{D827E851-CF15-4124-9687-B3CC0CB4D433}"/>
              </a:ext>
            </a:extLst>
          </p:cNvPr>
          <p:cNvSpPr>
            <a:spLocks noGrp="1"/>
          </p:cNvSpPr>
          <p:nvPr>
            <p:ph type="body" sz="quarter" idx="13"/>
          </p:nvPr>
        </p:nvSpPr>
        <p:spPr/>
        <p:txBody>
          <a:bodyPr/>
          <a:lstStyle/>
          <a:p>
            <a:r>
              <a:rPr lang="en-US" sz="1300" dirty="0">
                <a:latin typeface="Bottega Veneta"/>
                <a:cs typeface="Times New Roman"/>
              </a:rPr>
              <a:t>Choose one extract of a book from the options offered on the next two slides and complete the Guided Reading Task. Read the extract first, highlighting any important facts. (PDFs for each extract are available by following the link to the shared folder)</a:t>
            </a:r>
          </a:p>
          <a:p>
            <a:endParaRPr lang="en-US" sz="1300" dirty="0"/>
          </a:p>
          <a:p>
            <a:r>
              <a:rPr lang="en-US" sz="1300" dirty="0">
                <a:latin typeface="Bottega Veneta"/>
                <a:cs typeface="Times New Roman"/>
              </a:rPr>
              <a:t>You can complete the task over several days. Ensure that you read the text </a:t>
            </a:r>
            <a:r>
              <a:rPr lang="en-US" sz="1300" dirty="0" err="1">
                <a:latin typeface="Bottega Veneta"/>
                <a:cs typeface="Times New Roman"/>
              </a:rPr>
              <a:t>thouroughly</a:t>
            </a:r>
            <a:r>
              <a:rPr lang="en-US" sz="1300" dirty="0">
                <a:latin typeface="Bottega Veneta"/>
                <a:cs typeface="Times New Roman"/>
              </a:rPr>
              <a:t> before you start the writing task.</a:t>
            </a:r>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p:txBody>
      </p:sp>
      <p:pic>
        <p:nvPicPr>
          <p:cNvPr id="5" name="Picture 5" descr="A picture containing food&#10;&#10;Description generated with very high confidence">
            <a:extLst>
              <a:ext uri="{FF2B5EF4-FFF2-40B4-BE49-F238E27FC236}">
                <a16:creationId xmlns:a16="http://schemas.microsoft.com/office/drawing/2014/main" id="{21CE0575-0EB6-4432-955B-D9BFE9700376}"/>
              </a:ext>
            </a:extLst>
          </p:cNvPr>
          <p:cNvPicPr>
            <a:picLocks noGrp="1" noChangeAspect="1"/>
          </p:cNvPicPr>
          <p:nvPr>
            <p:ph type="pic" sz="quarter" idx="17"/>
          </p:nvPr>
        </p:nvPicPr>
        <p:blipFill rotWithShape="1">
          <a:blip r:embed="rId2"/>
          <a:srcRect l="6250" r="6250"/>
          <a:stretch/>
        </p:blipFill>
        <p:spPr>
          <a:xfrm>
            <a:off x="422742" y="788614"/>
            <a:ext cx="4419520" cy="4419520"/>
          </a:xfrm>
        </p:spPr>
      </p:pic>
    </p:spTree>
    <p:extLst>
      <p:ext uri="{BB962C8B-B14F-4D97-AF65-F5344CB8AC3E}">
        <p14:creationId xmlns:p14="http://schemas.microsoft.com/office/powerpoint/2010/main" val="4062924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3927823" y="493059"/>
            <a:ext cx="3954074"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Choose an extract from the two given here. Read the extract carefully and then imagine you are one of the characters and write a diary entry </a:t>
            </a:r>
            <a:r>
              <a:rPr lang="en-US" sz="1400" dirty="0">
                <a:cs typeface="Calibri"/>
              </a:rPr>
              <a:t>.</a:t>
            </a:r>
          </a:p>
          <a:p>
            <a:r>
              <a:rPr lang="en-US" sz="1400" dirty="0">
                <a:cs typeface="Calibri"/>
              </a:rPr>
              <a:t>Use this diary checklist to ensure your diary entry is complete.</a:t>
            </a:r>
          </a:p>
          <a:p>
            <a:pPr marL="342900" indent="-342900">
              <a:buAutoNum type="arabicPeriod"/>
            </a:pPr>
            <a:r>
              <a:rPr lang="en-US" sz="1400" dirty="0">
                <a:cs typeface="Calibri"/>
              </a:rPr>
              <a:t>Write in the past tense, using the first person. (Example: I was fast asleep in my tent when..)</a:t>
            </a:r>
          </a:p>
          <a:p>
            <a:pPr marL="342900" indent="-342900">
              <a:buAutoNum type="arabicPeriod"/>
            </a:pPr>
            <a:r>
              <a:rPr lang="en-US" sz="1400" dirty="0">
                <a:cs typeface="Calibri"/>
              </a:rPr>
              <a:t>Use sequencing </a:t>
            </a:r>
            <a:r>
              <a:rPr lang="en-US" sz="1400" dirty="0" err="1">
                <a:cs typeface="Calibri"/>
              </a:rPr>
              <a:t>langauage</a:t>
            </a:r>
            <a:r>
              <a:rPr lang="en-US" sz="1400" dirty="0">
                <a:cs typeface="Calibri"/>
              </a:rPr>
              <a:t> to open paragraphs. (Example: At first, later, next, Finally)</a:t>
            </a:r>
          </a:p>
          <a:p>
            <a:pPr marL="342900" indent="-342900">
              <a:buAutoNum type="arabicPeriod"/>
            </a:pPr>
            <a:r>
              <a:rPr lang="en-US" sz="1400" dirty="0">
                <a:cs typeface="Calibri"/>
              </a:rPr>
              <a:t>Share personal feelings as though talking to a friend. (I wonder if I will ever have such a special friend again…)</a:t>
            </a:r>
          </a:p>
          <a:p>
            <a:pPr marL="342900" indent="-342900">
              <a:buAutoNum type="arabicPeriod"/>
            </a:pPr>
            <a:r>
              <a:rPr lang="en-US" sz="1400" dirty="0">
                <a:cs typeface="Calibri"/>
              </a:rPr>
              <a:t>Include the date, and begin by addressing your diary (Dear Diary,)</a:t>
            </a:r>
          </a:p>
          <a:p>
            <a:pPr marL="342900" indent="-342900">
              <a:buAutoNum type="arabicPeriod"/>
            </a:pPr>
            <a:r>
              <a:rPr lang="en-US" sz="1400" dirty="0">
                <a:cs typeface="Calibri"/>
              </a:rPr>
              <a:t>Finish with a promise of what you are going to do next or a hope for the future.</a:t>
            </a:r>
          </a:p>
          <a:p>
            <a:endParaRPr lang="en-US" sz="1400" dirty="0">
              <a:cs typeface="Calibri"/>
            </a:endParaRPr>
          </a:p>
          <a:p>
            <a:r>
              <a:rPr lang="en-US" sz="1400" dirty="0">
                <a:cs typeface="Calibri"/>
              </a:rPr>
              <a:t>Ensure you continue to use your writing skills. Your skills checklist is:</a:t>
            </a:r>
          </a:p>
          <a:p>
            <a:pPr marL="342900" indent="-342900">
              <a:buAutoNum type="arabicPeriod"/>
            </a:pPr>
            <a:r>
              <a:rPr lang="en-US" sz="1400" dirty="0">
                <a:cs typeface="Calibri"/>
              </a:rPr>
              <a:t>An opening line that starts with 2 or 3 adjectives. (Example: Lost, alone and afraid, )</a:t>
            </a:r>
          </a:p>
          <a:p>
            <a:pPr marL="342900" indent="-342900">
              <a:buAutoNum type="arabicPeriod"/>
            </a:pPr>
            <a:r>
              <a:rPr lang="en-US" sz="1400" dirty="0">
                <a:cs typeface="Calibri"/>
              </a:rPr>
              <a:t>Use at least one expanded noun phrase including a preposition. (I  shivered with fear, under the table)</a:t>
            </a:r>
          </a:p>
          <a:p>
            <a:pPr marL="342900" indent="-342900">
              <a:buAutoNum type="arabicPeriod"/>
            </a:pPr>
            <a:r>
              <a:rPr lang="en-US" sz="1400" dirty="0">
                <a:cs typeface="Calibri"/>
              </a:rPr>
              <a:t>Exciting verbs </a:t>
            </a:r>
          </a:p>
          <a:p>
            <a:pPr marL="342900" indent="-342900">
              <a:buAutoNum type="arabicPeriod"/>
            </a:pPr>
            <a:r>
              <a:rPr lang="en-US" sz="1400" dirty="0">
                <a:cs typeface="Calibri"/>
              </a:rPr>
              <a:t>Sensory language (see, hear, feel, smell, touch)</a:t>
            </a:r>
          </a:p>
        </p:txBody>
      </p:sp>
      <p:pic>
        <p:nvPicPr>
          <p:cNvPr id="9" name="Picture 5" descr="A picture containing food&#10;&#10;Description generated with very high confidence">
            <a:extLst>
              <a:ext uri="{FF2B5EF4-FFF2-40B4-BE49-F238E27FC236}">
                <a16:creationId xmlns:a16="http://schemas.microsoft.com/office/drawing/2014/main" id="{97A17F6D-06CA-47E0-BBA3-97EED37EDBB3}"/>
              </a:ext>
            </a:extLst>
          </p:cNvPr>
          <p:cNvPicPr>
            <a:picLocks noGrp="1" noChangeAspect="1"/>
          </p:cNvPicPr>
          <p:nvPr>
            <p:ph type="pic" sz="quarter" idx="17"/>
          </p:nvPr>
        </p:nvPicPr>
        <p:blipFill rotWithShape="1">
          <a:blip r:embed="rId2"/>
          <a:srcRect l="6250" r="6250"/>
          <a:stretch/>
        </p:blipFill>
        <p:spPr>
          <a:xfrm>
            <a:off x="270342" y="5600100"/>
            <a:ext cx="1088491" cy="1088491"/>
          </a:xfrm>
        </p:spPr>
      </p:pic>
      <p:pic>
        <p:nvPicPr>
          <p:cNvPr id="10" name="Picture 5" descr="A picture containing food&#10;&#10;Description generated with very high confidence">
            <a:extLst>
              <a:ext uri="{FF2B5EF4-FFF2-40B4-BE49-F238E27FC236}">
                <a16:creationId xmlns:a16="http://schemas.microsoft.com/office/drawing/2014/main" id="{E538D6A4-78AC-4820-A36C-1B1D58EC630C}"/>
              </a:ext>
            </a:extLst>
          </p:cNvPr>
          <p:cNvPicPr>
            <a:picLocks noChangeAspect="1"/>
          </p:cNvPicPr>
          <p:nvPr/>
        </p:nvPicPr>
        <p:blipFill rotWithShape="1">
          <a:blip r:embed="rId2"/>
          <a:srcRect l="6250" r="6250"/>
          <a:stretch/>
        </p:blipFill>
        <p:spPr>
          <a:xfrm>
            <a:off x="302999" y="5600100"/>
            <a:ext cx="1088491" cy="1088491"/>
          </a:xfrm>
          <a:prstGeom prst="rect">
            <a:avLst/>
          </a:prstGeom>
        </p:spPr>
      </p:pic>
      <p:sp>
        <p:nvSpPr>
          <p:cNvPr id="3" name="Rectangle 2">
            <a:extLst>
              <a:ext uri="{FF2B5EF4-FFF2-40B4-BE49-F238E27FC236}">
                <a16:creationId xmlns:a16="http://schemas.microsoft.com/office/drawing/2014/main" id="{4C3111D3-0A1D-8846-BA07-CFFF947BBE08}"/>
              </a:ext>
            </a:extLst>
          </p:cNvPr>
          <p:cNvSpPr/>
          <p:nvPr/>
        </p:nvSpPr>
        <p:spPr>
          <a:xfrm>
            <a:off x="455350" y="4239559"/>
            <a:ext cx="2510698" cy="900246"/>
          </a:xfrm>
          <a:prstGeom prst="rect">
            <a:avLst/>
          </a:prstGeom>
        </p:spPr>
        <p:txBody>
          <a:bodyPr wrap="square">
            <a:spAutoFit/>
          </a:bodyPr>
          <a:lstStyle/>
          <a:p>
            <a:r>
              <a:rPr lang="en-US" sz="1050" dirty="0">
                <a:hlinkClick r:id="rId3"/>
              </a:rPr>
              <a:t>https://</a:t>
            </a:r>
            <a:r>
              <a:rPr lang="en-US" sz="1050" dirty="0" err="1">
                <a:hlinkClick r:id="rId3"/>
              </a:rPr>
              <a:t>ojs-my.sharepoint.com</a:t>
            </a:r>
            <a:r>
              <a:rPr lang="en-US" sz="1050" dirty="0">
                <a:hlinkClick r:id="rId3"/>
              </a:rPr>
              <a:t>/:b:/g/personal/</a:t>
            </a:r>
            <a:r>
              <a:rPr lang="en-US" sz="1050" dirty="0" err="1">
                <a:hlinkClick r:id="rId3"/>
              </a:rPr>
              <a:t>paula_moss_oakfield_surrey_sch_uk</a:t>
            </a:r>
            <a:r>
              <a:rPr lang="en-US" sz="1050" dirty="0">
                <a:hlinkClick r:id="rId3"/>
              </a:rPr>
              <a:t>/EdW3F8YzyOVNsZmg7crd7kwBQ3lHqdhjT5PTBeqogmRQoQ?e=MT9Pg6</a:t>
            </a:r>
            <a:endParaRPr lang="en-US" sz="1050" dirty="0"/>
          </a:p>
        </p:txBody>
      </p:sp>
      <p:pic>
        <p:nvPicPr>
          <p:cNvPr id="7" name="Picture 6">
            <a:extLst>
              <a:ext uri="{FF2B5EF4-FFF2-40B4-BE49-F238E27FC236}">
                <a16:creationId xmlns:a16="http://schemas.microsoft.com/office/drawing/2014/main" id="{26D28978-C921-2849-A995-0433A571F1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352" y="447893"/>
            <a:ext cx="2510697" cy="3791666"/>
          </a:xfrm>
          <a:prstGeom prst="rect">
            <a:avLst/>
          </a:prstGeom>
        </p:spPr>
      </p:pic>
      <p:pic>
        <p:nvPicPr>
          <p:cNvPr id="13" name="Picture 12">
            <a:extLst>
              <a:ext uri="{FF2B5EF4-FFF2-40B4-BE49-F238E27FC236}">
                <a16:creationId xmlns:a16="http://schemas.microsoft.com/office/drawing/2014/main" id="{EAE1EA64-28C3-E342-A4C7-C5C8647B7D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43671" y="493059"/>
            <a:ext cx="2463800" cy="3746500"/>
          </a:xfrm>
          <a:prstGeom prst="rect">
            <a:avLst/>
          </a:prstGeom>
        </p:spPr>
      </p:pic>
      <p:sp>
        <p:nvSpPr>
          <p:cNvPr id="14" name="Rectangle 13">
            <a:extLst>
              <a:ext uri="{FF2B5EF4-FFF2-40B4-BE49-F238E27FC236}">
                <a16:creationId xmlns:a16="http://schemas.microsoft.com/office/drawing/2014/main" id="{8051DB00-4331-BD48-9B67-F0791E8C46B1}"/>
              </a:ext>
            </a:extLst>
          </p:cNvPr>
          <p:cNvSpPr/>
          <p:nvPr/>
        </p:nvSpPr>
        <p:spPr>
          <a:xfrm>
            <a:off x="8843672" y="4430548"/>
            <a:ext cx="2463800" cy="900246"/>
          </a:xfrm>
          <a:prstGeom prst="rect">
            <a:avLst/>
          </a:prstGeom>
        </p:spPr>
        <p:txBody>
          <a:bodyPr wrap="square">
            <a:spAutoFit/>
          </a:bodyPr>
          <a:lstStyle/>
          <a:p>
            <a:r>
              <a:rPr lang="en-US" sz="1050" dirty="0">
                <a:hlinkClick r:id="rId3"/>
              </a:rPr>
              <a:t>https://</a:t>
            </a:r>
            <a:r>
              <a:rPr lang="en-US" sz="1050" dirty="0" err="1">
                <a:hlinkClick r:id="rId3"/>
              </a:rPr>
              <a:t>ojs-my.sharepoint.com</a:t>
            </a:r>
            <a:r>
              <a:rPr lang="en-US" sz="1050" dirty="0">
                <a:hlinkClick r:id="rId3"/>
              </a:rPr>
              <a:t>/:b:/g/personal/</a:t>
            </a:r>
            <a:r>
              <a:rPr lang="en-US" sz="1050" dirty="0" err="1">
                <a:hlinkClick r:id="rId3"/>
              </a:rPr>
              <a:t>paula_moss_oakfield_surrey_sch_uk</a:t>
            </a:r>
            <a:r>
              <a:rPr lang="en-US" sz="1050" dirty="0">
                <a:hlinkClick r:id="rId3"/>
              </a:rPr>
              <a:t>/EeMKToTzEipLl_hkjQYcSM0B9R5sbhyqw4Uo8K_c6LmZ-w?e=</a:t>
            </a:r>
            <a:r>
              <a:rPr lang="en-US" sz="1050" dirty="0" err="1">
                <a:hlinkClick r:id="rId3"/>
              </a:rPr>
              <a:t>iVtlRV</a:t>
            </a:r>
            <a:endParaRPr lang="en-US" sz="1050" dirty="0"/>
          </a:p>
        </p:txBody>
      </p:sp>
    </p:spTree>
    <p:extLst>
      <p:ext uri="{BB962C8B-B14F-4D97-AF65-F5344CB8AC3E}">
        <p14:creationId xmlns:p14="http://schemas.microsoft.com/office/powerpoint/2010/main" val="23938864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4428565" y="493059"/>
            <a:ext cx="3290047" cy="57554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Choose an extract from the two given here. Read the extract carefully and then write a short story about what happens next.</a:t>
            </a:r>
          </a:p>
          <a:p>
            <a:r>
              <a:rPr lang="en-US" sz="1600" dirty="0">
                <a:cs typeface="Calibri"/>
              </a:rPr>
              <a:t>Remember to include:</a:t>
            </a:r>
          </a:p>
          <a:p>
            <a:pPr marL="342900" indent="-342900">
              <a:buAutoNum type="arabicPeriod"/>
            </a:pPr>
            <a:r>
              <a:rPr lang="en-US" sz="1600" dirty="0">
                <a:cs typeface="Calibri"/>
              </a:rPr>
              <a:t>An introduction (Setting and build up)</a:t>
            </a:r>
          </a:p>
          <a:p>
            <a:pPr marL="342900" indent="-342900">
              <a:buAutoNum type="arabicPeriod"/>
            </a:pPr>
            <a:r>
              <a:rPr lang="en-US" sz="1600" dirty="0">
                <a:cs typeface="Calibri"/>
              </a:rPr>
              <a:t>A crisis or problem</a:t>
            </a:r>
          </a:p>
          <a:p>
            <a:pPr marL="342900" indent="-342900">
              <a:buAutoNum type="arabicPeriod"/>
            </a:pPr>
            <a:r>
              <a:rPr lang="en-US" sz="1600" dirty="0">
                <a:cs typeface="Calibri"/>
              </a:rPr>
              <a:t>A resolution and ending. Aim to write at least 3 paragraphs.</a:t>
            </a:r>
          </a:p>
          <a:p>
            <a:endParaRPr lang="en-US" sz="1600" dirty="0">
              <a:cs typeface="Calibri"/>
            </a:endParaRPr>
          </a:p>
          <a:p>
            <a:r>
              <a:rPr lang="en-US" sz="1600" dirty="0">
                <a:cs typeface="Calibri"/>
              </a:rPr>
              <a:t>Ensure you use your writing skills. Your skills checklist is:</a:t>
            </a:r>
          </a:p>
          <a:p>
            <a:pPr marL="342900" indent="-342900">
              <a:buAutoNum type="arabicPeriod"/>
            </a:pPr>
            <a:r>
              <a:rPr lang="en-US" sz="1600" dirty="0">
                <a:cs typeface="Calibri"/>
              </a:rPr>
              <a:t>An opening line that starts with 2 or 3 adjectives. (Example: </a:t>
            </a:r>
            <a:r>
              <a:rPr lang="en-US" sz="1600" dirty="0" err="1">
                <a:cs typeface="Calibri"/>
              </a:rPr>
              <a:t>Lost,alone</a:t>
            </a:r>
            <a:r>
              <a:rPr lang="en-US" sz="1600" dirty="0">
                <a:cs typeface="Calibri"/>
              </a:rPr>
              <a:t> and afraid, )</a:t>
            </a:r>
          </a:p>
          <a:p>
            <a:pPr marL="342900" indent="-342900">
              <a:buAutoNum type="arabicPeriod"/>
            </a:pPr>
            <a:r>
              <a:rPr lang="en-US" sz="1600" dirty="0">
                <a:cs typeface="Calibri"/>
              </a:rPr>
              <a:t>Use at least </a:t>
            </a:r>
            <a:r>
              <a:rPr lang="en-US" sz="1600" dirty="0">
                <a:solidFill>
                  <a:srgbClr val="FF0000"/>
                </a:solidFill>
                <a:cs typeface="Calibri"/>
              </a:rPr>
              <a:t>one expanded noun phrase </a:t>
            </a:r>
            <a:r>
              <a:rPr lang="en-US" sz="1600" dirty="0">
                <a:cs typeface="Calibri"/>
              </a:rPr>
              <a:t>including a </a:t>
            </a:r>
            <a:r>
              <a:rPr lang="en-US" sz="1600" dirty="0">
                <a:solidFill>
                  <a:schemeClr val="accent3"/>
                </a:solidFill>
                <a:cs typeface="Calibri"/>
              </a:rPr>
              <a:t>preposition. </a:t>
            </a:r>
            <a:r>
              <a:rPr lang="en-US" sz="1600" dirty="0">
                <a:cs typeface="Calibri"/>
              </a:rPr>
              <a:t>(The </a:t>
            </a:r>
            <a:r>
              <a:rPr lang="en-US" sz="1600" dirty="0">
                <a:solidFill>
                  <a:srgbClr val="FF0000"/>
                </a:solidFill>
                <a:cs typeface="Calibri"/>
              </a:rPr>
              <a:t>frightened boy </a:t>
            </a:r>
            <a:r>
              <a:rPr lang="en-US" sz="1600" dirty="0">
                <a:cs typeface="Calibri"/>
              </a:rPr>
              <a:t>shivered with fear, </a:t>
            </a:r>
            <a:r>
              <a:rPr lang="en-US" sz="1600" dirty="0">
                <a:solidFill>
                  <a:schemeClr val="accent3"/>
                </a:solidFill>
                <a:cs typeface="Calibri"/>
              </a:rPr>
              <a:t>under</a:t>
            </a:r>
            <a:r>
              <a:rPr lang="en-US" sz="1600" dirty="0">
                <a:cs typeface="Calibri"/>
              </a:rPr>
              <a:t> the table)</a:t>
            </a:r>
          </a:p>
          <a:p>
            <a:pPr marL="342900" indent="-342900">
              <a:buAutoNum type="arabicPeriod"/>
            </a:pPr>
            <a:r>
              <a:rPr lang="en-US" sz="1600" dirty="0">
                <a:cs typeface="Calibri"/>
              </a:rPr>
              <a:t>One simile or metaphor.</a:t>
            </a:r>
          </a:p>
          <a:p>
            <a:pPr marL="342900" indent="-342900">
              <a:buAutoNum type="arabicPeriod"/>
            </a:pPr>
            <a:r>
              <a:rPr lang="en-US" sz="1600" dirty="0">
                <a:cs typeface="Calibri"/>
              </a:rPr>
              <a:t>Sensory language (see, hear, feel, smell, touch)</a:t>
            </a:r>
          </a:p>
        </p:txBody>
      </p:sp>
      <p:pic>
        <p:nvPicPr>
          <p:cNvPr id="14" name="Picture 14" descr="A picture containing drawing&#10;&#10;Description generated with very high confidence">
            <a:extLst>
              <a:ext uri="{FF2B5EF4-FFF2-40B4-BE49-F238E27FC236}">
                <a16:creationId xmlns:a16="http://schemas.microsoft.com/office/drawing/2014/main" id="{D4BE1DAB-82B4-42C2-9FA0-25A493D2E5A2}"/>
              </a:ext>
            </a:extLst>
          </p:cNvPr>
          <p:cNvPicPr>
            <a:picLocks noChangeAspect="1"/>
          </p:cNvPicPr>
          <p:nvPr/>
        </p:nvPicPr>
        <p:blipFill>
          <a:blip r:embed="rId2"/>
          <a:stretch>
            <a:fillRect/>
          </a:stretch>
        </p:blipFill>
        <p:spPr>
          <a:xfrm>
            <a:off x="8683718" y="489417"/>
            <a:ext cx="2381810" cy="3422836"/>
          </a:xfrm>
          <a:prstGeom prst="rect">
            <a:avLst/>
          </a:prstGeom>
        </p:spPr>
      </p:pic>
      <p:sp>
        <p:nvSpPr>
          <p:cNvPr id="16" name="TextBox 15">
            <a:extLst>
              <a:ext uri="{FF2B5EF4-FFF2-40B4-BE49-F238E27FC236}">
                <a16:creationId xmlns:a16="http://schemas.microsoft.com/office/drawing/2014/main" id="{6A0B6018-DBB6-4231-9AC3-BB8A66600804}"/>
              </a:ext>
            </a:extLst>
          </p:cNvPr>
          <p:cNvSpPr txBox="1"/>
          <p:nvPr/>
        </p:nvSpPr>
        <p:spPr>
          <a:xfrm>
            <a:off x="8686800" y="4114800"/>
            <a:ext cx="237564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dirty="0">
                <a:hlinkClick r:id="rId3"/>
              </a:rPr>
              <a:t>https://ojs-my.sharepoint.com/:b:/g/personal/paula_moss_oakfield_surrey_sch_uk/Ee4FGFor32BDgqjR0BRJNGsB9FSkP9cKMxp0tN3Vm7Xhwg?e=uKo4u1</a:t>
            </a:r>
            <a:endParaRPr lang="en-US" sz="800" dirty="0">
              <a:cs typeface="Calibri"/>
            </a:endParaRPr>
          </a:p>
        </p:txBody>
      </p:sp>
      <p:pic>
        <p:nvPicPr>
          <p:cNvPr id="18" name="Picture 5" descr="A picture containing food&#10;&#10;Description generated with very high confidence">
            <a:extLst>
              <a:ext uri="{FF2B5EF4-FFF2-40B4-BE49-F238E27FC236}">
                <a16:creationId xmlns:a16="http://schemas.microsoft.com/office/drawing/2014/main" id="{D3D057E4-7232-498A-9415-E21A155ECD36}"/>
              </a:ext>
            </a:extLst>
          </p:cNvPr>
          <p:cNvPicPr>
            <a:picLocks noGrp="1" noChangeAspect="1"/>
          </p:cNvPicPr>
          <p:nvPr>
            <p:ph type="pic" sz="quarter" idx="17"/>
          </p:nvPr>
        </p:nvPicPr>
        <p:blipFill rotWithShape="1">
          <a:blip r:embed="rId4"/>
          <a:srcRect l="6250" r="6250"/>
          <a:stretch/>
        </p:blipFill>
        <p:spPr>
          <a:xfrm>
            <a:off x="270342" y="5600100"/>
            <a:ext cx="1088491" cy="1088491"/>
          </a:xfrm>
        </p:spPr>
      </p:pic>
      <p:sp>
        <p:nvSpPr>
          <p:cNvPr id="5" name="Rectangle 4">
            <a:extLst>
              <a:ext uri="{FF2B5EF4-FFF2-40B4-BE49-F238E27FC236}">
                <a16:creationId xmlns:a16="http://schemas.microsoft.com/office/drawing/2014/main" id="{E76273FC-0460-7540-BCDF-A9925E3E3AD1}"/>
              </a:ext>
            </a:extLst>
          </p:cNvPr>
          <p:cNvSpPr/>
          <p:nvPr/>
        </p:nvSpPr>
        <p:spPr>
          <a:xfrm>
            <a:off x="814587" y="4077788"/>
            <a:ext cx="2537252" cy="646331"/>
          </a:xfrm>
          <a:prstGeom prst="rect">
            <a:avLst/>
          </a:prstGeom>
        </p:spPr>
        <p:txBody>
          <a:bodyPr wrap="square">
            <a:spAutoFit/>
          </a:bodyPr>
          <a:lstStyle/>
          <a:p>
            <a:r>
              <a:rPr lang="en-US" sz="900" dirty="0">
                <a:hlinkClick r:id="rId5"/>
              </a:rPr>
              <a:t>https://</a:t>
            </a:r>
            <a:r>
              <a:rPr lang="en-US" sz="900" dirty="0" err="1">
                <a:hlinkClick r:id="rId5"/>
              </a:rPr>
              <a:t>ojs-my.sharepoint.com</a:t>
            </a:r>
            <a:r>
              <a:rPr lang="en-US" sz="900" dirty="0">
                <a:hlinkClick r:id="rId5"/>
              </a:rPr>
              <a:t>/:b:/g/personal/</a:t>
            </a:r>
            <a:r>
              <a:rPr lang="en-US" sz="900" dirty="0" err="1">
                <a:hlinkClick r:id="rId5"/>
              </a:rPr>
              <a:t>paula_moss_oakfield_surrey_sch_uk</a:t>
            </a:r>
            <a:r>
              <a:rPr lang="en-US" sz="900" dirty="0">
                <a:hlinkClick r:id="rId5"/>
              </a:rPr>
              <a:t>/EQ74c4NPt9hDhNkOAN3SOJoBOJsrQCbOc0fRgR_MGPFvww?e=</a:t>
            </a:r>
            <a:r>
              <a:rPr lang="en-US" sz="900" dirty="0" err="1">
                <a:hlinkClick r:id="rId5"/>
              </a:rPr>
              <a:t>XGOdpd</a:t>
            </a:r>
            <a:endParaRPr lang="en-US" sz="900" dirty="0"/>
          </a:p>
        </p:txBody>
      </p:sp>
      <p:pic>
        <p:nvPicPr>
          <p:cNvPr id="6" name="Picture 5">
            <a:extLst>
              <a:ext uri="{FF2B5EF4-FFF2-40B4-BE49-F238E27FC236}">
                <a16:creationId xmlns:a16="http://schemas.microsoft.com/office/drawing/2014/main" id="{D0AEC438-6BD2-EB4D-9A65-58D625A167D7}"/>
              </a:ext>
            </a:extLst>
          </p:cNvPr>
          <p:cNvPicPr>
            <a:picLocks noChangeAspect="1"/>
          </p:cNvPicPr>
          <p:nvPr/>
        </p:nvPicPr>
        <p:blipFill>
          <a:blip r:embed="rId6"/>
          <a:stretch>
            <a:fillRect/>
          </a:stretch>
        </p:blipFill>
        <p:spPr>
          <a:xfrm>
            <a:off x="814587" y="489417"/>
            <a:ext cx="2211948" cy="3397357"/>
          </a:xfrm>
          <a:prstGeom prst="rect">
            <a:avLst/>
          </a:prstGeom>
        </p:spPr>
      </p:pic>
    </p:spTree>
    <p:extLst>
      <p:ext uri="{BB962C8B-B14F-4D97-AF65-F5344CB8AC3E}">
        <p14:creationId xmlns:p14="http://schemas.microsoft.com/office/powerpoint/2010/main" val="1060773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BIG WRITE (15-20 MINUTES PER DAY)</a:t>
            </a:r>
            <a:endParaRPr lang="it-CH" dirty="0"/>
          </a:p>
        </p:txBody>
      </p:sp>
      <p:sp>
        <p:nvSpPr>
          <p:cNvPr id="9" name="Rectangle 8"/>
          <p:cNvSpPr/>
          <p:nvPr/>
        </p:nvSpPr>
        <p:spPr>
          <a:xfrm>
            <a:off x="645584" y="1077597"/>
            <a:ext cx="10475496" cy="646331"/>
          </a:xfrm>
          <a:prstGeom prst="rect">
            <a:avLst/>
          </a:prstGeom>
        </p:spPr>
        <p:txBody>
          <a:bodyPr wrap="square" anchor="t">
            <a:spAutoFit/>
          </a:bodyPr>
          <a:lstStyle/>
          <a:p>
            <a:r>
              <a:rPr lang="en-GB" dirty="0"/>
              <a:t>Choose an additional task from the options below and on the next chart. You can develop your ideas over the week and try to complete your task by the end of the week. </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438150" y="5132010"/>
            <a:ext cx="5069718"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t>Write a recount of what it must have been like to be aboard the Titanic on </a:t>
            </a:r>
            <a:r>
              <a:rPr lang="en-US" sz="1100" dirty="0"/>
              <a:t>the day it hit an iceberg. Research what happened to inspire your story. Choose to </a:t>
            </a:r>
            <a:r>
              <a:rPr lang="en-US" sz="1100"/>
              <a:t>be either the Captain or a passenger.</a:t>
            </a:r>
            <a:r>
              <a:rPr lang="en-US" sz="1100">
                <a:cs typeface="Calibri"/>
              </a:rPr>
              <a:t> Remember to structure your recount using paragraphs:</a:t>
            </a:r>
            <a:endParaRPr lang="en-US" sz="1100" dirty="0">
              <a:cs typeface="Calibri"/>
            </a:endParaRPr>
          </a:p>
          <a:p>
            <a:pPr marL="228600" indent="-228600">
              <a:buAutoNum type="arabicPeriod"/>
            </a:pPr>
            <a:r>
              <a:rPr lang="en-US" sz="1100">
                <a:cs typeface="Calibri"/>
              </a:rPr>
              <a:t> Introduction (what it was like and how you were </a:t>
            </a:r>
            <a:r>
              <a:rPr lang="en-US" sz="1100" dirty="0">
                <a:cs typeface="Calibri"/>
              </a:rPr>
              <a:t>feeling before the iceberg)</a:t>
            </a:r>
          </a:p>
          <a:p>
            <a:pPr marL="228600" indent="-228600">
              <a:buAutoNum type="arabicPeriod"/>
            </a:pPr>
            <a:r>
              <a:rPr lang="en-US" sz="1100" dirty="0">
                <a:cs typeface="Calibri"/>
              </a:rPr>
              <a:t>Build up and crisis. (what were you doing when </a:t>
            </a:r>
            <a:r>
              <a:rPr lang="en-US" sz="1100">
                <a:cs typeface="Calibri"/>
              </a:rPr>
              <a:t>the iceberg struck the boat)</a:t>
            </a:r>
            <a:endParaRPr lang="en-US" sz="1100" dirty="0">
              <a:cs typeface="Calibri"/>
            </a:endParaRPr>
          </a:p>
          <a:p>
            <a:pPr marL="228600" indent="-228600">
              <a:buAutoNum type="arabicPeriod"/>
            </a:pPr>
            <a:r>
              <a:rPr lang="en-US" sz="1100">
                <a:cs typeface="Calibri"/>
              </a:rPr>
              <a:t>Your feelings.</a:t>
            </a:r>
            <a:endParaRPr lang="en-US" sz="1100" dirty="0">
              <a:cs typeface="Calibri"/>
            </a:endParaRPr>
          </a:p>
          <a:p>
            <a:pPr marL="228600" indent="-228600">
              <a:buAutoNum type="arabicPeriod"/>
            </a:pPr>
            <a:r>
              <a:rPr lang="en-US" sz="1100">
                <a:cs typeface="Calibri"/>
              </a:rPr>
              <a:t>What happened.</a:t>
            </a:r>
            <a:endParaRPr lang="en-US" sz="1100" dirty="0">
              <a:cs typeface="Calibri"/>
            </a:endParaRPr>
          </a:p>
          <a:p>
            <a:pPr marL="228600" indent="-228600">
              <a:buAutoNum type="arabicPeriod"/>
            </a:pPr>
            <a:r>
              <a:rPr lang="en-US" sz="1100">
                <a:cs typeface="Calibri"/>
              </a:rPr>
              <a:t>How did it end for you?</a:t>
            </a:r>
            <a:endParaRPr lang="en-US" sz="1100" dirty="0">
              <a:cs typeface="Calibri"/>
            </a:endParaRPr>
          </a:p>
          <a:p>
            <a:endParaRPr lang="en-US" sz="1600" dirty="0">
              <a:cs typeface="Calibri"/>
            </a:endParaRPr>
          </a:p>
        </p:txBody>
      </p:sp>
      <p:sp>
        <p:nvSpPr>
          <p:cNvPr id="19" name="TextBox 18">
            <a:extLst>
              <a:ext uri="{FF2B5EF4-FFF2-40B4-BE49-F238E27FC236}">
                <a16:creationId xmlns:a16="http://schemas.microsoft.com/office/drawing/2014/main" id="{C7F474E4-1D4F-4F02-AD45-690AD49FF13C}"/>
              </a:ext>
            </a:extLst>
          </p:cNvPr>
          <p:cNvSpPr txBox="1"/>
          <p:nvPr/>
        </p:nvSpPr>
        <p:spPr>
          <a:xfrm>
            <a:off x="6195483" y="5134126"/>
            <a:ext cx="5272616"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ea typeface="+mn-lt"/>
                <a:cs typeface="+mn-lt"/>
              </a:rPr>
              <a:t>Write a recount of what it must have been like to be involved in a battle during the Great </a:t>
            </a:r>
            <a:r>
              <a:rPr lang="en-US" sz="1100">
                <a:ea typeface="+mn-lt"/>
                <a:cs typeface="+mn-lt"/>
              </a:rPr>
              <a:t>War.  Choose to be either a soldier or a General.  Remember to structure your recount using paragraphs:</a:t>
            </a:r>
            <a:endParaRPr lang="en-US"/>
          </a:p>
          <a:p>
            <a:pPr marL="228600" indent="-228600">
              <a:buAutoNum type="arabicPeriod"/>
            </a:pPr>
            <a:r>
              <a:rPr lang="en-US" sz="1100">
                <a:ea typeface="+mn-lt"/>
                <a:cs typeface="+mn-lt"/>
              </a:rPr>
              <a:t>Introduction (what it was like and how you were feeling before the iceberg)</a:t>
            </a:r>
          </a:p>
          <a:p>
            <a:pPr marL="228600" indent="-228600">
              <a:buAutoNum type="arabicPeriod"/>
            </a:pPr>
            <a:r>
              <a:rPr lang="en-US" sz="1100">
                <a:ea typeface="+mn-lt"/>
                <a:cs typeface="+mn-lt"/>
              </a:rPr>
              <a:t>Build up and crisis. (what were you doing when the iceberg struck the boat)</a:t>
            </a:r>
          </a:p>
          <a:p>
            <a:pPr marL="228600" indent="-228600">
              <a:buAutoNum type="arabicPeriod"/>
            </a:pPr>
            <a:r>
              <a:rPr lang="en-US" sz="1100">
                <a:ea typeface="+mn-lt"/>
                <a:cs typeface="+mn-lt"/>
              </a:rPr>
              <a:t>Your feelings.</a:t>
            </a:r>
          </a:p>
          <a:p>
            <a:pPr marL="228600" indent="-228600">
              <a:buAutoNum type="arabicPeriod"/>
            </a:pPr>
            <a:r>
              <a:rPr lang="en-US" sz="1100">
                <a:ea typeface="+mn-lt"/>
                <a:cs typeface="+mn-lt"/>
              </a:rPr>
              <a:t>What happened.</a:t>
            </a:r>
          </a:p>
          <a:p>
            <a:pPr marL="228600" indent="-228600">
              <a:buAutoNum type="arabicPeriod"/>
            </a:pPr>
            <a:r>
              <a:rPr lang="en-US" sz="1100">
                <a:ea typeface="+mn-lt"/>
                <a:cs typeface="+mn-lt"/>
              </a:rPr>
              <a:t>How did it end for you?</a:t>
            </a:r>
          </a:p>
          <a:p>
            <a:endParaRPr lang="en-US" sz="1100" dirty="0">
              <a:cs typeface="Calibri"/>
            </a:endParaRPr>
          </a:p>
        </p:txBody>
      </p:sp>
      <p:pic>
        <p:nvPicPr>
          <p:cNvPr id="4" name="Picture 4" descr="A screenshot of a cell phone&#10;&#10;Description generated with very high confidence">
            <a:extLst>
              <a:ext uri="{FF2B5EF4-FFF2-40B4-BE49-F238E27FC236}">
                <a16:creationId xmlns:a16="http://schemas.microsoft.com/office/drawing/2014/main" id="{95E2E9DD-1A66-4DB3-A1E4-914CF7C50245}"/>
              </a:ext>
            </a:extLst>
          </p:cNvPr>
          <p:cNvPicPr>
            <a:picLocks noChangeAspect="1"/>
          </p:cNvPicPr>
          <p:nvPr/>
        </p:nvPicPr>
        <p:blipFill>
          <a:blip r:embed="rId2"/>
          <a:stretch>
            <a:fillRect/>
          </a:stretch>
        </p:blipFill>
        <p:spPr>
          <a:xfrm>
            <a:off x="435429" y="1801213"/>
            <a:ext cx="5334000" cy="3320888"/>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5AE738E1-4C68-4535-A3B7-057A9B85D736}"/>
              </a:ext>
            </a:extLst>
          </p:cNvPr>
          <p:cNvPicPr>
            <a:picLocks noChangeAspect="1"/>
          </p:cNvPicPr>
          <p:nvPr/>
        </p:nvPicPr>
        <p:blipFill>
          <a:blip r:embed="rId3"/>
          <a:stretch>
            <a:fillRect/>
          </a:stretch>
        </p:blipFill>
        <p:spPr>
          <a:xfrm>
            <a:off x="6193972" y="1709851"/>
            <a:ext cx="5181599" cy="3394753"/>
          </a:xfrm>
          <a:prstGeom prst="rect">
            <a:avLst/>
          </a:prstGeom>
        </p:spPr>
      </p:pic>
    </p:spTree>
    <p:extLst>
      <p:ext uri="{BB962C8B-B14F-4D97-AF65-F5344CB8AC3E}">
        <p14:creationId xmlns:p14="http://schemas.microsoft.com/office/powerpoint/2010/main" val="2530516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BIG WRITE</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7644493" y="1572381"/>
            <a:ext cx="449489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Research The second world war experience of a child evacuee to create a fact file using </a:t>
            </a:r>
            <a:r>
              <a:rPr lang="en-US"/>
              <a:t>powerpoint to present your findings. Then write a diary </a:t>
            </a:r>
            <a:r>
              <a:rPr lang="en-US" dirty="0"/>
              <a:t>entry from the point of view of one of the children leaving their parents in the city to live in the safety of the countryside.</a:t>
            </a:r>
          </a:p>
          <a:p>
            <a:endParaRPr lang="en-US" dirty="0">
              <a:cs typeface="Calibri"/>
            </a:endParaRPr>
          </a:p>
          <a:p>
            <a:r>
              <a:rPr lang="en-US">
                <a:cs typeface="Calibri"/>
              </a:rPr>
              <a:t>Use the Diary checklist from p.9 to help you plan your entry.</a:t>
            </a:r>
            <a:endParaRPr lang="en-US" dirty="0">
              <a:cs typeface="Calibri"/>
            </a:endParaRPr>
          </a:p>
          <a:p>
            <a:endParaRPr lang="en-US" dirty="0">
              <a:cs typeface="Calibri"/>
            </a:endParaRPr>
          </a:p>
        </p:txBody>
      </p:sp>
      <p:pic>
        <p:nvPicPr>
          <p:cNvPr id="3" name="Picture 4" descr="A screenshot of a social media post&#10;&#10;Description generated with very high confidence">
            <a:extLst>
              <a:ext uri="{FF2B5EF4-FFF2-40B4-BE49-F238E27FC236}">
                <a16:creationId xmlns:a16="http://schemas.microsoft.com/office/drawing/2014/main" id="{1BB4ED55-E135-4A61-8626-B05C6A3B6ADE}"/>
              </a:ext>
            </a:extLst>
          </p:cNvPr>
          <p:cNvPicPr>
            <a:picLocks noChangeAspect="1"/>
          </p:cNvPicPr>
          <p:nvPr/>
        </p:nvPicPr>
        <p:blipFill>
          <a:blip r:embed="rId2"/>
          <a:stretch>
            <a:fillRect/>
          </a:stretch>
        </p:blipFill>
        <p:spPr>
          <a:xfrm>
            <a:off x="674914" y="1355815"/>
            <a:ext cx="6716485" cy="4385857"/>
          </a:xfrm>
          <a:prstGeom prst="rect">
            <a:avLst/>
          </a:prstGeom>
        </p:spPr>
      </p:pic>
    </p:spTree>
    <p:extLst>
      <p:ext uri="{BB962C8B-B14F-4D97-AF65-F5344CB8AC3E}">
        <p14:creationId xmlns:p14="http://schemas.microsoft.com/office/powerpoint/2010/main" val="2794409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046988"/>
          </a:xfrm>
          <a:prstGeom prst="rect">
            <a:avLst/>
          </a:prstGeom>
          <a:ln>
            <a:noFill/>
          </a:ln>
        </p:spPr>
        <p:txBody>
          <a:bodyPr wrap="square" anchor="t">
            <a:spAutoFit/>
          </a:bodyPr>
          <a:lstStyle/>
          <a:p>
            <a:pPr defTabSz="609570">
              <a:defRPr/>
            </a:pPr>
            <a:r>
              <a:rPr kumimoji="0" lang="it-CH" sz="1600" b="0" i="0" u="none" strike="noStrike" kern="1200" cap="none" spc="0" normalizeH="0" baseline="0" noProof="0" dirty="0">
                <a:ln>
                  <a:noFill/>
                </a:ln>
                <a:effectLst/>
                <a:uLnTx/>
                <a:uFillTx/>
                <a:latin typeface="Bottega Veneta"/>
                <a:cs typeface="Times New Roman"/>
              </a:rPr>
              <a:t>WRITING COMPOSITION  CHALLENGE</a:t>
            </a:r>
            <a:r>
              <a:rPr lang="it-CH" sz="1600" dirty="0">
                <a:latin typeface="Bottega Veneta"/>
                <a:cs typeface="Times New Roman"/>
              </a:rPr>
              <a:t> (1 PER WEEK)</a:t>
            </a:r>
            <a:endParaRPr kumimoji="0" lang="it-CH" sz="1600" b="0" i="0" u="none" strike="noStrike" kern="1200" cap="none" spc="0" normalizeH="0" baseline="0" noProof="0" dirty="0">
              <a:ln>
                <a:noFill/>
              </a:ln>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Please follow this link to </a:t>
            </a:r>
            <a:r>
              <a:rPr lang="en-US" sz="1600" dirty="0" err="1">
                <a:solidFill>
                  <a:prstClr val="black"/>
                </a:solidFill>
                <a:latin typeface="Bottega Veneta" pitchFamily="50" charset="0"/>
                <a:cs typeface="Times New Roman" panose="02020603050405020304" pitchFamily="18" charset="0"/>
              </a:rPr>
              <a:t>Authorfy</a:t>
            </a:r>
            <a:r>
              <a:rPr lang="en-US" sz="1600" dirty="0">
                <a:solidFill>
                  <a:prstClr val="black"/>
                </a:solidFill>
                <a:latin typeface="Bottega Veneta" pitchFamily="50" charset="0"/>
                <a:cs typeface="Times New Roman" panose="02020603050405020304" pitchFamily="18" charset="0"/>
              </a:rPr>
              <a:t> website where authors have posted daily writing challenges. You can choose your own author challenge from the growing selection available. A new challenge is posted daily.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hlinkClick r:id="rId3"/>
              </a:rPr>
              <a:t>https://authorfy.com/10minutechallenges/</a:t>
            </a:r>
            <a:r>
              <a:rPr lang="en-US" sz="1600" dirty="0">
                <a:solidFill>
                  <a:prstClr val="black"/>
                </a:solidFill>
                <a:latin typeface="Bottega Veneta" pitchFamily="50" charset="0"/>
                <a:cs typeface="Times New Roman" panose="02020603050405020304" pitchFamily="18" charset="0"/>
              </a:rPr>
              <a:t>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endParaRPr lang="it-IT" sz="1600" b="0" i="0" u="none" strike="noStrike" kern="1200" cap="none" spc="0" normalizeH="0" baseline="0" noProof="0" dirty="0">
              <a:ln>
                <a:noFill/>
              </a:ln>
              <a:solidFill>
                <a:prstClr val="black"/>
              </a:solidFill>
              <a:effectLst/>
              <a:uLnTx/>
              <a:uFillTx/>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25815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5268930"/>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3" name="Picture 2"/>
          <p:cNvPicPr>
            <a:picLocks noChangeAspect="1"/>
          </p:cNvPicPr>
          <p:nvPr/>
        </p:nvPicPr>
        <p:blipFill>
          <a:blip r:embed="rId4"/>
          <a:stretch>
            <a:fillRect/>
          </a:stretch>
        </p:blipFill>
        <p:spPr>
          <a:xfrm>
            <a:off x="539750" y="1015660"/>
            <a:ext cx="5245769" cy="5245769"/>
          </a:xfrm>
          <a:prstGeom prst="rect">
            <a:avLst/>
          </a:prstGeom>
        </p:spPr>
      </p:pic>
    </p:spTree>
    <p:extLst>
      <p:ext uri="{BB962C8B-B14F-4D97-AF65-F5344CB8AC3E}">
        <p14:creationId xmlns:p14="http://schemas.microsoft.com/office/powerpoint/2010/main" val="2646239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E3E2FF3-F617-405B-8674-728BECAE65DF}"/>
              </a:ext>
            </a:extLst>
          </p:cNvPr>
          <p:cNvSpPr>
            <a:spLocks noGrp="1"/>
          </p:cNvSpPr>
          <p:nvPr>
            <p:ph type="body" sz="quarter" idx="12"/>
          </p:nvPr>
        </p:nvSpPr>
        <p:spPr/>
        <p:txBody>
          <a:bodyPr/>
          <a:lstStyle/>
          <a:p>
            <a:r>
              <a:rPr lang="en-US" dirty="0">
                <a:latin typeface="Bottega Veneta"/>
                <a:cs typeface="Times New Roman"/>
              </a:rPr>
              <a:t>GUIDANCE</a:t>
            </a:r>
            <a:endParaRPr lang="en-US" dirty="0"/>
          </a:p>
        </p:txBody>
      </p:sp>
      <p:sp>
        <p:nvSpPr>
          <p:cNvPr id="6" name="TextBox 5">
            <a:extLst>
              <a:ext uri="{FF2B5EF4-FFF2-40B4-BE49-F238E27FC236}">
                <a16:creationId xmlns:a16="http://schemas.microsoft.com/office/drawing/2014/main" id="{D461F009-32D7-4E5D-A9CC-FE5EE9684EB4}"/>
              </a:ext>
            </a:extLst>
          </p:cNvPr>
          <p:cNvSpPr txBox="1"/>
          <p:nvPr/>
        </p:nvSpPr>
        <p:spPr>
          <a:xfrm>
            <a:off x="681567" y="1263650"/>
            <a:ext cx="27432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 ACTIVITIES SET OUT IN THIS PACK ARE DESIGNED TO BE FLEXIBLE TO ALLOW FOR DAYS WHEN YOU MAY HAVE MORE TIME THAN OTHERS.</a:t>
            </a:r>
          </a:p>
          <a:p>
            <a:r>
              <a:rPr lang="en-US" dirty="0">
                <a:cs typeface="Calibri"/>
              </a:rPr>
              <a:t>WE HAVE SET OUT A SUGGESTED PROGRAMME TO ILLUSTRATE HOW THE ACTIVITES MIGHT FIT IN TO A DAILY / WEEKLY SCEHDULE. </a:t>
            </a:r>
          </a:p>
        </p:txBody>
      </p:sp>
      <p:pic>
        <p:nvPicPr>
          <p:cNvPr id="9" name="Picture 9" descr="A screenshot of a cell phone&#10;&#10;Description generated with very high confidence">
            <a:extLst>
              <a:ext uri="{FF2B5EF4-FFF2-40B4-BE49-F238E27FC236}">
                <a16:creationId xmlns:a16="http://schemas.microsoft.com/office/drawing/2014/main" id="{BD4BA3C6-0533-4C07-A188-9F040EAF6710}"/>
              </a:ext>
            </a:extLst>
          </p:cNvPr>
          <p:cNvPicPr>
            <a:picLocks noChangeAspect="1"/>
          </p:cNvPicPr>
          <p:nvPr/>
        </p:nvPicPr>
        <p:blipFill>
          <a:blip r:embed="rId2"/>
          <a:stretch>
            <a:fillRect/>
          </a:stretch>
        </p:blipFill>
        <p:spPr>
          <a:xfrm>
            <a:off x="4601509" y="154553"/>
            <a:ext cx="5505449" cy="6254054"/>
          </a:xfrm>
          <a:prstGeom prst="rect">
            <a:avLst/>
          </a:prstGeom>
        </p:spPr>
      </p:pic>
    </p:spTree>
    <p:extLst>
      <p:ext uri="{BB962C8B-B14F-4D97-AF65-F5344CB8AC3E}">
        <p14:creationId xmlns:p14="http://schemas.microsoft.com/office/powerpoint/2010/main" val="3589419198"/>
      </p:ext>
    </p:extLst>
  </p:cSld>
  <p:clrMapOvr>
    <a:masterClrMapping/>
  </p:clrMapOvr>
</p:sld>
</file>

<file path=ppt/theme/theme1.xml><?xml version="1.0" encoding="utf-8"?>
<a:theme xmlns:a="http://schemas.openxmlformats.org/drawingml/2006/main" name="Text + im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1157</Words>
  <Application>Microsoft Macintosh PowerPoint</Application>
  <PresentationFormat>Widescreen</PresentationFormat>
  <Paragraphs>156</Paragraphs>
  <Slides>19</Slides>
  <Notes>4</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19</vt:i4>
      </vt:variant>
    </vt:vector>
  </HeadingPairs>
  <TitlesOfParts>
    <vt:vector size="26" baseType="lpstr">
      <vt:lpstr>Arial</vt:lpstr>
      <vt:lpstr>Berthold Akzidenz-Grotesk Light</vt:lpstr>
      <vt:lpstr>Bottega Veneta</vt:lpstr>
      <vt:lpstr>Calibri</vt:lpstr>
      <vt:lpstr>Text + image</vt:lpstr>
      <vt:lpstr>1_Images</vt:lpstr>
      <vt:lpstr>Images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Paula Moss</dc:creator>
  <cp:lastModifiedBy>Paula Moss</cp:lastModifiedBy>
  <cp:revision>1</cp:revision>
  <dcterms:created xsi:type="dcterms:W3CDTF">2020-05-13T15:30:03Z</dcterms:created>
  <dcterms:modified xsi:type="dcterms:W3CDTF">2020-05-19T07:40:07Z</dcterms:modified>
</cp:coreProperties>
</file>