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5"/>
  </p:handoutMasterIdLst>
  <p:sldIdLst>
    <p:sldId id="326" r:id="rId5"/>
    <p:sldId id="327" r:id="rId6"/>
    <p:sldId id="285" r:id="rId7"/>
    <p:sldId id="274" r:id="rId8"/>
    <p:sldId id="331" r:id="rId9"/>
    <p:sldId id="332" r:id="rId10"/>
    <p:sldId id="309" r:id="rId11"/>
    <p:sldId id="333" r:id="rId12"/>
    <p:sldId id="328" r:id="rId13"/>
    <p:sldId id="330" r:id="rId14"/>
    <p:sldId id="329" r:id="rId15"/>
    <p:sldId id="291" r:id="rId16"/>
    <p:sldId id="316" r:id="rId17"/>
    <p:sldId id="319" r:id="rId18"/>
    <p:sldId id="325" r:id="rId19"/>
    <p:sldId id="297" r:id="rId20"/>
    <p:sldId id="311" r:id="rId21"/>
    <p:sldId id="303" r:id="rId22"/>
    <p:sldId id="323" r:id="rId23"/>
    <p:sldId id="322"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642A"/>
    <a:srgbClr val="9B35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1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 userId="1116bbd5-d83c-488d-8a90-f13b5753bb27" providerId="ADAL" clId="{5B3ED368-9715-405A-AF8A-2A742A449EED}"/>
    <pc:docChg chg="modSld">
      <pc:chgData name="Head" userId="1116bbd5-d83c-488d-8a90-f13b5753bb27" providerId="ADAL" clId="{5B3ED368-9715-405A-AF8A-2A742A449EED}" dt="2025-09-17T10:10:10.708" v="48" actId="20577"/>
      <pc:docMkLst>
        <pc:docMk/>
      </pc:docMkLst>
      <pc:sldChg chg="modSp mod">
        <pc:chgData name="Head" userId="1116bbd5-d83c-488d-8a90-f13b5753bb27" providerId="ADAL" clId="{5B3ED368-9715-405A-AF8A-2A742A449EED}" dt="2025-09-17T10:10:10.708" v="48" actId="20577"/>
        <pc:sldMkLst>
          <pc:docMk/>
          <pc:sldMk cId="2870180532" sldId="323"/>
        </pc:sldMkLst>
        <pc:spChg chg="mod">
          <ac:chgData name="Head" userId="1116bbd5-d83c-488d-8a90-f13b5753bb27" providerId="ADAL" clId="{5B3ED368-9715-405A-AF8A-2A742A449EED}" dt="2025-09-17T10:10:10.708" v="48" actId="20577"/>
          <ac:spMkLst>
            <pc:docMk/>
            <pc:sldMk cId="2870180532" sldId="323"/>
            <ac:spMk id="6"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3038601" cy="465337"/>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p:cNvSpPr txBox="1">
            <a:spLocks noGrp="1"/>
          </p:cNvSpPr>
          <p:nvPr>
            <p:ph type="dt" sz="quarter" idx="1"/>
          </p:nvPr>
        </p:nvSpPr>
        <p:spPr>
          <a:xfrm>
            <a:off x="3970161" y="0"/>
            <a:ext cx="3038601" cy="465337"/>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468F5B1-8C08-4CE3-9A3E-CA6D8FE156A6}"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17/09/2025</a:t>
            </a:fld>
            <a:endParaRPr lang="en-GB" sz="1200" b="0" i="0" u="none" strike="noStrike" kern="1200" cap="none" spc="0" baseline="0">
              <a:solidFill>
                <a:srgbClr val="000000"/>
              </a:solidFill>
              <a:uFillTx/>
              <a:latin typeface="Calibri"/>
            </a:endParaRPr>
          </a:p>
        </p:txBody>
      </p:sp>
      <p:sp>
        <p:nvSpPr>
          <p:cNvPr id="4" name="Footer Placeholder 3"/>
          <p:cNvSpPr txBox="1">
            <a:spLocks noGrp="1"/>
          </p:cNvSpPr>
          <p:nvPr>
            <p:ph type="ftr" sz="quarter" idx="2"/>
          </p:nvPr>
        </p:nvSpPr>
        <p:spPr>
          <a:xfrm>
            <a:off x="0" y="8831059"/>
            <a:ext cx="3038601" cy="465337"/>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p:cNvSpPr txBox="1">
            <a:spLocks noGrp="1"/>
          </p:cNvSpPr>
          <p:nvPr>
            <p:ph type="sldNum" sz="quarter" idx="3"/>
          </p:nvPr>
        </p:nvSpPr>
        <p:spPr>
          <a:xfrm>
            <a:off x="3970161" y="8831059"/>
            <a:ext cx="3038601" cy="465337"/>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D3ED5D2-467F-4985-9525-A81A4B802FC1}"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1510101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7B618B14-B2A4-48DA-921E-09E0941BB84A}" type="datetime1">
              <a:rPr lang="en-GB"/>
              <a:pPr lvl="0"/>
              <a:t>17/09/2025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AEAC39C7-D5D4-41D7-80FC-DD02FFB39923}" type="slidenum">
              <a:t>‹#›</a:t>
            </a:fld>
            <a:endParaRPr lang="en-GB"/>
          </a:p>
        </p:txBody>
      </p:sp>
    </p:spTree>
    <p:extLst>
      <p:ext uri="{BB962C8B-B14F-4D97-AF65-F5344CB8AC3E}">
        <p14:creationId xmlns:p14="http://schemas.microsoft.com/office/powerpoint/2010/main" val="1685015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77C214BB-4846-4EE9-94E0-2A74722A6889}" type="datetime1">
              <a:rPr lang="en-GB"/>
              <a:pPr lvl="0"/>
              <a:t>17/09/2025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D9BFA34-4EFF-4A4F-AC21-A4E3C3849F3A}" type="slidenum">
              <a:t>‹#›</a:t>
            </a:fld>
            <a:endParaRPr lang="en-GB"/>
          </a:p>
        </p:txBody>
      </p:sp>
    </p:spTree>
    <p:extLst>
      <p:ext uri="{BB962C8B-B14F-4D97-AF65-F5344CB8AC3E}">
        <p14:creationId xmlns:p14="http://schemas.microsoft.com/office/powerpoint/2010/main" val="24159034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74F9E3CC-2958-4417-A513-DDB379DCC24F}" type="datetime1">
              <a:rPr lang="en-GB"/>
              <a:pPr lvl="0"/>
              <a:t>17/09/2025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C1E296C-39D2-431B-930C-92C023518907}" type="slidenum">
              <a:t>‹#›</a:t>
            </a:fld>
            <a:endParaRPr lang="en-GB"/>
          </a:p>
        </p:txBody>
      </p:sp>
    </p:spTree>
    <p:extLst>
      <p:ext uri="{BB962C8B-B14F-4D97-AF65-F5344CB8AC3E}">
        <p14:creationId xmlns:p14="http://schemas.microsoft.com/office/powerpoint/2010/main" val="21164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78EB0DC7-C0E6-4111-AD3F-C6D8FBB3A761}" type="datetime1">
              <a:rPr lang="en-GB"/>
              <a:pPr lvl="0"/>
              <a:t>17/09/2025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4D6940BB-35A3-47B5-AF2C-BF891CEBFA14}" type="slidenum">
              <a:t>‹#›</a:t>
            </a:fld>
            <a:endParaRPr lang="en-GB"/>
          </a:p>
        </p:txBody>
      </p:sp>
    </p:spTree>
    <p:extLst>
      <p:ext uri="{BB962C8B-B14F-4D97-AF65-F5344CB8AC3E}">
        <p14:creationId xmlns:p14="http://schemas.microsoft.com/office/powerpoint/2010/main" val="33283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E7DE49A1-8368-4C0A-9BCC-D3985505C7EA}" type="datetime1">
              <a:rPr lang="en-GB"/>
              <a:pPr lvl="0"/>
              <a:t>17/09/2025</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D64359ED-2E4F-4841-8894-71C8D9B2853A}" type="slidenum">
              <a:t>‹#›</a:t>
            </a:fld>
            <a:endParaRPr lang="en-GB"/>
          </a:p>
        </p:txBody>
      </p:sp>
    </p:spTree>
    <p:extLst>
      <p:ext uri="{BB962C8B-B14F-4D97-AF65-F5344CB8AC3E}">
        <p14:creationId xmlns:p14="http://schemas.microsoft.com/office/powerpoint/2010/main" val="114308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FDA3BCCB-BDF0-447E-A498-6E8282DBA063}" type="datetime1">
              <a:rPr lang="en-GB"/>
              <a:pPr lvl="0"/>
              <a:t>17/09/2025</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B9F760DE-D564-4D5B-9542-56396B0B0C61}" type="slidenum">
              <a:t>‹#›</a:t>
            </a:fld>
            <a:endParaRPr lang="en-GB"/>
          </a:p>
        </p:txBody>
      </p:sp>
    </p:spTree>
    <p:extLst>
      <p:ext uri="{BB962C8B-B14F-4D97-AF65-F5344CB8AC3E}">
        <p14:creationId xmlns:p14="http://schemas.microsoft.com/office/powerpoint/2010/main" val="376127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5FE2265E-E334-4263-BCF8-238E7BA495D9}" type="datetime1">
              <a:rPr lang="en-GB"/>
              <a:pPr lvl="0"/>
              <a:t>17/09/2025</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A0630354-3A25-434C-84D8-D3289CBE731D}" type="slidenum">
              <a:t>‹#›</a:t>
            </a:fld>
            <a:endParaRPr lang="en-GB"/>
          </a:p>
        </p:txBody>
      </p:sp>
    </p:spTree>
    <p:extLst>
      <p:ext uri="{BB962C8B-B14F-4D97-AF65-F5344CB8AC3E}">
        <p14:creationId xmlns:p14="http://schemas.microsoft.com/office/powerpoint/2010/main" val="119983102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B4FA9591-550D-4C52-A3D5-BCA58A4E710C}" type="datetime1">
              <a:rPr lang="en-GB"/>
              <a:pPr lvl="0"/>
              <a:t>17/09/2025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D4A5FEE-C47A-4D65-A048-F0BA94E83F55}" type="slidenum">
              <a:t>‹#›</a:t>
            </a:fld>
            <a:endParaRPr lang="en-GB"/>
          </a:p>
        </p:txBody>
      </p:sp>
    </p:spTree>
    <p:extLst>
      <p:ext uri="{BB962C8B-B14F-4D97-AF65-F5344CB8AC3E}">
        <p14:creationId xmlns:p14="http://schemas.microsoft.com/office/powerpoint/2010/main" val="2676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E48B1F8E-18AE-4131-A9B6-C4B374477BE4}" type="datetime1">
              <a:rPr lang="en-GB"/>
              <a:pPr lvl="0"/>
              <a:t>17/09/2025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CDDE2FFB-A812-47EE-82A2-7EFB17E502F5}" type="slidenum">
              <a:t>‹#›</a:t>
            </a:fld>
            <a:endParaRPr lang="en-GB"/>
          </a:p>
        </p:txBody>
      </p:sp>
    </p:spTree>
    <p:extLst>
      <p:ext uri="{BB962C8B-B14F-4D97-AF65-F5344CB8AC3E}">
        <p14:creationId xmlns:p14="http://schemas.microsoft.com/office/powerpoint/2010/main" val="4063831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FF80C9AF-E52A-4D2F-939D-8DFBCD0117B3}" type="datetime1">
              <a:rPr lang="en-GB"/>
              <a:pPr lvl="0"/>
              <a:t>17/09/2025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AE3526F-B7F4-4B42-A810-00492AAD57B3}" type="slidenum">
              <a:t>‹#›</a:t>
            </a:fld>
            <a:endParaRPr lang="en-GB"/>
          </a:p>
        </p:txBody>
      </p:sp>
    </p:spTree>
    <p:extLst>
      <p:ext uri="{BB962C8B-B14F-4D97-AF65-F5344CB8AC3E}">
        <p14:creationId xmlns:p14="http://schemas.microsoft.com/office/powerpoint/2010/main" val="3828048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860633C-1BFC-4CB4-BF6B-F1B7D6166898}" type="datetime1">
              <a:rPr lang="en-GB"/>
              <a:pPr lvl="0"/>
              <a:t>17/09/2025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844F9D19-CF01-4D29-BA44-E9FE3FFF6F6F}" type="slidenum">
              <a:t>‹#›</a:t>
            </a:fld>
            <a:endParaRPr lang="en-GB"/>
          </a:p>
        </p:txBody>
      </p:sp>
    </p:spTree>
    <p:extLst>
      <p:ext uri="{BB962C8B-B14F-4D97-AF65-F5344CB8AC3E}">
        <p14:creationId xmlns:p14="http://schemas.microsoft.com/office/powerpoint/2010/main" val="3442495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noAutofit/>
          </a:bodyPr>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83D56E01-0881-43FA-962E-FA545ABF0A90}" type="datetime1">
              <a:rPr lang="en-GB"/>
              <a:pPr lvl="0"/>
              <a:t>17/09/2025</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078E4D61-4C2F-4B5B-9C1B-85C25961F817}"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mailto:Dagmar_Goby@oakfield.surrey.sch.uk" TargetMode="External"/><Relationship Id="rId2" Type="http://schemas.openxmlformats.org/officeDocument/2006/relationships/hyperlink" Target="mailto:Gill_Venables@oakfield.surrey.sch.uk"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mailto:head@oakfield.surrey.sch.uk" TargetMode="External"/><Relationship Id="rId4" Type="http://schemas.openxmlformats.org/officeDocument/2006/relationships/hyperlink" Target="mailto:parent@oakfield.surrey.sch.uk"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C44685-C748-BA51-F085-CE7EC4865A1E}"/>
              </a:ext>
            </a:extLst>
          </p:cNvPr>
          <p:cNvSpPr/>
          <p:nvPr/>
        </p:nvSpPr>
        <p:spPr>
          <a:xfrm>
            <a:off x="1970813" y="3519657"/>
            <a:ext cx="5288306" cy="1754326"/>
          </a:xfrm>
          <a:prstGeom prst="rect">
            <a:avLst/>
          </a:prstGeom>
          <a:noFill/>
        </p:spPr>
        <p:txBody>
          <a:bodyPr wrap="none" lIns="91440" tIns="45720" rIns="91440" bIns="45720">
            <a:spAutoFit/>
          </a:bodyPr>
          <a:lstStyle/>
          <a:p>
            <a:pPr algn="ctr"/>
            <a:r>
              <a:rPr lang="en-US" sz="5400" b="0" i="1" cap="none" spc="0" dirty="0">
                <a:ln w="0"/>
                <a:solidFill>
                  <a:schemeClr val="tx1"/>
                </a:solidFill>
                <a:effectLst>
                  <a:outerShdw blurRad="38100" dist="19050" dir="2700000" algn="tl" rotWithShape="0">
                    <a:schemeClr val="dk1">
                      <a:alpha val="40000"/>
                    </a:schemeClr>
                  </a:outerShdw>
                </a:effectLst>
              </a:rPr>
              <a:t>Welcome Meeting</a:t>
            </a:r>
          </a:p>
          <a:p>
            <a:pPr algn="ctr"/>
            <a:r>
              <a:rPr lang="en-US" sz="5400" b="0" i="1" cap="none" spc="0" dirty="0">
                <a:ln w="0"/>
                <a:solidFill>
                  <a:schemeClr val="tx1"/>
                </a:solidFill>
                <a:effectLst>
                  <a:outerShdw blurRad="38100" dist="19050" dir="2700000" algn="tl" rotWithShape="0">
                    <a:schemeClr val="dk1">
                      <a:alpha val="40000"/>
                    </a:schemeClr>
                  </a:outerShdw>
                </a:effectLst>
              </a:rPr>
              <a:t> Mulberry Class</a:t>
            </a:r>
          </a:p>
        </p:txBody>
      </p:sp>
      <p:sp>
        <p:nvSpPr>
          <p:cNvPr id="3" name="Title 1">
            <a:extLst>
              <a:ext uri="{FF2B5EF4-FFF2-40B4-BE49-F238E27FC236}">
                <a16:creationId xmlns:a16="http://schemas.microsoft.com/office/drawing/2014/main" id="{835E0887-1BB6-DB87-A644-16BE4E64E1AF}"/>
              </a:ext>
            </a:extLst>
          </p:cNvPr>
          <p:cNvSpPr txBox="1">
            <a:spLocks/>
          </p:cNvSpPr>
          <p:nvPr/>
        </p:nvSpPr>
        <p:spPr>
          <a:xfrm>
            <a:off x="457200" y="274640"/>
            <a:ext cx="8229600" cy="1143000"/>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a:lstStyle>
          <a:p>
            <a:r>
              <a:rPr lang="en-US" sz="3600" b="1" dirty="0">
                <a:solidFill>
                  <a:srgbClr val="1F497D"/>
                </a:solidFill>
              </a:rPr>
              <a:t>‘From Small Acorns to Mighty Oaks’</a:t>
            </a:r>
            <a:br>
              <a:rPr lang="en-US" dirty="0"/>
            </a:br>
            <a:endParaRPr lang="en-US" dirty="0"/>
          </a:p>
        </p:txBody>
      </p:sp>
      <p:pic>
        <p:nvPicPr>
          <p:cNvPr id="4" name="Content Placeholder 2"/>
          <p:cNvPicPr>
            <a:picLocks noChangeAspect="1"/>
          </p:cNvPicPr>
          <p:nvPr/>
        </p:nvPicPr>
        <p:blipFill>
          <a:blip r:embed="rId2"/>
          <a:srcRect/>
          <a:stretch>
            <a:fillRect/>
          </a:stretch>
        </p:blipFill>
        <p:spPr>
          <a:xfrm>
            <a:off x="3039948" y="1417640"/>
            <a:ext cx="2797800" cy="1409942"/>
          </a:xfrm>
          <a:prstGeom prst="rect">
            <a:avLst/>
          </a:prstGeom>
        </p:spPr>
      </p:pic>
      <p:pic>
        <p:nvPicPr>
          <p:cNvPr id="5" name="Picture 4"/>
          <p:cNvPicPr/>
          <p:nvPr/>
        </p:nvPicPr>
        <p:blipFill>
          <a:blip r:embed="rId3"/>
          <a:stretch>
            <a:fillRect/>
          </a:stretch>
        </p:blipFill>
        <p:spPr>
          <a:xfrm>
            <a:off x="310515" y="5301615"/>
            <a:ext cx="1182370" cy="1182370"/>
          </a:xfrm>
          <a:prstGeom prst="rect">
            <a:avLst/>
          </a:prstGeom>
        </p:spPr>
      </p:pic>
      <p:pic>
        <p:nvPicPr>
          <p:cNvPr id="6" name="Picture 5"/>
          <p:cNvPicPr/>
          <p:nvPr/>
        </p:nvPicPr>
        <p:blipFill>
          <a:blip r:embed="rId3"/>
          <a:stretch>
            <a:fillRect/>
          </a:stretch>
        </p:blipFill>
        <p:spPr>
          <a:xfrm rot="5136046">
            <a:off x="7745730" y="5422900"/>
            <a:ext cx="1182370" cy="1182370"/>
          </a:xfrm>
          <a:prstGeom prst="rect">
            <a:avLst/>
          </a:prstGeom>
        </p:spPr>
      </p:pic>
    </p:spTree>
    <p:extLst>
      <p:ext uri="{BB962C8B-B14F-4D97-AF65-F5344CB8AC3E}">
        <p14:creationId xmlns:p14="http://schemas.microsoft.com/office/powerpoint/2010/main" val="1307157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p:nvPr/>
        </p:nvPicPr>
        <p:blipFill>
          <a:blip r:embed="rId2"/>
          <a:stretch>
            <a:fillRect/>
          </a:stretch>
        </p:blipFill>
        <p:spPr>
          <a:xfrm>
            <a:off x="7961630" y="0"/>
            <a:ext cx="1182370" cy="1182370"/>
          </a:xfrm>
          <a:prstGeom prst="rect">
            <a:avLst/>
          </a:prstGeom>
        </p:spPr>
      </p:pic>
      <p:sp>
        <p:nvSpPr>
          <p:cNvPr id="13" name="Rounded Rectangle 12"/>
          <p:cNvSpPr/>
          <p:nvPr/>
        </p:nvSpPr>
        <p:spPr>
          <a:xfrm>
            <a:off x="3585254" y="3862435"/>
            <a:ext cx="2182429" cy="2385965"/>
          </a:xfrm>
          <a:prstGeom prst="roundRect">
            <a:avLst/>
          </a:prstGeom>
          <a:solidFill>
            <a:srgbClr val="16642A"/>
          </a:solidFill>
          <a:ln>
            <a:solidFill>
              <a:srgbClr val="1664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36165A0D-1FDE-5692-6274-2880D2FDB9CA}"/>
              </a:ext>
            </a:extLst>
          </p:cNvPr>
          <p:cNvSpPr/>
          <p:nvPr/>
        </p:nvSpPr>
        <p:spPr>
          <a:xfrm>
            <a:off x="183595" y="1002600"/>
            <a:ext cx="5621368" cy="2477200"/>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8D880C7-D299-D2AC-DD6A-2036C729634A}"/>
              </a:ext>
            </a:extLst>
          </p:cNvPr>
          <p:cNvSpPr txBox="1"/>
          <p:nvPr/>
        </p:nvSpPr>
        <p:spPr>
          <a:xfrm>
            <a:off x="216301" y="1011862"/>
            <a:ext cx="5583567" cy="1938992"/>
          </a:xfrm>
          <a:prstGeom prst="rect">
            <a:avLst/>
          </a:prstGeom>
          <a:noFill/>
        </p:spPr>
        <p:txBody>
          <a:bodyPr wrap="square" rtlCol="0">
            <a:spAutoFit/>
          </a:bodyPr>
          <a:lstStyle/>
          <a:p>
            <a:pPr algn="ctr"/>
            <a:r>
              <a:rPr lang="en-US" sz="2400" dirty="0">
                <a:solidFill>
                  <a:schemeClr val="bg1"/>
                </a:solidFill>
              </a:rPr>
              <a:t>Mulberry Class </a:t>
            </a:r>
          </a:p>
          <a:p>
            <a:pPr algn="ctr"/>
            <a:r>
              <a:rPr lang="en-US" sz="2400" i="1" dirty="0">
                <a:solidFill>
                  <a:schemeClr val="bg1"/>
                </a:solidFill>
              </a:rPr>
              <a:t>Manager/Teacher:</a:t>
            </a:r>
            <a:endParaRPr lang="en-US" sz="2400" dirty="0">
              <a:solidFill>
                <a:schemeClr val="bg1"/>
              </a:solidFill>
            </a:endParaRPr>
          </a:p>
          <a:p>
            <a:pPr algn="ctr"/>
            <a:r>
              <a:rPr lang="en-US" sz="2400" dirty="0">
                <a:solidFill>
                  <a:schemeClr val="bg1"/>
                </a:solidFill>
              </a:rPr>
              <a:t>Mrs Goby:		Mrs Venables: </a:t>
            </a:r>
          </a:p>
          <a:p>
            <a:pPr algn="ctr"/>
            <a:r>
              <a:rPr lang="en-US" sz="2400" dirty="0">
                <a:solidFill>
                  <a:schemeClr val="bg1"/>
                </a:solidFill>
              </a:rPr>
              <a:t>Assessment 		Operations and </a:t>
            </a:r>
          </a:p>
          <a:p>
            <a:pPr algn="ctr"/>
            <a:r>
              <a:rPr lang="en-US" sz="2400" dirty="0">
                <a:solidFill>
                  <a:schemeClr val="bg1"/>
                </a:solidFill>
              </a:rPr>
              <a:t>and Progression 	Communications</a:t>
            </a:r>
            <a:endParaRPr lang="en-GB" sz="2400" i="1" dirty="0">
              <a:solidFill>
                <a:schemeClr val="bg1"/>
              </a:solidFill>
            </a:endParaRPr>
          </a:p>
        </p:txBody>
      </p:sp>
      <p:sp>
        <p:nvSpPr>
          <p:cNvPr id="3" name="Title 1">
            <a:extLst>
              <a:ext uri="{FF2B5EF4-FFF2-40B4-BE49-F238E27FC236}">
                <a16:creationId xmlns:a16="http://schemas.microsoft.com/office/drawing/2014/main" id="{2B746FC8-5290-847A-DA76-E7D25CB838F0}"/>
              </a:ext>
            </a:extLst>
          </p:cNvPr>
          <p:cNvSpPr txBox="1">
            <a:spLocks/>
          </p:cNvSpPr>
          <p:nvPr/>
        </p:nvSpPr>
        <p:spPr>
          <a:xfrm>
            <a:off x="482600" y="87034"/>
            <a:ext cx="8229600" cy="1143000"/>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a:lstStyle>
          <a:p>
            <a:r>
              <a:rPr lang="en-GB" b="1" dirty="0">
                <a:solidFill>
                  <a:srgbClr val="2E75B6"/>
                </a:solidFill>
              </a:rPr>
              <a:t> Mulberry Class Team</a:t>
            </a:r>
          </a:p>
        </p:txBody>
      </p:sp>
      <p:sp>
        <p:nvSpPr>
          <p:cNvPr id="5" name="Rectangle: Rounded Corners 4">
            <a:extLst>
              <a:ext uri="{FF2B5EF4-FFF2-40B4-BE49-F238E27FC236}">
                <a16:creationId xmlns:a16="http://schemas.microsoft.com/office/drawing/2014/main" id="{12FB1105-F1FA-D2BB-5DD6-DB4612444BC1}"/>
              </a:ext>
            </a:extLst>
          </p:cNvPr>
          <p:cNvSpPr/>
          <p:nvPr/>
        </p:nvSpPr>
        <p:spPr>
          <a:xfrm>
            <a:off x="5889815" y="1426986"/>
            <a:ext cx="3059251" cy="4821414"/>
          </a:xfrm>
          <a:prstGeom prst="roundRect">
            <a:avLst/>
          </a:prstGeom>
          <a:solidFill>
            <a:srgbClr val="9B35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76CAA62-FD4D-80B5-C5A1-7C48D9EF6A7A}"/>
              </a:ext>
            </a:extLst>
          </p:cNvPr>
          <p:cNvSpPr txBox="1"/>
          <p:nvPr/>
        </p:nvSpPr>
        <p:spPr>
          <a:xfrm>
            <a:off x="5923590" y="1535082"/>
            <a:ext cx="2997882" cy="4524315"/>
          </a:xfrm>
          <a:prstGeom prst="rect">
            <a:avLst/>
          </a:prstGeom>
          <a:noFill/>
        </p:spPr>
        <p:txBody>
          <a:bodyPr wrap="square" rtlCol="0">
            <a:spAutoFit/>
          </a:bodyPr>
          <a:lstStyle/>
          <a:p>
            <a:pPr algn="ctr"/>
            <a:r>
              <a:rPr lang="en-US" sz="2400" dirty="0">
                <a:solidFill>
                  <a:schemeClr val="bg1"/>
                </a:solidFill>
              </a:rPr>
              <a:t>Mulberry Class </a:t>
            </a:r>
            <a:r>
              <a:rPr lang="en-US" sz="2400" i="1" dirty="0">
                <a:solidFill>
                  <a:schemeClr val="bg1"/>
                </a:solidFill>
              </a:rPr>
              <a:t>Teaching </a:t>
            </a:r>
          </a:p>
          <a:p>
            <a:pPr algn="ctr"/>
            <a:r>
              <a:rPr lang="en-US" sz="2400" i="1" dirty="0">
                <a:solidFill>
                  <a:schemeClr val="bg1"/>
                </a:solidFill>
              </a:rPr>
              <a:t>Support Staff:</a:t>
            </a:r>
          </a:p>
          <a:p>
            <a:pPr algn="ctr"/>
            <a:endParaRPr lang="en-US" sz="2400" dirty="0">
              <a:solidFill>
                <a:schemeClr val="bg1"/>
              </a:solidFill>
            </a:endParaRPr>
          </a:p>
          <a:p>
            <a:pPr algn="ctr"/>
            <a:r>
              <a:rPr lang="en-US" sz="2400" dirty="0">
                <a:solidFill>
                  <a:schemeClr val="bg1"/>
                </a:solidFill>
              </a:rPr>
              <a:t>Mrs Carlisle</a:t>
            </a:r>
          </a:p>
          <a:p>
            <a:pPr algn="ctr"/>
            <a:r>
              <a:rPr lang="en-US" sz="2400" dirty="0">
                <a:solidFill>
                  <a:schemeClr val="bg1"/>
                </a:solidFill>
              </a:rPr>
              <a:t>Miss Davis</a:t>
            </a:r>
            <a:endParaRPr lang="en-GB" dirty="0">
              <a:solidFill>
                <a:schemeClr val="bg1"/>
              </a:solidFill>
            </a:endParaRPr>
          </a:p>
          <a:p>
            <a:pPr algn="ctr"/>
            <a:r>
              <a:rPr lang="en-GB" sz="2400" dirty="0">
                <a:solidFill>
                  <a:schemeClr val="bg1"/>
                </a:solidFill>
              </a:rPr>
              <a:t>Mrs Ginn</a:t>
            </a:r>
          </a:p>
          <a:p>
            <a:pPr algn="ctr"/>
            <a:r>
              <a:rPr lang="en-GB" sz="2400" dirty="0">
                <a:solidFill>
                  <a:schemeClr val="bg1"/>
                </a:solidFill>
              </a:rPr>
              <a:t>Mrs Hawkes</a:t>
            </a:r>
          </a:p>
          <a:p>
            <a:pPr algn="ctr"/>
            <a:r>
              <a:rPr lang="en-GB" sz="2400" dirty="0">
                <a:solidFill>
                  <a:schemeClr val="bg1"/>
                </a:solidFill>
              </a:rPr>
              <a:t>Mrs Long</a:t>
            </a:r>
          </a:p>
          <a:p>
            <a:pPr algn="ctr"/>
            <a:r>
              <a:rPr lang="en-GB" sz="2400" dirty="0">
                <a:solidFill>
                  <a:schemeClr val="bg1"/>
                </a:solidFill>
              </a:rPr>
              <a:t>Mrs Shelke</a:t>
            </a:r>
          </a:p>
          <a:p>
            <a:pPr algn="ctr"/>
            <a:r>
              <a:rPr lang="en-GB" sz="2400" dirty="0">
                <a:solidFill>
                  <a:schemeClr val="bg1"/>
                </a:solidFill>
              </a:rPr>
              <a:t>Mrs Sukosd</a:t>
            </a:r>
          </a:p>
          <a:p>
            <a:pPr algn="ctr"/>
            <a:r>
              <a:rPr lang="en-GB" sz="2400" dirty="0">
                <a:solidFill>
                  <a:schemeClr val="bg1"/>
                </a:solidFill>
              </a:rPr>
              <a:t>Mr Wareham</a:t>
            </a:r>
          </a:p>
        </p:txBody>
      </p:sp>
      <p:sp>
        <p:nvSpPr>
          <p:cNvPr id="9" name="TextBox 8">
            <a:extLst>
              <a:ext uri="{FF2B5EF4-FFF2-40B4-BE49-F238E27FC236}">
                <a16:creationId xmlns:a16="http://schemas.microsoft.com/office/drawing/2014/main" id="{D5C35F44-3BDB-7D1C-9D1F-21BCD3107F68}"/>
              </a:ext>
            </a:extLst>
          </p:cNvPr>
          <p:cNvSpPr txBox="1"/>
          <p:nvPr/>
        </p:nvSpPr>
        <p:spPr>
          <a:xfrm>
            <a:off x="3631236" y="3885014"/>
            <a:ext cx="2168632" cy="2677656"/>
          </a:xfrm>
          <a:prstGeom prst="rect">
            <a:avLst/>
          </a:prstGeom>
          <a:noFill/>
        </p:spPr>
        <p:txBody>
          <a:bodyPr wrap="square" rtlCol="0">
            <a:spAutoFit/>
          </a:bodyPr>
          <a:lstStyle/>
          <a:p>
            <a:pPr algn="ctr"/>
            <a:r>
              <a:rPr lang="en-US" sz="2400" i="1" dirty="0">
                <a:solidFill>
                  <a:schemeClr val="bg1"/>
                </a:solidFill>
              </a:rPr>
              <a:t>SEN Administrator</a:t>
            </a:r>
          </a:p>
          <a:p>
            <a:pPr algn="ctr"/>
            <a:endParaRPr lang="en-US" sz="2400" i="1" dirty="0">
              <a:solidFill>
                <a:schemeClr val="bg1"/>
              </a:solidFill>
            </a:endParaRPr>
          </a:p>
          <a:p>
            <a:pPr algn="ctr"/>
            <a:r>
              <a:rPr lang="en-US" sz="2400" dirty="0">
                <a:solidFill>
                  <a:schemeClr val="bg1"/>
                </a:solidFill>
              </a:rPr>
              <a:t>Natasha Brennan - Jesson</a:t>
            </a:r>
          </a:p>
          <a:p>
            <a:pPr algn="ctr"/>
            <a:endParaRPr lang="en-GB" sz="2400" i="1" dirty="0">
              <a:solidFill>
                <a:schemeClr val="bg1"/>
              </a:solidFill>
            </a:endParaRPr>
          </a:p>
        </p:txBody>
      </p:sp>
      <p:sp>
        <p:nvSpPr>
          <p:cNvPr id="14" name="Rounded Rectangle 13"/>
          <p:cNvSpPr/>
          <p:nvPr/>
        </p:nvSpPr>
        <p:spPr>
          <a:xfrm>
            <a:off x="375223" y="3916233"/>
            <a:ext cx="2997882" cy="23321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82600" y="4085921"/>
            <a:ext cx="2756710" cy="1938992"/>
          </a:xfrm>
          <a:prstGeom prst="rect">
            <a:avLst/>
          </a:prstGeom>
          <a:noFill/>
        </p:spPr>
        <p:txBody>
          <a:bodyPr wrap="square" rtlCol="0">
            <a:spAutoFit/>
          </a:bodyPr>
          <a:lstStyle/>
          <a:p>
            <a:pPr algn="ctr"/>
            <a:r>
              <a:rPr lang="en-GB" sz="2400" i="1" dirty="0">
                <a:solidFill>
                  <a:schemeClr val="bg1"/>
                </a:solidFill>
              </a:rPr>
              <a:t>Speech and Language Team:</a:t>
            </a:r>
          </a:p>
          <a:p>
            <a:pPr algn="ctr"/>
            <a:r>
              <a:rPr lang="en-GB" sz="2400" i="1" dirty="0">
                <a:solidFill>
                  <a:schemeClr val="bg1"/>
                </a:solidFill>
              </a:rPr>
              <a:t>  </a:t>
            </a:r>
          </a:p>
          <a:p>
            <a:pPr algn="ctr"/>
            <a:r>
              <a:rPr lang="en-GB" sz="2400" dirty="0">
                <a:solidFill>
                  <a:schemeClr val="bg1"/>
                </a:solidFill>
              </a:rPr>
              <a:t>Mrs Abreu</a:t>
            </a:r>
          </a:p>
          <a:p>
            <a:pPr algn="ctr"/>
            <a:r>
              <a:rPr lang="en-GB" sz="2400" dirty="0">
                <a:solidFill>
                  <a:schemeClr val="bg1"/>
                </a:solidFill>
              </a:rPr>
              <a:t>Mrs Aubrey</a:t>
            </a:r>
          </a:p>
        </p:txBody>
      </p:sp>
    </p:spTree>
    <p:extLst>
      <p:ext uri="{BB962C8B-B14F-4D97-AF65-F5344CB8AC3E}">
        <p14:creationId xmlns:p14="http://schemas.microsoft.com/office/powerpoint/2010/main" val="3187318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177978"/>
            <a:ext cx="8229600" cy="983673"/>
          </a:xfrm>
        </p:spPr>
        <p:txBody>
          <a:bodyPr/>
          <a:lstStyle/>
          <a:p>
            <a:pPr lvl="0"/>
            <a:r>
              <a:rPr lang="en-GB" sz="6000" b="1" dirty="0">
                <a:solidFill>
                  <a:srgbClr val="17375E"/>
                </a:solidFill>
              </a:rPr>
              <a:t>Communication</a:t>
            </a:r>
            <a:endParaRPr lang="en-GB" sz="6600" b="1" dirty="0">
              <a:solidFill>
                <a:srgbClr val="17375E"/>
              </a:solidFill>
            </a:endParaRPr>
          </a:p>
        </p:txBody>
      </p:sp>
      <p:sp>
        <p:nvSpPr>
          <p:cNvPr id="3" name="Content Placeholder 2"/>
          <p:cNvSpPr txBox="1">
            <a:spLocks noGrp="1"/>
          </p:cNvSpPr>
          <p:nvPr>
            <p:ph idx="1"/>
          </p:nvPr>
        </p:nvSpPr>
        <p:spPr>
          <a:xfrm>
            <a:off x="467541" y="1219201"/>
            <a:ext cx="8229600" cy="5638799"/>
          </a:xfrm>
        </p:spPr>
        <p:txBody>
          <a:bodyPr/>
          <a:lstStyle/>
          <a:p>
            <a:pPr>
              <a:lnSpc>
                <a:spcPct val="90000"/>
              </a:lnSpc>
            </a:pPr>
            <a:r>
              <a:rPr lang="en-GB" sz="3000" dirty="0"/>
              <a:t>At the door, at drop-off or pick up if you are collecting</a:t>
            </a:r>
          </a:p>
          <a:p>
            <a:pPr lvl="0">
              <a:lnSpc>
                <a:spcPct val="90000"/>
              </a:lnSpc>
            </a:pPr>
            <a:r>
              <a:rPr lang="en-GB" sz="3000" dirty="0"/>
              <a:t>Planner – for daily, two-way communication</a:t>
            </a:r>
          </a:p>
          <a:p>
            <a:pPr lvl="0">
              <a:lnSpc>
                <a:spcPct val="90000"/>
              </a:lnSpc>
            </a:pPr>
            <a:r>
              <a:rPr lang="en-GB" sz="3000" dirty="0"/>
              <a:t>Email </a:t>
            </a:r>
          </a:p>
          <a:p>
            <a:pPr marL="0" indent="0">
              <a:buNone/>
            </a:pPr>
            <a:r>
              <a:rPr lang="en-GB" dirty="0"/>
              <a:t>Mulberry Class Manager/Teachers: </a:t>
            </a:r>
            <a:r>
              <a:rPr lang="en-GB" u="sng" dirty="0">
                <a:hlinkClick r:id="rId2"/>
              </a:rPr>
              <a:t>Gill_Venables@oakfield.surrey.sch.uk</a:t>
            </a:r>
            <a:endParaRPr lang="en-GB" dirty="0"/>
          </a:p>
          <a:p>
            <a:pPr marL="0" indent="0">
              <a:buNone/>
            </a:pPr>
            <a:r>
              <a:rPr lang="en-GB" u="sng" dirty="0">
                <a:hlinkClick r:id="rId3"/>
              </a:rPr>
              <a:t>Dagmar_Goby@oakfield.surrey.sch.uk</a:t>
            </a:r>
            <a:endParaRPr lang="en-GB" u="sng" dirty="0"/>
          </a:p>
          <a:p>
            <a:pPr lvl="0">
              <a:lnSpc>
                <a:spcPct val="90000"/>
              </a:lnSpc>
            </a:pPr>
            <a:r>
              <a:rPr lang="en-GB" sz="3000" dirty="0"/>
              <a:t>School Office </a:t>
            </a:r>
            <a:r>
              <a:rPr lang="en-GB" sz="3000" dirty="0">
                <a:hlinkClick r:id="rId4"/>
              </a:rPr>
              <a:t>parent@oakfield.surrey.sch.uk</a:t>
            </a:r>
            <a:r>
              <a:rPr lang="en-GB" sz="3000" dirty="0"/>
              <a:t> </a:t>
            </a:r>
          </a:p>
          <a:p>
            <a:pPr lvl="0">
              <a:lnSpc>
                <a:spcPct val="90000"/>
              </a:lnSpc>
            </a:pPr>
            <a:r>
              <a:rPr lang="en-GB" sz="3000" dirty="0"/>
              <a:t>Headteacher </a:t>
            </a:r>
            <a:r>
              <a:rPr lang="en-GB" sz="3000" dirty="0">
                <a:hlinkClick r:id="rId5"/>
              </a:rPr>
              <a:t>head@oakfield.surrey.sch.uk</a:t>
            </a:r>
            <a:endParaRPr lang="en-GB" sz="3000" dirty="0"/>
          </a:p>
          <a:p>
            <a:pPr marL="0" lvl="0" indent="0" algn="ctr">
              <a:lnSpc>
                <a:spcPct val="90000"/>
              </a:lnSpc>
              <a:buNone/>
            </a:pPr>
            <a:r>
              <a:rPr lang="en-GB" sz="1800" i="1" dirty="0"/>
              <a:t>Phone the school office if a message is important and needs to be actioned that day. Emails to teachers are not read during the school day as they will be teaching.</a:t>
            </a:r>
            <a:endParaRPr lang="en-GB" sz="1800" i="1" dirty="0">
              <a:latin typeface="CoopForged" pitchFamily="50"/>
            </a:endParaRPr>
          </a:p>
        </p:txBody>
      </p:sp>
      <p:pic>
        <p:nvPicPr>
          <p:cNvPr id="4" name="Picture 3"/>
          <p:cNvPicPr/>
          <p:nvPr/>
        </p:nvPicPr>
        <p:blipFill>
          <a:blip r:embed="rId6"/>
          <a:stretch>
            <a:fillRect/>
          </a:stretch>
        </p:blipFill>
        <p:spPr>
          <a:xfrm>
            <a:off x="7961630" y="0"/>
            <a:ext cx="1182370" cy="1182370"/>
          </a:xfrm>
          <a:prstGeom prst="rect">
            <a:avLst/>
          </a:prstGeom>
        </p:spPr>
      </p:pic>
    </p:spTree>
    <p:extLst>
      <p:ext uri="{BB962C8B-B14F-4D97-AF65-F5344CB8AC3E}">
        <p14:creationId xmlns:p14="http://schemas.microsoft.com/office/powerpoint/2010/main" val="2450854774"/>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dirty="0">
                <a:solidFill>
                  <a:srgbClr val="1F497D"/>
                </a:solidFill>
              </a:rPr>
              <a:t>Our Oakfield Vision</a:t>
            </a:r>
          </a:p>
        </p:txBody>
      </p:sp>
      <p:sp>
        <p:nvSpPr>
          <p:cNvPr id="3" name="Content Placeholder 2"/>
          <p:cNvSpPr txBox="1">
            <a:spLocks noGrp="1"/>
          </p:cNvSpPr>
          <p:nvPr>
            <p:ph idx="1"/>
          </p:nvPr>
        </p:nvSpPr>
        <p:spPr/>
        <p:txBody>
          <a:bodyPr/>
          <a:lstStyle/>
          <a:p>
            <a:pPr marL="0" lvl="0" indent="0" algn="ctr">
              <a:buNone/>
            </a:pPr>
            <a:r>
              <a:rPr lang="en-US" b="1">
                <a:latin typeface="Arial"/>
              </a:rPr>
              <a:t>For all learners to have </a:t>
            </a:r>
            <a:r>
              <a:rPr lang="en-US" sz="4000" b="1">
                <a:solidFill>
                  <a:srgbClr val="C00000"/>
                </a:solidFill>
                <a:latin typeface="Arial"/>
              </a:rPr>
              <a:t>courage</a:t>
            </a:r>
            <a:r>
              <a:rPr lang="en-US" b="1">
                <a:solidFill>
                  <a:srgbClr val="C00000"/>
                </a:solidFill>
                <a:latin typeface="Arial"/>
              </a:rPr>
              <a:t> to </a:t>
            </a:r>
            <a:r>
              <a:rPr lang="en-US" b="1">
                <a:latin typeface="Arial"/>
              </a:rPr>
              <a:t>embrace new experiences with </a:t>
            </a:r>
            <a:r>
              <a:rPr lang="en-US" sz="4000" b="1">
                <a:solidFill>
                  <a:srgbClr val="C00000"/>
                </a:solidFill>
                <a:latin typeface="Arial"/>
              </a:rPr>
              <a:t>confidence</a:t>
            </a:r>
            <a:r>
              <a:rPr lang="en-US" b="1">
                <a:solidFill>
                  <a:srgbClr val="C00000"/>
                </a:solidFill>
                <a:latin typeface="Arial"/>
              </a:rPr>
              <a:t>; </a:t>
            </a:r>
            <a:r>
              <a:rPr lang="en-US" b="1">
                <a:latin typeface="Arial"/>
              </a:rPr>
              <a:t>work</a:t>
            </a:r>
            <a:r>
              <a:rPr lang="en-US" sz="4000" b="1">
                <a:solidFill>
                  <a:srgbClr val="C00000"/>
                </a:solidFill>
                <a:latin typeface="Arial"/>
              </a:rPr>
              <a:t> co-operatively</a:t>
            </a:r>
            <a:r>
              <a:rPr lang="en-US" b="1">
                <a:solidFill>
                  <a:srgbClr val="C00000"/>
                </a:solidFill>
                <a:latin typeface="Arial"/>
              </a:rPr>
              <a:t>, </a:t>
            </a:r>
            <a:r>
              <a:rPr lang="en-US" b="1">
                <a:latin typeface="Arial"/>
              </a:rPr>
              <a:t>whilst respecting and</a:t>
            </a:r>
            <a:r>
              <a:rPr lang="en-US" sz="4000" b="1">
                <a:latin typeface="Arial"/>
              </a:rPr>
              <a:t> </a:t>
            </a:r>
            <a:r>
              <a:rPr lang="en-US" sz="4000" b="1">
                <a:solidFill>
                  <a:srgbClr val="C00000"/>
                </a:solidFill>
                <a:latin typeface="Arial"/>
              </a:rPr>
              <a:t>caring</a:t>
            </a:r>
            <a:r>
              <a:rPr lang="en-US" sz="4000" b="1">
                <a:latin typeface="Arial"/>
              </a:rPr>
              <a:t> </a:t>
            </a:r>
            <a:r>
              <a:rPr lang="en-US" b="1">
                <a:latin typeface="Arial"/>
              </a:rPr>
              <a:t>for others; be </a:t>
            </a:r>
            <a:r>
              <a:rPr lang="en-US" sz="4000" b="1">
                <a:solidFill>
                  <a:srgbClr val="C00000"/>
                </a:solidFill>
                <a:latin typeface="Arial"/>
              </a:rPr>
              <a:t>curious</a:t>
            </a:r>
            <a:r>
              <a:rPr lang="en-US" b="1">
                <a:solidFill>
                  <a:srgbClr val="C00000"/>
                </a:solidFill>
                <a:latin typeface="Arial"/>
              </a:rPr>
              <a:t> </a:t>
            </a:r>
            <a:r>
              <a:rPr lang="en-US" b="1">
                <a:latin typeface="Arial"/>
              </a:rPr>
              <a:t>about the whole world and enjoy learning for life.</a:t>
            </a:r>
            <a:endParaRPr lang="en-GB" sz="4400">
              <a:latin typeface="Times New Roman"/>
            </a:endParaRPr>
          </a:p>
          <a:p>
            <a:pPr marL="0" lvl="0" indent="0">
              <a:buNone/>
            </a:pPr>
            <a:endParaRPr lang="en-GB"/>
          </a:p>
        </p:txBody>
      </p:sp>
      <p:pic>
        <p:nvPicPr>
          <p:cNvPr id="4" name="Picture 3"/>
          <p:cNvPicPr/>
          <p:nvPr/>
        </p:nvPicPr>
        <p:blipFill>
          <a:blip r:embed="rId2"/>
          <a:stretch>
            <a:fillRect/>
          </a:stretch>
        </p:blipFill>
        <p:spPr>
          <a:xfrm>
            <a:off x="7961630" y="0"/>
            <a:ext cx="1182370" cy="118237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dirty="0">
                <a:solidFill>
                  <a:srgbClr val="1F497D"/>
                </a:solidFill>
              </a:rPr>
              <a:t>Our Mulberry Class Vision</a:t>
            </a:r>
          </a:p>
        </p:txBody>
      </p:sp>
      <p:sp>
        <p:nvSpPr>
          <p:cNvPr id="3" name="Content Placeholder 2"/>
          <p:cNvSpPr txBox="1">
            <a:spLocks noGrp="1"/>
          </p:cNvSpPr>
          <p:nvPr>
            <p:ph idx="1"/>
          </p:nvPr>
        </p:nvSpPr>
        <p:spPr/>
        <p:txBody>
          <a:bodyPr/>
          <a:lstStyle/>
          <a:p>
            <a:pPr marL="0" indent="0">
              <a:buNone/>
            </a:pPr>
            <a:r>
              <a:rPr lang="en-GB" sz="3600" dirty="0"/>
              <a:t>In Mulberry Class, we believe every child has the right to feel safe, understood and inspired.</a:t>
            </a:r>
          </a:p>
          <a:p>
            <a:pPr marL="0" indent="0">
              <a:buNone/>
            </a:pPr>
            <a:r>
              <a:rPr lang="en-GB" sz="3600" dirty="0"/>
              <a:t>We aim to build a calm, structured and joyful learning environment where children can thrive at their own pace, emotionally, socially and academically.</a:t>
            </a:r>
          </a:p>
        </p:txBody>
      </p:sp>
      <p:pic>
        <p:nvPicPr>
          <p:cNvPr id="4" name="Picture 3"/>
          <p:cNvPicPr/>
          <p:nvPr/>
        </p:nvPicPr>
        <p:blipFill>
          <a:blip r:embed="rId2"/>
          <a:stretch>
            <a:fillRect/>
          </a:stretch>
        </p:blipFill>
        <p:spPr>
          <a:xfrm>
            <a:off x="7961630" y="0"/>
            <a:ext cx="1182370" cy="1182370"/>
          </a:xfrm>
          <a:prstGeom prst="rect">
            <a:avLst/>
          </a:prstGeom>
        </p:spPr>
      </p:pic>
    </p:spTree>
    <p:extLst>
      <p:ext uri="{BB962C8B-B14F-4D97-AF65-F5344CB8AC3E}">
        <p14:creationId xmlns:p14="http://schemas.microsoft.com/office/powerpoint/2010/main" val="2087867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0"/>
            <a:ext cx="8229600" cy="1143000"/>
          </a:xfrm>
        </p:spPr>
        <p:txBody>
          <a:bodyPr/>
          <a:lstStyle/>
          <a:p>
            <a:pPr lvl="0"/>
            <a:r>
              <a:rPr lang="en-GB" b="1" dirty="0">
                <a:solidFill>
                  <a:srgbClr val="1F497D"/>
                </a:solidFill>
              </a:rPr>
              <a:t>Mulberry Class Vision (cont.)</a:t>
            </a:r>
          </a:p>
        </p:txBody>
      </p:sp>
      <p:sp>
        <p:nvSpPr>
          <p:cNvPr id="3" name="Content Placeholder 2"/>
          <p:cNvSpPr txBox="1">
            <a:spLocks noGrp="1"/>
          </p:cNvSpPr>
          <p:nvPr>
            <p:ph idx="1"/>
          </p:nvPr>
        </p:nvSpPr>
        <p:spPr>
          <a:xfrm>
            <a:off x="152400" y="1182370"/>
            <a:ext cx="8890000" cy="5675630"/>
          </a:xfrm>
        </p:spPr>
        <p:txBody>
          <a:bodyPr/>
          <a:lstStyle/>
          <a:p>
            <a:pPr marL="0" indent="0">
              <a:buNone/>
            </a:pPr>
            <a:r>
              <a:rPr lang="en-GB" dirty="0"/>
              <a:t>We are committed to:</a:t>
            </a:r>
          </a:p>
          <a:p>
            <a:r>
              <a:rPr lang="en-GB" sz="3000" dirty="0"/>
              <a:t>Promoting emotional wellbeing as the foundation for progress</a:t>
            </a:r>
          </a:p>
          <a:p>
            <a:r>
              <a:rPr lang="en-GB" sz="3000" dirty="0"/>
              <a:t>Scaffolding independence and confidence for every child</a:t>
            </a:r>
          </a:p>
          <a:p>
            <a:r>
              <a:rPr lang="en-GB" sz="3000" dirty="0"/>
              <a:t>Delivering inclusive, accessible and high-quality teaching</a:t>
            </a:r>
          </a:p>
          <a:p>
            <a:r>
              <a:rPr lang="en-GB" sz="3000" dirty="0"/>
              <a:t>Working together as a consistent, nurturing team</a:t>
            </a:r>
          </a:p>
          <a:p>
            <a:r>
              <a:rPr lang="en-GB" sz="3000" dirty="0"/>
              <a:t>Supporting one another through clear communication, shared routines and mutual respect</a:t>
            </a:r>
          </a:p>
          <a:p>
            <a:endParaRPr lang="en-GB" dirty="0"/>
          </a:p>
        </p:txBody>
      </p:sp>
      <p:pic>
        <p:nvPicPr>
          <p:cNvPr id="4" name="Picture 3"/>
          <p:cNvPicPr/>
          <p:nvPr/>
        </p:nvPicPr>
        <p:blipFill>
          <a:blip r:embed="rId2"/>
          <a:stretch>
            <a:fillRect/>
          </a:stretch>
        </p:blipFill>
        <p:spPr>
          <a:xfrm>
            <a:off x="7961630" y="0"/>
            <a:ext cx="1182370" cy="1182370"/>
          </a:xfrm>
          <a:prstGeom prst="rect">
            <a:avLst/>
          </a:prstGeom>
        </p:spPr>
      </p:pic>
    </p:spTree>
    <p:extLst>
      <p:ext uri="{BB962C8B-B14F-4D97-AF65-F5344CB8AC3E}">
        <p14:creationId xmlns:p14="http://schemas.microsoft.com/office/powerpoint/2010/main" val="66842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4">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0" y="-180181"/>
            <a:ext cx="8229600" cy="1143000"/>
          </a:xfrm>
        </p:spPr>
        <p:txBody>
          <a:bodyPr/>
          <a:lstStyle/>
          <a:p>
            <a:pPr lvl="0"/>
            <a:r>
              <a:rPr lang="en-GB" sz="6000" b="1" dirty="0">
                <a:solidFill>
                  <a:srgbClr val="17375E"/>
                </a:solidFill>
              </a:rPr>
              <a:t>Topic Web</a:t>
            </a:r>
            <a:endParaRPr lang="en-GB" sz="6600" b="1" dirty="0">
              <a:solidFill>
                <a:srgbClr val="17375E"/>
              </a:solidFill>
            </a:endParaRPr>
          </a:p>
        </p:txBody>
      </p:sp>
      <p:pic>
        <p:nvPicPr>
          <p:cNvPr id="2049" name="Picture 6">
            <a:extLst>
              <a:ext uri="{FF2B5EF4-FFF2-40B4-BE49-F238E27FC236}">
                <a16:creationId xmlns:a16="http://schemas.microsoft.com/office/drawing/2014/main" id="{56683F78-AE8F-5F17-5812-65AF27281C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0" y="155575"/>
            <a:ext cx="930275" cy="4714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3"/>
          <a:stretch>
            <a:fillRect/>
          </a:stretch>
        </p:blipFill>
        <p:spPr>
          <a:xfrm>
            <a:off x="7961630" y="0"/>
            <a:ext cx="1182370" cy="1182370"/>
          </a:xfrm>
          <a:prstGeom prst="rect">
            <a:avLst/>
          </a:prstGeom>
        </p:spPr>
      </p:pic>
      <p:pic>
        <p:nvPicPr>
          <p:cNvPr id="3" name="Picture 2"/>
          <p:cNvPicPr>
            <a:picLocks noChangeAspect="1"/>
          </p:cNvPicPr>
          <p:nvPr/>
        </p:nvPicPr>
        <p:blipFill>
          <a:blip r:embed="rId4"/>
          <a:stretch>
            <a:fillRect/>
          </a:stretch>
        </p:blipFill>
        <p:spPr>
          <a:xfrm>
            <a:off x="338790" y="1143000"/>
            <a:ext cx="8358350" cy="5456583"/>
          </a:xfrm>
          <a:prstGeom prst="rect">
            <a:avLst/>
          </a:prstGeom>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1449467"/>
          <a:ext cx="9144001" cy="4846320"/>
        </p:xfrm>
        <a:graphic>
          <a:graphicData uri="http://schemas.openxmlformats.org/drawingml/2006/table">
            <a:tbl>
              <a:tblPr firstRow="1" bandRow="1">
                <a:tableStyleId>{5940675A-B579-460E-94D1-54222C63F5DA}</a:tableStyleId>
              </a:tblPr>
              <a:tblGrid>
                <a:gridCol w="526774">
                  <a:extLst>
                    <a:ext uri="{9D8B030D-6E8A-4147-A177-3AD203B41FA5}">
                      <a16:colId xmlns:a16="http://schemas.microsoft.com/office/drawing/2014/main" val="1446974625"/>
                    </a:ext>
                  </a:extLst>
                </a:gridCol>
                <a:gridCol w="526774">
                  <a:extLst>
                    <a:ext uri="{9D8B030D-6E8A-4147-A177-3AD203B41FA5}">
                      <a16:colId xmlns:a16="http://schemas.microsoft.com/office/drawing/2014/main" val="3950528201"/>
                    </a:ext>
                  </a:extLst>
                </a:gridCol>
                <a:gridCol w="824948">
                  <a:extLst>
                    <a:ext uri="{9D8B030D-6E8A-4147-A177-3AD203B41FA5}">
                      <a16:colId xmlns:a16="http://schemas.microsoft.com/office/drawing/2014/main" val="1707972349"/>
                    </a:ext>
                  </a:extLst>
                </a:gridCol>
                <a:gridCol w="1182757">
                  <a:extLst>
                    <a:ext uri="{9D8B030D-6E8A-4147-A177-3AD203B41FA5}">
                      <a16:colId xmlns:a16="http://schemas.microsoft.com/office/drawing/2014/main" val="1440577880"/>
                    </a:ext>
                  </a:extLst>
                </a:gridCol>
                <a:gridCol w="755374">
                  <a:extLst>
                    <a:ext uri="{9D8B030D-6E8A-4147-A177-3AD203B41FA5}">
                      <a16:colId xmlns:a16="http://schemas.microsoft.com/office/drawing/2014/main" val="241757708"/>
                    </a:ext>
                  </a:extLst>
                </a:gridCol>
                <a:gridCol w="715617">
                  <a:extLst>
                    <a:ext uri="{9D8B030D-6E8A-4147-A177-3AD203B41FA5}">
                      <a16:colId xmlns:a16="http://schemas.microsoft.com/office/drawing/2014/main" val="498381566"/>
                    </a:ext>
                  </a:extLst>
                </a:gridCol>
                <a:gridCol w="824948">
                  <a:extLst>
                    <a:ext uri="{9D8B030D-6E8A-4147-A177-3AD203B41FA5}">
                      <a16:colId xmlns:a16="http://schemas.microsoft.com/office/drawing/2014/main" val="1631795602"/>
                    </a:ext>
                  </a:extLst>
                </a:gridCol>
                <a:gridCol w="536713">
                  <a:extLst>
                    <a:ext uri="{9D8B030D-6E8A-4147-A177-3AD203B41FA5}">
                      <a16:colId xmlns:a16="http://schemas.microsoft.com/office/drawing/2014/main" val="1247166309"/>
                    </a:ext>
                  </a:extLst>
                </a:gridCol>
                <a:gridCol w="1323929">
                  <a:extLst>
                    <a:ext uri="{9D8B030D-6E8A-4147-A177-3AD203B41FA5}">
                      <a16:colId xmlns:a16="http://schemas.microsoft.com/office/drawing/2014/main" val="1028479426"/>
                    </a:ext>
                  </a:extLst>
                </a:gridCol>
                <a:gridCol w="564506">
                  <a:extLst>
                    <a:ext uri="{9D8B030D-6E8A-4147-A177-3AD203B41FA5}">
                      <a16:colId xmlns:a16="http://schemas.microsoft.com/office/drawing/2014/main" val="1597348879"/>
                    </a:ext>
                  </a:extLst>
                </a:gridCol>
                <a:gridCol w="455022">
                  <a:extLst>
                    <a:ext uri="{9D8B030D-6E8A-4147-A177-3AD203B41FA5}">
                      <a16:colId xmlns:a16="http://schemas.microsoft.com/office/drawing/2014/main" val="1282669889"/>
                    </a:ext>
                  </a:extLst>
                </a:gridCol>
                <a:gridCol w="906639">
                  <a:extLst>
                    <a:ext uri="{9D8B030D-6E8A-4147-A177-3AD203B41FA5}">
                      <a16:colId xmlns:a16="http://schemas.microsoft.com/office/drawing/2014/main" val="4187769347"/>
                    </a:ext>
                  </a:extLst>
                </a:gridCol>
              </a:tblGrid>
              <a:tr h="274320">
                <a:tc>
                  <a:txBody>
                    <a:bodyPr/>
                    <a:lstStyle/>
                    <a:p>
                      <a:endParaRPr lang="en-GB" sz="1400" dirty="0"/>
                    </a:p>
                  </a:txBody>
                  <a:tcPr marL="68580" marR="68580" marT="34290" marB="34290"/>
                </a:tc>
                <a:tc>
                  <a:txBody>
                    <a:bodyPr/>
                    <a:lstStyle/>
                    <a:p>
                      <a:r>
                        <a:rPr lang="en-GB" sz="1400" dirty="0"/>
                        <a:t>8.35</a:t>
                      </a:r>
                    </a:p>
                  </a:txBody>
                  <a:tcPr marL="68580" marR="68580" marT="34290" marB="34290"/>
                </a:tc>
                <a:tc>
                  <a:txBody>
                    <a:bodyPr/>
                    <a:lstStyle/>
                    <a:p>
                      <a:r>
                        <a:rPr lang="en-GB" sz="1400" dirty="0"/>
                        <a:t>8.50</a:t>
                      </a:r>
                    </a:p>
                  </a:txBody>
                  <a:tcPr marL="68580" marR="68580" marT="34290" marB="34290"/>
                </a:tc>
                <a:tc>
                  <a:txBody>
                    <a:bodyPr/>
                    <a:lstStyle/>
                    <a:p>
                      <a:r>
                        <a:rPr lang="en-GB" sz="1400" dirty="0"/>
                        <a:t>9.10</a:t>
                      </a:r>
                    </a:p>
                  </a:txBody>
                  <a:tcPr marL="68580" marR="68580" marT="34290" marB="34290"/>
                </a:tc>
                <a:tc>
                  <a:txBody>
                    <a:bodyPr/>
                    <a:lstStyle/>
                    <a:p>
                      <a:r>
                        <a:rPr lang="en-GB" sz="1400" dirty="0"/>
                        <a:t>9.50</a:t>
                      </a:r>
                    </a:p>
                  </a:txBody>
                  <a:tcPr marL="68580" marR="68580" marT="34290" marB="34290"/>
                </a:tc>
                <a:tc>
                  <a:txBody>
                    <a:bodyPr/>
                    <a:lstStyle/>
                    <a:p>
                      <a:r>
                        <a:rPr lang="en-GB" sz="1400" dirty="0"/>
                        <a:t>10.05</a:t>
                      </a:r>
                    </a:p>
                  </a:txBody>
                  <a:tcPr marL="68580" marR="68580" marT="34290" marB="34290"/>
                </a:tc>
                <a:tc>
                  <a:txBody>
                    <a:bodyPr/>
                    <a:lstStyle/>
                    <a:p>
                      <a:r>
                        <a:rPr lang="en-GB" sz="1400" dirty="0"/>
                        <a:t>10.15</a:t>
                      </a:r>
                    </a:p>
                  </a:txBody>
                  <a:tcPr marL="68580" marR="68580" marT="34290" marB="34290"/>
                </a:tc>
                <a:tc>
                  <a:txBody>
                    <a:bodyPr/>
                    <a:lstStyle/>
                    <a:p>
                      <a:r>
                        <a:rPr lang="en-GB" sz="1400" dirty="0"/>
                        <a:t>10.35</a:t>
                      </a:r>
                    </a:p>
                  </a:txBody>
                  <a:tcPr marL="68580" marR="68580" marT="34290" marB="34290"/>
                </a:tc>
                <a:tc>
                  <a:txBody>
                    <a:bodyPr/>
                    <a:lstStyle/>
                    <a:p>
                      <a:r>
                        <a:rPr lang="en-GB" sz="1400" dirty="0"/>
                        <a:t>10.50</a:t>
                      </a:r>
                    </a:p>
                  </a:txBody>
                  <a:tcPr marL="68580" marR="68580" marT="34290" marB="34290"/>
                </a:tc>
                <a:tc>
                  <a:txBody>
                    <a:bodyPr/>
                    <a:lstStyle/>
                    <a:p>
                      <a:r>
                        <a:rPr lang="en-GB" sz="1400" dirty="0"/>
                        <a:t>12.00</a:t>
                      </a:r>
                    </a:p>
                  </a:txBody>
                  <a:tcPr marL="68580" marR="68580" marT="34290" marB="34290"/>
                </a:tc>
                <a:tc gridSpan="2">
                  <a:txBody>
                    <a:bodyPr/>
                    <a:lstStyle/>
                    <a:p>
                      <a:r>
                        <a:rPr lang="en-GB" sz="1400" dirty="0"/>
                        <a:t>1.00-3.00</a:t>
                      </a:r>
                    </a:p>
                  </a:txBody>
                  <a:tcPr marL="68580" marR="68580" marT="34290" marB="34290"/>
                </a:tc>
                <a:tc hMerge="1">
                  <a:txBody>
                    <a:bodyPr/>
                    <a:lstStyle/>
                    <a:p>
                      <a:endParaRPr lang="en-GB"/>
                    </a:p>
                  </a:txBody>
                  <a:tcPr/>
                </a:tc>
                <a:extLst>
                  <a:ext uri="{0D108BD9-81ED-4DB2-BD59-A6C34878D82A}">
                    <a16:rowId xmlns:a16="http://schemas.microsoft.com/office/drawing/2014/main" val="77289930"/>
                  </a:ext>
                </a:extLst>
              </a:tr>
              <a:tr h="868680">
                <a:tc>
                  <a:txBody>
                    <a:bodyPr/>
                    <a:lstStyle/>
                    <a:p>
                      <a:endParaRPr lang="en-GB" sz="1100" dirty="0"/>
                    </a:p>
                  </a:txBody>
                  <a:tcPr marL="68580" marR="68580" marT="34290" marB="34290">
                    <a:solidFill>
                      <a:schemeClr val="bg1"/>
                    </a:solidFill>
                  </a:tcPr>
                </a:tc>
                <a:tc>
                  <a:txBody>
                    <a:bodyPr/>
                    <a:lstStyle/>
                    <a:p>
                      <a:endParaRPr lang="en-GB" sz="1100" dirty="0"/>
                    </a:p>
                    <a:p>
                      <a:r>
                        <a:rPr lang="en-GB" sz="900" dirty="0"/>
                        <a:t>Circle</a:t>
                      </a:r>
                    </a:p>
                    <a:p>
                      <a:r>
                        <a:rPr lang="en-GB" sz="900" dirty="0"/>
                        <a:t>and</a:t>
                      </a:r>
                    </a:p>
                    <a:p>
                      <a:r>
                        <a:rPr lang="en-GB" sz="900" dirty="0"/>
                        <a:t>Register</a:t>
                      </a:r>
                    </a:p>
                  </a:txBody>
                  <a:tcPr marL="68580" marR="68580" marT="34290" marB="34290">
                    <a:solidFill>
                      <a:schemeClr val="bg1">
                        <a:lumMod val="95000"/>
                      </a:schemeClr>
                    </a:solidFill>
                  </a:tcPr>
                </a:tc>
                <a:tc>
                  <a:txBody>
                    <a:bodyPr/>
                    <a:lstStyle/>
                    <a:p>
                      <a:pPr algn="ctr"/>
                      <a:endParaRPr lang="en-GB" sz="1100" dirty="0"/>
                    </a:p>
                    <a:p>
                      <a:pPr algn="ctr"/>
                      <a:endParaRPr lang="en-GB" sz="1100" baseline="0" dirty="0"/>
                    </a:p>
                    <a:p>
                      <a:pPr algn="ctr"/>
                      <a:r>
                        <a:rPr lang="en-GB" sz="1100" baseline="0" dirty="0"/>
                        <a:t>Handwriting</a:t>
                      </a:r>
                      <a:endParaRPr lang="en-GB" sz="1100" dirty="0"/>
                    </a:p>
                  </a:txBody>
                  <a:tcPr marL="68580" marR="68580" marT="34290" marB="34290">
                    <a:solidFill>
                      <a:srgbClr val="FF66FF"/>
                    </a:solidFill>
                  </a:tcPr>
                </a:tc>
                <a:tc>
                  <a:txBody>
                    <a:bodyPr/>
                    <a:lstStyle/>
                    <a:p>
                      <a:pPr algn="ctr"/>
                      <a:endParaRPr lang="en-GB" sz="1100" dirty="0"/>
                    </a:p>
                    <a:p>
                      <a:pPr algn="ctr"/>
                      <a:endParaRPr lang="en-GB" sz="1100" dirty="0"/>
                    </a:p>
                    <a:p>
                      <a:pPr algn="ctr"/>
                      <a:r>
                        <a:rPr lang="en-GB" sz="1100" dirty="0"/>
                        <a:t>Maths</a:t>
                      </a:r>
                    </a:p>
                  </a:txBody>
                  <a:tcPr marL="68580" marR="68580" marT="34290" marB="34290">
                    <a:solidFill>
                      <a:schemeClr val="accent1">
                        <a:lumMod val="60000"/>
                        <a:lumOff val="40000"/>
                      </a:schemeClr>
                    </a:solidFill>
                  </a:tcPr>
                </a:tc>
                <a:tc>
                  <a:txBody>
                    <a:bodyPr/>
                    <a:lstStyle/>
                    <a:p>
                      <a:pPr algn="ctr"/>
                      <a:endParaRPr lang="en-GB" sz="1100" dirty="0"/>
                    </a:p>
                    <a:p>
                      <a:pPr algn="ctr"/>
                      <a:endParaRPr lang="en-GB" sz="1100" dirty="0"/>
                    </a:p>
                    <a:p>
                      <a:pPr algn="ctr"/>
                      <a:r>
                        <a:rPr lang="en-GB" sz="1100" dirty="0"/>
                        <a:t>Movement</a:t>
                      </a:r>
                    </a:p>
                  </a:txBody>
                  <a:tcPr marL="68580" marR="68580" marT="34290" marB="34290">
                    <a:solidFill>
                      <a:srgbClr val="FFC000"/>
                    </a:solidFill>
                  </a:tcPr>
                </a:tc>
                <a:tc>
                  <a:txBody>
                    <a:bodyPr/>
                    <a:lstStyle/>
                    <a:p>
                      <a:pPr algn="ctr"/>
                      <a:endParaRPr lang="en-GB" sz="1100" dirty="0"/>
                    </a:p>
                    <a:p>
                      <a:pPr algn="ctr"/>
                      <a:endParaRPr lang="en-GB" sz="1100" dirty="0"/>
                    </a:p>
                    <a:p>
                      <a:pPr algn="ctr"/>
                      <a:r>
                        <a:rPr lang="en-GB" sz="1100" dirty="0"/>
                        <a:t>Snack</a:t>
                      </a:r>
                    </a:p>
                  </a:txBody>
                  <a:tcPr marL="68580" marR="68580" marT="34290" marB="34290">
                    <a:solidFill>
                      <a:srgbClr val="FF3300"/>
                    </a:solidFill>
                  </a:tcPr>
                </a:tc>
                <a:tc>
                  <a:txBody>
                    <a:bodyPr/>
                    <a:lstStyle/>
                    <a:p>
                      <a:pPr algn="ctr"/>
                      <a:endParaRPr lang="en-GB" sz="1100" dirty="0"/>
                    </a:p>
                    <a:p>
                      <a:pPr algn="ctr"/>
                      <a:endParaRPr lang="en-GB" sz="1100" dirty="0"/>
                    </a:p>
                    <a:p>
                      <a:pPr algn="ctr"/>
                      <a:r>
                        <a:rPr lang="en-GB" sz="1100" dirty="0"/>
                        <a:t>Circle</a:t>
                      </a:r>
                    </a:p>
                  </a:txBody>
                  <a:tcPr marL="68580" marR="68580" marT="34290" marB="34290">
                    <a:solidFill>
                      <a:schemeClr val="bg2"/>
                    </a:solidFill>
                  </a:tcPr>
                </a:tc>
                <a:tc rowSpan="5">
                  <a:txBody>
                    <a:bodyPr/>
                    <a:lstStyle/>
                    <a:p>
                      <a:pPr algn="ctr"/>
                      <a:endParaRPr lang="en-GB" sz="1100" dirty="0"/>
                    </a:p>
                  </a:txBody>
                  <a:tcPr marL="68580" marR="68580" marT="34290" marB="34290">
                    <a:solidFill>
                      <a:srgbClr val="FFFF00"/>
                    </a:solidFill>
                  </a:tcPr>
                </a:tc>
                <a:tc>
                  <a:txBody>
                    <a:bodyPr/>
                    <a:lstStyle/>
                    <a:p>
                      <a:pPr algn="ctr"/>
                      <a:r>
                        <a:rPr lang="en-GB" sz="1100" dirty="0"/>
                        <a:t>English</a:t>
                      </a:r>
                      <a:r>
                        <a:rPr lang="en-GB" sz="1100" baseline="0" dirty="0"/>
                        <a:t> Circle</a:t>
                      </a:r>
                    </a:p>
                    <a:p>
                      <a:pPr algn="ctr"/>
                      <a:endParaRPr lang="en-GB" sz="1100" baseline="0" dirty="0"/>
                    </a:p>
                    <a:p>
                      <a:pPr algn="ctr"/>
                      <a:r>
                        <a:rPr lang="en-GB" sz="1100" baseline="0" dirty="0"/>
                        <a:t>Phonics</a:t>
                      </a:r>
                    </a:p>
                    <a:p>
                      <a:pPr algn="ctr"/>
                      <a:endParaRPr lang="en-GB" sz="1100" baseline="0" dirty="0"/>
                    </a:p>
                    <a:p>
                      <a:pPr algn="ctr"/>
                      <a:r>
                        <a:rPr lang="en-GB" sz="1100" baseline="0" dirty="0"/>
                        <a:t>English groups</a:t>
                      </a:r>
                      <a:endParaRPr lang="en-GB" sz="1100" dirty="0"/>
                    </a:p>
                  </a:txBody>
                  <a:tcPr marL="68580" marR="68580" marT="34290" marB="34290">
                    <a:solidFill>
                      <a:schemeClr val="accent6">
                        <a:lumMod val="40000"/>
                        <a:lumOff val="60000"/>
                      </a:schemeClr>
                    </a:solidFill>
                  </a:tcPr>
                </a:tc>
                <a:tc rowSpan="5">
                  <a:txBody>
                    <a:bodyPr/>
                    <a:lstStyle/>
                    <a:p>
                      <a:pPr algn="ctr"/>
                      <a:endParaRPr lang="en-GB" sz="1100" dirty="0"/>
                    </a:p>
                  </a:txBody>
                  <a:tcPr marL="68580" marR="68580" marT="34290" marB="34290">
                    <a:solidFill>
                      <a:srgbClr val="FFFF00"/>
                    </a:solidFill>
                  </a:tcPr>
                </a:tc>
                <a:tc rowSpan="5">
                  <a:txBody>
                    <a:bodyPr/>
                    <a:lstStyle/>
                    <a:p>
                      <a:pPr algn="ctr"/>
                      <a:endParaRPr lang="en-GB" sz="1100" dirty="0"/>
                    </a:p>
                  </a:txBody>
                  <a:tcPr marL="68580" marR="68580" marT="34290" marB="34290">
                    <a:solidFill>
                      <a:srgbClr val="00FFFF"/>
                    </a:solidFill>
                  </a:tcPr>
                </a:tc>
                <a:tc>
                  <a:txBody>
                    <a:bodyPr/>
                    <a:lstStyle/>
                    <a:p>
                      <a:pPr algn="ctr"/>
                      <a:endParaRPr lang="en-GB" sz="1100" dirty="0"/>
                    </a:p>
                    <a:p>
                      <a:pPr algn="ctr"/>
                      <a:r>
                        <a:rPr lang="en-GB" sz="1100" kern="1200" dirty="0">
                          <a:solidFill>
                            <a:schemeClr val="tx1"/>
                          </a:solidFill>
                          <a:effectLst/>
                          <a:latin typeface="+mn-lt"/>
                          <a:ea typeface="+mn-ea"/>
                          <a:cs typeface="+mn-cs"/>
                        </a:rPr>
                        <a:t>RE , ICT and D&amp;T</a:t>
                      </a:r>
                      <a:endParaRPr lang="en-GB" sz="800" dirty="0"/>
                    </a:p>
                  </a:txBody>
                  <a:tcPr marL="68580" marR="68580" marT="34290" marB="34290">
                    <a:solidFill>
                      <a:srgbClr val="41E335"/>
                    </a:solidFill>
                  </a:tcPr>
                </a:tc>
                <a:extLst>
                  <a:ext uri="{0D108BD9-81ED-4DB2-BD59-A6C34878D82A}">
                    <a16:rowId xmlns:a16="http://schemas.microsoft.com/office/drawing/2014/main" val="2324308418"/>
                  </a:ext>
                </a:extLst>
              </a:tr>
              <a:tr h="868680">
                <a:tc>
                  <a:txBody>
                    <a:bodyPr/>
                    <a:lstStyle/>
                    <a:p>
                      <a:endParaRPr lang="en-GB" sz="1100" dirty="0"/>
                    </a:p>
                  </a:txBody>
                  <a:tcPr marL="68580" marR="68580" marT="34290" marB="34290">
                    <a:solidFill>
                      <a:schemeClr val="bg1"/>
                    </a:solidFill>
                  </a:tcPr>
                </a:tc>
                <a:tc>
                  <a:txBody>
                    <a:bodyPr/>
                    <a:lstStyle/>
                    <a:p>
                      <a:endParaRPr lang="en-GB" sz="900" dirty="0"/>
                    </a:p>
                    <a:p>
                      <a:r>
                        <a:rPr lang="en-GB" sz="900" dirty="0"/>
                        <a:t>Circle</a:t>
                      </a:r>
                    </a:p>
                    <a:p>
                      <a:r>
                        <a:rPr lang="en-GB" sz="900" dirty="0"/>
                        <a:t>and</a:t>
                      </a:r>
                    </a:p>
                    <a:p>
                      <a:r>
                        <a:rPr lang="en-GB" sz="900" dirty="0"/>
                        <a:t>Register</a:t>
                      </a:r>
                    </a:p>
                    <a:p>
                      <a:endParaRPr lang="en-GB" sz="1100" dirty="0"/>
                    </a:p>
                  </a:txBody>
                  <a:tcPr marL="68580" marR="68580" marT="34290" marB="34290">
                    <a:solidFill>
                      <a:schemeClr val="bg1">
                        <a:lumMod val="95000"/>
                      </a:schemeClr>
                    </a:solidFill>
                  </a:tcPr>
                </a:tc>
                <a:tc>
                  <a:txBody>
                    <a:bodyPr/>
                    <a:lstStyle/>
                    <a:p>
                      <a:pPr algn="ctr"/>
                      <a:endParaRPr lang="en-GB" sz="1100" dirty="0"/>
                    </a:p>
                    <a:p>
                      <a:pPr algn="ctr"/>
                      <a:endParaRPr lang="en-GB" sz="1100" dirty="0"/>
                    </a:p>
                    <a:p>
                      <a:pPr algn="ctr"/>
                      <a:r>
                        <a:rPr lang="en-GB" sz="1100" dirty="0"/>
                        <a:t>Handwriting</a:t>
                      </a:r>
                    </a:p>
                  </a:txBody>
                  <a:tcPr marL="68580" marR="68580" marT="34290" marB="34290">
                    <a:solidFill>
                      <a:srgbClr val="FF66FF"/>
                    </a:solidFill>
                  </a:tcPr>
                </a:tc>
                <a:tc>
                  <a:txBody>
                    <a:bodyPr/>
                    <a:lstStyle/>
                    <a:p>
                      <a:pPr algn="ctr"/>
                      <a:endParaRPr lang="en-GB" sz="1100" dirty="0"/>
                    </a:p>
                    <a:p>
                      <a:pPr algn="ctr"/>
                      <a:endParaRPr lang="en-GB" sz="1100" dirty="0"/>
                    </a:p>
                    <a:p>
                      <a:pPr algn="ctr"/>
                      <a:r>
                        <a:rPr lang="en-GB" sz="1100" dirty="0"/>
                        <a:t>Maths</a:t>
                      </a:r>
                    </a:p>
                  </a:txBody>
                  <a:tcPr marL="68580" marR="68580" marT="34290" marB="34290">
                    <a:solidFill>
                      <a:schemeClr val="accent1">
                        <a:lumMod val="60000"/>
                        <a:lumOff val="40000"/>
                      </a:schemeClr>
                    </a:solidFill>
                  </a:tcPr>
                </a:tc>
                <a:tc>
                  <a:txBody>
                    <a:bodyPr/>
                    <a:lstStyle/>
                    <a:p>
                      <a:pPr algn="ctr"/>
                      <a:endParaRPr lang="en-GB" sz="1100" dirty="0">
                        <a:solidFill>
                          <a:schemeClr val="accent2"/>
                        </a:solidFill>
                      </a:endParaRPr>
                    </a:p>
                    <a:p>
                      <a:pPr algn="ctr"/>
                      <a:endParaRPr lang="en-GB" sz="1100" dirty="0">
                        <a:solidFill>
                          <a:schemeClr val="accent2"/>
                        </a:solidFill>
                      </a:endParaRPr>
                    </a:p>
                    <a:p>
                      <a:pPr algn="ctr"/>
                      <a:r>
                        <a:rPr lang="en-GB" sz="1100" dirty="0">
                          <a:solidFill>
                            <a:schemeClr val="tx1"/>
                          </a:solidFill>
                        </a:rPr>
                        <a:t>Movement</a:t>
                      </a:r>
                    </a:p>
                  </a:txBody>
                  <a:tcPr marL="68580" marR="68580" marT="34290" marB="34290">
                    <a:solidFill>
                      <a:srgbClr val="FFC000"/>
                    </a:solidFill>
                  </a:tcPr>
                </a:tc>
                <a:tc>
                  <a:txBody>
                    <a:bodyPr/>
                    <a:lstStyle/>
                    <a:p>
                      <a:pPr algn="ctr"/>
                      <a:endParaRPr lang="en-GB" sz="1100" dirty="0"/>
                    </a:p>
                    <a:p>
                      <a:pPr algn="ctr"/>
                      <a:endParaRPr lang="en-GB" sz="1100" dirty="0"/>
                    </a:p>
                    <a:p>
                      <a:pPr algn="ctr"/>
                      <a:r>
                        <a:rPr lang="en-GB" sz="1100" dirty="0"/>
                        <a:t>Snack</a:t>
                      </a:r>
                    </a:p>
                  </a:txBody>
                  <a:tcPr marL="68580" marR="68580" marT="34290" marB="34290">
                    <a:solidFill>
                      <a:srgbClr val="FF3300"/>
                    </a:solidFill>
                  </a:tcPr>
                </a:tc>
                <a:tc>
                  <a:txBody>
                    <a:bodyPr/>
                    <a:lstStyle/>
                    <a:p>
                      <a:pPr algn="ctr"/>
                      <a:endParaRPr lang="en-GB" sz="1100" dirty="0"/>
                    </a:p>
                    <a:p>
                      <a:pPr algn="ctr"/>
                      <a:endParaRPr lang="en-GB" sz="1100" dirty="0"/>
                    </a:p>
                    <a:p>
                      <a:pPr algn="ctr"/>
                      <a:r>
                        <a:rPr lang="en-GB" sz="1100" dirty="0"/>
                        <a:t>Circle</a:t>
                      </a:r>
                    </a:p>
                  </a:txBody>
                  <a:tcPr marL="68580" marR="68580" marT="34290" marB="34290">
                    <a:solidFill>
                      <a:schemeClr val="bg2"/>
                    </a:solidFill>
                  </a:tcPr>
                </a:tc>
                <a:tc vMerge="1">
                  <a:txBody>
                    <a:bodyPr/>
                    <a:lstStyle/>
                    <a:p>
                      <a:pPr algn="ctr"/>
                      <a:endParaRPr lang="en-GB" sz="1400" dirty="0"/>
                    </a:p>
                  </a:txBody>
                  <a:tcPr/>
                </a:tc>
                <a:tc>
                  <a:txBody>
                    <a:bodyPr/>
                    <a:lstStyle/>
                    <a:p>
                      <a:pPr algn="ctr"/>
                      <a:r>
                        <a:rPr lang="en-GB" sz="1100" dirty="0"/>
                        <a:t>English</a:t>
                      </a:r>
                      <a:r>
                        <a:rPr lang="en-GB" sz="1100" baseline="0" dirty="0"/>
                        <a:t> Circle</a:t>
                      </a:r>
                    </a:p>
                    <a:p>
                      <a:pPr algn="ctr"/>
                      <a:endParaRPr lang="en-GB" sz="1100" baseline="0" dirty="0"/>
                    </a:p>
                    <a:p>
                      <a:pPr algn="ctr"/>
                      <a:r>
                        <a:rPr lang="en-GB" sz="1100" baseline="0" dirty="0"/>
                        <a:t>Phonics</a:t>
                      </a:r>
                    </a:p>
                    <a:p>
                      <a:pPr algn="ctr"/>
                      <a:endParaRPr lang="en-GB" sz="1100" baseline="0" dirty="0"/>
                    </a:p>
                    <a:p>
                      <a:pPr algn="ctr"/>
                      <a:r>
                        <a:rPr lang="en-GB" sz="1100" baseline="0" dirty="0"/>
                        <a:t>English groups</a:t>
                      </a:r>
                      <a:endParaRPr lang="en-GB" sz="1100" dirty="0"/>
                    </a:p>
                  </a:txBody>
                  <a:tcPr marL="68580" marR="68580" marT="34290" marB="34290">
                    <a:solidFill>
                      <a:schemeClr val="accent6">
                        <a:lumMod val="40000"/>
                        <a:lumOff val="60000"/>
                      </a:schemeClr>
                    </a:solidFill>
                  </a:tcPr>
                </a:tc>
                <a:tc vMerge="1">
                  <a:txBody>
                    <a:bodyPr/>
                    <a:lstStyle/>
                    <a:p>
                      <a:pPr algn="ctr"/>
                      <a:endParaRPr lang="en-GB" sz="1400" dirty="0"/>
                    </a:p>
                  </a:txBody>
                  <a:tcPr/>
                </a:tc>
                <a:tc vMerge="1">
                  <a:txBody>
                    <a:bodyPr/>
                    <a:lstStyle/>
                    <a:p>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100" dirty="0"/>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t>Occupational</a:t>
                      </a:r>
                      <a:r>
                        <a:rPr lang="en-GB" sz="1100" baseline="0" dirty="0"/>
                        <a:t> Therapy</a:t>
                      </a:r>
                      <a:endParaRPr lang="en-GB" sz="1100" dirty="0"/>
                    </a:p>
                  </a:txBody>
                  <a:tcPr marL="68580" marR="68580" marT="34290" marB="34290">
                    <a:solidFill>
                      <a:srgbClr val="FFC000"/>
                    </a:solidFill>
                  </a:tcPr>
                </a:tc>
                <a:extLst>
                  <a:ext uri="{0D108BD9-81ED-4DB2-BD59-A6C34878D82A}">
                    <a16:rowId xmlns:a16="http://schemas.microsoft.com/office/drawing/2014/main" val="2430527294"/>
                  </a:ext>
                </a:extLst>
              </a:tr>
              <a:tr h="868680">
                <a:tc>
                  <a:txBody>
                    <a:bodyPr/>
                    <a:lstStyle/>
                    <a:p>
                      <a:endParaRPr lang="en-GB" sz="1100" dirty="0"/>
                    </a:p>
                    <a:p>
                      <a:endParaRPr lang="en-GB" sz="1100" dirty="0"/>
                    </a:p>
                  </a:txBody>
                  <a:tcPr marL="68580" marR="68580" marT="34290" marB="34290">
                    <a:solidFill>
                      <a:schemeClr val="bg1"/>
                    </a:solidFill>
                  </a:tcPr>
                </a:tc>
                <a:tc>
                  <a:txBody>
                    <a:bodyPr/>
                    <a:lstStyle/>
                    <a:p>
                      <a:endParaRPr lang="en-GB" sz="1100" dirty="0"/>
                    </a:p>
                    <a:p>
                      <a:r>
                        <a:rPr lang="en-GB" sz="900" dirty="0"/>
                        <a:t>Circle</a:t>
                      </a:r>
                    </a:p>
                    <a:p>
                      <a:r>
                        <a:rPr lang="en-GB" sz="900" dirty="0"/>
                        <a:t>and</a:t>
                      </a:r>
                    </a:p>
                    <a:p>
                      <a:r>
                        <a:rPr lang="en-GB" sz="900" dirty="0"/>
                        <a:t>Register</a:t>
                      </a:r>
                    </a:p>
                    <a:p>
                      <a:endParaRPr lang="en-GB" sz="1100" dirty="0"/>
                    </a:p>
                  </a:txBody>
                  <a:tcPr marL="68580" marR="68580" marT="34290" marB="34290">
                    <a:solidFill>
                      <a:schemeClr val="bg1">
                        <a:lumMod val="95000"/>
                      </a:schemeClr>
                    </a:solidFill>
                  </a:tcPr>
                </a:tc>
                <a:tc>
                  <a:txBody>
                    <a:bodyPr/>
                    <a:lstStyle/>
                    <a:p>
                      <a:pPr algn="ctr"/>
                      <a:endParaRPr lang="en-GB" sz="1100" dirty="0"/>
                    </a:p>
                    <a:p>
                      <a:pPr algn="ctr"/>
                      <a:endParaRPr lang="en-GB" sz="1100" dirty="0"/>
                    </a:p>
                    <a:p>
                      <a:pPr algn="ctr"/>
                      <a:r>
                        <a:rPr lang="en-GB" sz="1100" dirty="0"/>
                        <a:t>Handwriting</a:t>
                      </a:r>
                    </a:p>
                  </a:txBody>
                  <a:tcPr marL="68580" marR="68580" marT="34290" marB="34290">
                    <a:solidFill>
                      <a:srgbClr val="FF66FF"/>
                    </a:solidFill>
                  </a:tcPr>
                </a:tc>
                <a:tc>
                  <a:txBody>
                    <a:bodyPr/>
                    <a:lstStyle/>
                    <a:p>
                      <a:pPr algn="ctr"/>
                      <a:endParaRPr lang="en-GB" sz="1100" dirty="0"/>
                    </a:p>
                    <a:p>
                      <a:pPr algn="ctr"/>
                      <a:endParaRPr lang="en-GB" sz="1100" dirty="0"/>
                    </a:p>
                    <a:p>
                      <a:pPr algn="ctr"/>
                      <a:r>
                        <a:rPr lang="en-GB" sz="1100" dirty="0"/>
                        <a:t>Maths</a:t>
                      </a:r>
                    </a:p>
                  </a:txBody>
                  <a:tcPr marL="68580" marR="68580" marT="34290" marB="34290">
                    <a:solidFill>
                      <a:schemeClr val="accent1">
                        <a:lumMod val="60000"/>
                        <a:lumOff val="40000"/>
                      </a:schemeClr>
                    </a:solidFill>
                  </a:tcPr>
                </a:tc>
                <a:tc>
                  <a:txBody>
                    <a:bodyPr/>
                    <a:lstStyle/>
                    <a:p>
                      <a:pPr algn="ctr"/>
                      <a:endParaRPr lang="en-GB" sz="1100" dirty="0"/>
                    </a:p>
                    <a:p>
                      <a:pPr algn="ctr"/>
                      <a:endParaRPr lang="en-GB" sz="1100" dirty="0"/>
                    </a:p>
                    <a:p>
                      <a:pPr algn="ctr"/>
                      <a:r>
                        <a:rPr lang="en-GB" sz="1100" dirty="0"/>
                        <a:t>Movement</a:t>
                      </a:r>
                    </a:p>
                  </a:txBody>
                  <a:tcPr marL="68580" marR="68580" marT="34290" marB="34290">
                    <a:solidFill>
                      <a:srgbClr val="FFC000"/>
                    </a:solidFill>
                  </a:tcPr>
                </a:tc>
                <a:tc>
                  <a:txBody>
                    <a:bodyPr/>
                    <a:lstStyle/>
                    <a:p>
                      <a:pPr algn="ctr"/>
                      <a:endParaRPr lang="en-GB" sz="1100" dirty="0"/>
                    </a:p>
                    <a:p>
                      <a:pPr algn="ctr"/>
                      <a:endParaRPr lang="en-GB" sz="1100" dirty="0"/>
                    </a:p>
                    <a:p>
                      <a:pPr algn="ctr"/>
                      <a:r>
                        <a:rPr lang="en-GB" sz="1100" dirty="0"/>
                        <a:t>Snack</a:t>
                      </a:r>
                    </a:p>
                  </a:txBody>
                  <a:tcPr marL="68580" marR="68580" marT="34290" marB="34290">
                    <a:solidFill>
                      <a:srgbClr val="FF3300"/>
                    </a:solidFill>
                  </a:tcPr>
                </a:tc>
                <a:tc>
                  <a:txBody>
                    <a:bodyPr/>
                    <a:lstStyle/>
                    <a:p>
                      <a:pPr algn="ctr"/>
                      <a:endParaRPr lang="en-GB" sz="1100" dirty="0"/>
                    </a:p>
                    <a:p>
                      <a:pPr algn="ctr"/>
                      <a:endParaRPr lang="en-GB" sz="1100" dirty="0"/>
                    </a:p>
                    <a:p>
                      <a:pPr algn="ctr"/>
                      <a:r>
                        <a:rPr lang="en-GB" sz="1100" dirty="0"/>
                        <a:t>Assembly</a:t>
                      </a:r>
                    </a:p>
                  </a:txBody>
                  <a:tcPr marL="68580" marR="68580" marT="34290" marB="34290">
                    <a:solidFill>
                      <a:schemeClr val="accent2">
                        <a:lumMod val="60000"/>
                        <a:lumOff val="40000"/>
                      </a:schemeClr>
                    </a:solidFill>
                  </a:tcPr>
                </a:tc>
                <a:tc vMerge="1">
                  <a:txBody>
                    <a:bodyPr/>
                    <a:lstStyle/>
                    <a:p>
                      <a:pPr algn="ctr"/>
                      <a:endParaRPr lang="en-GB" sz="1400" dirty="0"/>
                    </a:p>
                  </a:txBody>
                  <a:tcPr/>
                </a:tc>
                <a:tc>
                  <a:txBody>
                    <a:bodyPr/>
                    <a:lstStyle/>
                    <a:p>
                      <a:pPr algn="ctr"/>
                      <a:r>
                        <a:rPr lang="en-GB" sz="1100" dirty="0"/>
                        <a:t>English</a:t>
                      </a:r>
                      <a:r>
                        <a:rPr lang="en-GB" sz="1100" baseline="0" dirty="0"/>
                        <a:t> Circle</a:t>
                      </a:r>
                    </a:p>
                    <a:p>
                      <a:pPr algn="ctr"/>
                      <a:endParaRPr lang="en-GB" sz="1100" baseline="0" dirty="0"/>
                    </a:p>
                    <a:p>
                      <a:pPr algn="ctr"/>
                      <a:r>
                        <a:rPr lang="en-GB" sz="1100" baseline="0" dirty="0"/>
                        <a:t>Phonics</a:t>
                      </a:r>
                    </a:p>
                    <a:p>
                      <a:pPr algn="ctr"/>
                      <a:endParaRPr lang="en-GB" sz="1100" baseline="0" dirty="0"/>
                    </a:p>
                    <a:p>
                      <a:pPr algn="ctr"/>
                      <a:r>
                        <a:rPr lang="en-GB" sz="1100" baseline="0" dirty="0"/>
                        <a:t>English groups</a:t>
                      </a:r>
                      <a:endParaRPr lang="en-GB" sz="1100" dirty="0"/>
                    </a:p>
                  </a:txBody>
                  <a:tcPr marL="68580" marR="68580" marT="34290" marB="34290">
                    <a:solidFill>
                      <a:schemeClr val="accent6">
                        <a:lumMod val="40000"/>
                        <a:lumOff val="60000"/>
                      </a:schemeClr>
                    </a:solidFill>
                  </a:tcPr>
                </a:tc>
                <a:tc vMerge="1">
                  <a:txBody>
                    <a:bodyPr/>
                    <a:lstStyle/>
                    <a:p>
                      <a:pPr algn="ctr"/>
                      <a:endParaRPr lang="en-GB" sz="1400" dirty="0"/>
                    </a:p>
                  </a:txBody>
                  <a:tcPr/>
                </a:tc>
                <a:tc vMerge="1">
                  <a:txBody>
                    <a:bodyPr/>
                    <a:lstStyle/>
                    <a:p>
                      <a:endParaRPr lang="en-GB" dirty="0"/>
                    </a:p>
                  </a:txBody>
                  <a:tcPr/>
                </a:tc>
                <a:tc>
                  <a:txBody>
                    <a:bodyPr/>
                    <a:lstStyle/>
                    <a:p>
                      <a:pPr algn="ctr"/>
                      <a:endParaRPr lang="en-GB" sz="1100" dirty="0"/>
                    </a:p>
                    <a:p>
                      <a:pPr algn="ctr"/>
                      <a:r>
                        <a:rPr lang="en-GB" sz="1100" dirty="0"/>
                        <a:t>Art</a:t>
                      </a:r>
                      <a:r>
                        <a:rPr lang="en-GB" sz="1100" baseline="0" dirty="0"/>
                        <a:t> / Language Games</a:t>
                      </a:r>
                      <a:endParaRPr lang="en-GB" sz="1100" dirty="0"/>
                    </a:p>
                  </a:txBody>
                  <a:tcPr marL="68580" marR="68580" marT="34290" marB="34290">
                    <a:solidFill>
                      <a:srgbClr val="92D050"/>
                    </a:solidFill>
                  </a:tcPr>
                </a:tc>
                <a:extLst>
                  <a:ext uri="{0D108BD9-81ED-4DB2-BD59-A6C34878D82A}">
                    <a16:rowId xmlns:a16="http://schemas.microsoft.com/office/drawing/2014/main" val="1604860566"/>
                  </a:ext>
                </a:extLst>
              </a:tr>
              <a:tr h="800100">
                <a:tc>
                  <a:txBody>
                    <a:bodyPr/>
                    <a:lstStyle/>
                    <a:p>
                      <a:endParaRPr lang="en-GB" sz="1100" dirty="0"/>
                    </a:p>
                    <a:p>
                      <a:endParaRPr lang="en-GB" sz="1100" dirty="0"/>
                    </a:p>
                  </a:txBody>
                  <a:tcPr marL="68580" marR="68580" marT="34290" marB="34290">
                    <a:solidFill>
                      <a:schemeClr val="bg1"/>
                    </a:solidFill>
                  </a:tcPr>
                </a:tc>
                <a:tc>
                  <a:txBody>
                    <a:bodyPr/>
                    <a:lstStyle/>
                    <a:p>
                      <a:endParaRPr lang="en-GB" sz="1100" dirty="0"/>
                    </a:p>
                    <a:p>
                      <a:r>
                        <a:rPr lang="en-GB" sz="900" dirty="0"/>
                        <a:t>Circle</a:t>
                      </a:r>
                    </a:p>
                    <a:p>
                      <a:r>
                        <a:rPr lang="en-GB" sz="900" dirty="0"/>
                        <a:t>and</a:t>
                      </a:r>
                    </a:p>
                    <a:p>
                      <a:r>
                        <a:rPr lang="en-GB" sz="900" dirty="0"/>
                        <a:t>Register</a:t>
                      </a:r>
                    </a:p>
                    <a:p>
                      <a:endParaRPr lang="en-GB" sz="1100" dirty="0"/>
                    </a:p>
                  </a:txBody>
                  <a:tcPr marL="68580" marR="68580" marT="34290" marB="34290">
                    <a:solidFill>
                      <a:schemeClr val="bg1">
                        <a:lumMod val="95000"/>
                      </a:schemeClr>
                    </a:solidFill>
                  </a:tcPr>
                </a:tc>
                <a:tc>
                  <a:txBody>
                    <a:bodyPr/>
                    <a:lstStyle/>
                    <a:p>
                      <a:pPr algn="ctr"/>
                      <a:endParaRPr lang="en-GB" sz="1100" dirty="0"/>
                    </a:p>
                    <a:p>
                      <a:pPr algn="ctr"/>
                      <a:endParaRPr lang="en-GB" sz="1100" dirty="0"/>
                    </a:p>
                    <a:p>
                      <a:pPr algn="ctr"/>
                      <a:r>
                        <a:rPr lang="en-GB" sz="1100" dirty="0"/>
                        <a:t>Handwriting</a:t>
                      </a:r>
                    </a:p>
                  </a:txBody>
                  <a:tcPr marL="68580" marR="68580" marT="34290" marB="34290">
                    <a:solidFill>
                      <a:srgbClr val="FF66FF"/>
                    </a:solidFill>
                  </a:tcPr>
                </a:tc>
                <a:tc>
                  <a:txBody>
                    <a:bodyPr/>
                    <a:lstStyle/>
                    <a:p>
                      <a:pPr algn="ctr"/>
                      <a:endParaRPr lang="en-GB" sz="1100" dirty="0"/>
                    </a:p>
                    <a:p>
                      <a:pPr algn="ctr"/>
                      <a:endParaRPr lang="en-GB" sz="1100" dirty="0"/>
                    </a:p>
                    <a:p>
                      <a:pPr algn="ctr"/>
                      <a:r>
                        <a:rPr lang="en-GB" sz="1100" dirty="0"/>
                        <a:t>Maths</a:t>
                      </a:r>
                    </a:p>
                  </a:txBody>
                  <a:tcPr marL="68580" marR="68580" marT="34290" marB="34290">
                    <a:solidFill>
                      <a:schemeClr val="accent1">
                        <a:lumMod val="60000"/>
                        <a:lumOff val="40000"/>
                      </a:schemeClr>
                    </a:solidFill>
                  </a:tcPr>
                </a:tc>
                <a:tc>
                  <a:txBody>
                    <a:bodyPr/>
                    <a:lstStyle/>
                    <a:p>
                      <a:pPr algn="ctr"/>
                      <a:endParaRPr lang="en-GB" sz="1100" dirty="0"/>
                    </a:p>
                    <a:p>
                      <a:pPr algn="ctr"/>
                      <a:endParaRPr lang="en-GB" sz="1100" dirty="0"/>
                    </a:p>
                    <a:p>
                      <a:pPr algn="ctr"/>
                      <a:r>
                        <a:rPr lang="en-GB" sz="1100" dirty="0"/>
                        <a:t>Movement</a:t>
                      </a:r>
                    </a:p>
                  </a:txBody>
                  <a:tcPr marL="68580" marR="68580" marT="34290" marB="34290">
                    <a:solidFill>
                      <a:srgbClr val="FFC000"/>
                    </a:solidFill>
                  </a:tcPr>
                </a:tc>
                <a:tc>
                  <a:txBody>
                    <a:bodyPr/>
                    <a:lstStyle/>
                    <a:p>
                      <a:pPr algn="ctr"/>
                      <a:endParaRPr lang="en-GB" sz="1100" dirty="0"/>
                    </a:p>
                    <a:p>
                      <a:pPr algn="ctr"/>
                      <a:endParaRPr lang="en-GB" sz="1100" dirty="0"/>
                    </a:p>
                    <a:p>
                      <a:pPr algn="ctr"/>
                      <a:r>
                        <a:rPr lang="en-GB" sz="1100" dirty="0"/>
                        <a:t>Snack</a:t>
                      </a:r>
                    </a:p>
                  </a:txBody>
                  <a:tcPr marL="68580" marR="68580" marT="34290" marB="34290">
                    <a:solidFill>
                      <a:srgbClr val="FF3300"/>
                    </a:solidFill>
                  </a:tcPr>
                </a:tc>
                <a:tc>
                  <a:txBody>
                    <a:bodyPr/>
                    <a:lstStyle/>
                    <a:p>
                      <a:pPr algn="ctr"/>
                      <a:endParaRPr lang="en-GB" sz="1100" dirty="0"/>
                    </a:p>
                    <a:p>
                      <a:pPr algn="ctr"/>
                      <a:r>
                        <a:rPr lang="en-GB" sz="1100" dirty="0"/>
                        <a:t>Singing Assembly</a:t>
                      </a:r>
                    </a:p>
                  </a:txBody>
                  <a:tcPr marL="68580" marR="68580" marT="34290" marB="34290">
                    <a:solidFill>
                      <a:srgbClr val="AF6CCA"/>
                    </a:solidFill>
                  </a:tcPr>
                </a:tc>
                <a:tc vMerge="1">
                  <a:txBody>
                    <a:bodyPr/>
                    <a:lstStyle/>
                    <a:p>
                      <a:pPr algn="ctr"/>
                      <a:endParaRPr lang="en-GB" sz="1400" dirty="0"/>
                    </a:p>
                  </a:txBody>
                  <a:tcPr/>
                </a:tc>
                <a:tc>
                  <a:txBody>
                    <a:bodyPr/>
                    <a:lstStyle/>
                    <a:p>
                      <a:pPr algn="ctr"/>
                      <a:endParaRPr lang="en-GB" sz="1100" dirty="0"/>
                    </a:p>
                    <a:p>
                      <a:pPr algn="ctr"/>
                      <a:r>
                        <a:rPr lang="en-GB" sz="1100" dirty="0"/>
                        <a:t>Music</a:t>
                      </a:r>
                      <a:r>
                        <a:rPr lang="en-GB" sz="1100" baseline="0" dirty="0"/>
                        <a:t> / Language Games</a:t>
                      </a:r>
                      <a:endParaRPr lang="en-GB" sz="1100" dirty="0"/>
                    </a:p>
                  </a:txBody>
                  <a:tcPr marL="68580" marR="68580" marT="34290" marB="34290">
                    <a:solidFill>
                      <a:srgbClr val="AF6CCA"/>
                    </a:solidFill>
                  </a:tcPr>
                </a:tc>
                <a:tc vMerge="1">
                  <a:txBody>
                    <a:bodyPr/>
                    <a:lstStyle/>
                    <a:p>
                      <a:pPr algn="ctr"/>
                      <a:endParaRPr lang="en-GB" sz="1400" dirty="0"/>
                    </a:p>
                  </a:txBody>
                  <a:tcPr/>
                </a:tc>
                <a:tc vMerge="1">
                  <a:txBody>
                    <a:bodyPr/>
                    <a:lstStyle/>
                    <a:p>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100" dirty="0"/>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t>History / Geography</a:t>
                      </a:r>
                    </a:p>
                  </a:txBody>
                  <a:tcPr marL="68580" marR="68580" marT="34290" marB="34290">
                    <a:solidFill>
                      <a:schemeClr val="accent6">
                        <a:lumMod val="75000"/>
                      </a:schemeClr>
                    </a:solidFill>
                  </a:tcPr>
                </a:tc>
                <a:extLst>
                  <a:ext uri="{0D108BD9-81ED-4DB2-BD59-A6C34878D82A}">
                    <a16:rowId xmlns:a16="http://schemas.microsoft.com/office/drawing/2014/main" val="3193993100"/>
                  </a:ext>
                </a:extLst>
              </a:tr>
              <a:tr h="800100">
                <a:tc>
                  <a:txBody>
                    <a:bodyPr/>
                    <a:lstStyle/>
                    <a:p>
                      <a:endParaRPr lang="en-GB" sz="1100" dirty="0"/>
                    </a:p>
                    <a:p>
                      <a:endParaRPr lang="en-GB" sz="1100" dirty="0"/>
                    </a:p>
                  </a:txBody>
                  <a:tcPr marL="68580" marR="68580" marT="34290" marB="34290">
                    <a:solidFill>
                      <a:schemeClr val="bg1"/>
                    </a:solidFill>
                  </a:tcPr>
                </a:tc>
                <a:tc>
                  <a:txBody>
                    <a:bodyPr/>
                    <a:lstStyle/>
                    <a:p>
                      <a:endParaRPr lang="en-GB" sz="1100" dirty="0"/>
                    </a:p>
                    <a:p>
                      <a:r>
                        <a:rPr lang="en-GB" sz="900" dirty="0"/>
                        <a:t>Circle</a:t>
                      </a:r>
                    </a:p>
                    <a:p>
                      <a:r>
                        <a:rPr lang="en-GB" sz="900" dirty="0"/>
                        <a:t>and</a:t>
                      </a:r>
                    </a:p>
                    <a:p>
                      <a:r>
                        <a:rPr lang="en-GB" sz="900" dirty="0"/>
                        <a:t>Register</a:t>
                      </a:r>
                    </a:p>
                    <a:p>
                      <a:endParaRPr lang="en-GB" sz="1100" dirty="0"/>
                    </a:p>
                  </a:txBody>
                  <a:tcPr marL="68580" marR="68580" marT="34290" marB="34290">
                    <a:solidFill>
                      <a:schemeClr val="bg1">
                        <a:lumMod val="95000"/>
                      </a:schemeClr>
                    </a:solidFill>
                  </a:tcPr>
                </a:tc>
                <a:tc gridSpan="3">
                  <a:txBody>
                    <a:bodyPr/>
                    <a:lstStyle/>
                    <a:p>
                      <a:pPr algn="ctr"/>
                      <a:endParaRPr lang="en-GB" sz="1100" dirty="0"/>
                    </a:p>
                    <a:p>
                      <a:pPr algn="ctr"/>
                      <a:endParaRPr lang="en-GB" sz="1100" dirty="0"/>
                    </a:p>
                    <a:p>
                      <a:pPr algn="ctr"/>
                      <a:r>
                        <a:rPr lang="en-GB" sz="1100" dirty="0"/>
                        <a:t>Maths Rotation</a:t>
                      </a:r>
                    </a:p>
                    <a:p>
                      <a:pPr algn="ctr"/>
                      <a:endParaRPr lang="en-GB" sz="1100" dirty="0"/>
                    </a:p>
                  </a:txBody>
                  <a:tcPr marL="68580" marR="68580" marT="34290" marB="34290">
                    <a:solidFill>
                      <a:srgbClr val="FF66FF"/>
                    </a:solidFill>
                  </a:tcPr>
                </a:tc>
                <a:tc hMerge="1">
                  <a:txBody>
                    <a:bodyPr/>
                    <a:lstStyle/>
                    <a:p>
                      <a:pPr algn="ctr"/>
                      <a:endParaRPr lang="en-GB" sz="1400" dirty="0"/>
                    </a:p>
                  </a:txBody>
                  <a:tcPr>
                    <a:solidFill>
                      <a:schemeClr val="accent1">
                        <a:lumMod val="60000"/>
                        <a:lumOff val="40000"/>
                      </a:schemeClr>
                    </a:solidFill>
                  </a:tcPr>
                </a:tc>
                <a:tc hMerge="1">
                  <a:txBody>
                    <a:bodyPr/>
                    <a:lstStyle/>
                    <a:p>
                      <a:pPr algn="ctr"/>
                      <a:endParaRPr lang="en-GB" sz="1400" dirty="0"/>
                    </a:p>
                  </a:txBody>
                  <a:tcPr>
                    <a:solidFill>
                      <a:srgbClr val="FFC000"/>
                    </a:solidFill>
                  </a:tcPr>
                </a:tc>
                <a:tc>
                  <a:txBody>
                    <a:bodyPr/>
                    <a:lstStyle/>
                    <a:p>
                      <a:pPr algn="ctr"/>
                      <a:endParaRPr lang="en-GB" sz="1100" dirty="0"/>
                    </a:p>
                    <a:p>
                      <a:pPr algn="ctr"/>
                      <a:endParaRPr lang="en-GB" sz="1100" dirty="0"/>
                    </a:p>
                    <a:p>
                      <a:pPr algn="ctr"/>
                      <a:r>
                        <a:rPr lang="en-GB" sz="1100" dirty="0"/>
                        <a:t>Snack</a:t>
                      </a:r>
                    </a:p>
                  </a:txBody>
                  <a:tcPr marL="68580" marR="68580" marT="34290" marB="34290">
                    <a:solidFill>
                      <a:srgbClr val="FF3300"/>
                    </a:solidFill>
                  </a:tcPr>
                </a:tc>
                <a:tc>
                  <a:txBody>
                    <a:bodyPr/>
                    <a:lstStyle/>
                    <a:p>
                      <a:pPr algn="ctr"/>
                      <a:endParaRPr lang="en-GB" sz="1100" dirty="0"/>
                    </a:p>
                    <a:p>
                      <a:pPr algn="ctr"/>
                      <a:r>
                        <a:rPr lang="en-GB" sz="1100" dirty="0"/>
                        <a:t>Celebration Assembly</a:t>
                      </a:r>
                    </a:p>
                  </a:txBody>
                  <a:tcPr marL="68580" marR="68580" marT="34290" marB="34290">
                    <a:solidFill>
                      <a:schemeClr val="accent2">
                        <a:lumMod val="60000"/>
                        <a:lumOff val="40000"/>
                      </a:schemeClr>
                    </a:solidFill>
                  </a:tcPr>
                </a:tc>
                <a:tc vMerge="1">
                  <a:txBody>
                    <a:bodyPr/>
                    <a:lstStyle/>
                    <a:p>
                      <a:pPr algn="ctr"/>
                      <a:endParaRPr lang="en-GB" sz="1400" dirty="0"/>
                    </a:p>
                  </a:txBody>
                  <a:tcPr/>
                </a:tc>
                <a:tc>
                  <a:txBody>
                    <a:bodyPr/>
                    <a:lstStyle/>
                    <a:p>
                      <a:pPr algn="ctr"/>
                      <a:endParaRPr lang="en-GB" sz="1100" dirty="0"/>
                    </a:p>
                    <a:p>
                      <a:pPr algn="ctr"/>
                      <a:endParaRPr lang="en-GB" sz="1100" dirty="0"/>
                    </a:p>
                    <a:p>
                      <a:pPr algn="ctr"/>
                      <a:r>
                        <a:rPr lang="en-GB" sz="1100" dirty="0"/>
                        <a:t>English</a:t>
                      </a:r>
                    </a:p>
                    <a:p>
                      <a:pPr algn="ctr"/>
                      <a:endParaRPr lang="en-GB" sz="1100" dirty="0"/>
                    </a:p>
                  </a:txBody>
                  <a:tcPr marL="68580" marR="68580" marT="34290" marB="34290">
                    <a:solidFill>
                      <a:schemeClr val="accent6">
                        <a:lumMod val="40000"/>
                        <a:lumOff val="60000"/>
                      </a:schemeClr>
                    </a:solidFill>
                  </a:tcPr>
                </a:tc>
                <a:tc vMerge="1">
                  <a:txBody>
                    <a:bodyPr/>
                    <a:lstStyle/>
                    <a:p>
                      <a:pPr algn="ctr"/>
                      <a:endParaRPr lang="en-GB" sz="1400" dirty="0"/>
                    </a:p>
                  </a:txBody>
                  <a:tcPr/>
                </a:tc>
                <a:tc vMerge="1">
                  <a:txBody>
                    <a:bodyPr/>
                    <a:lstStyle/>
                    <a:p>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100" dirty="0"/>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t>Science</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t>/ PSHE</a:t>
                      </a:r>
                    </a:p>
                  </a:txBody>
                  <a:tcPr marL="68580" marR="68580" marT="34290" marB="34290">
                    <a:solidFill>
                      <a:schemeClr val="accent1">
                        <a:lumMod val="75000"/>
                      </a:schemeClr>
                    </a:solidFill>
                  </a:tcPr>
                </a:tc>
                <a:extLst>
                  <a:ext uri="{0D108BD9-81ED-4DB2-BD59-A6C34878D82A}">
                    <a16:rowId xmlns:a16="http://schemas.microsoft.com/office/drawing/2014/main" val="3530906890"/>
                  </a:ext>
                </a:extLst>
              </a:tr>
            </a:tbl>
          </a:graphicData>
        </a:graphic>
      </p:graphicFrame>
      <p:sp>
        <p:nvSpPr>
          <p:cNvPr id="6" name="TextBox 5"/>
          <p:cNvSpPr txBox="1"/>
          <p:nvPr/>
        </p:nvSpPr>
        <p:spPr>
          <a:xfrm rot="16200000">
            <a:off x="6757674" y="3445834"/>
            <a:ext cx="2459739" cy="300082"/>
          </a:xfrm>
          <a:prstGeom prst="rect">
            <a:avLst/>
          </a:prstGeom>
          <a:noFill/>
        </p:spPr>
        <p:txBody>
          <a:bodyPr wrap="square" rtlCol="0">
            <a:spAutoFit/>
          </a:bodyPr>
          <a:lstStyle/>
          <a:p>
            <a:r>
              <a:rPr lang="en-GB" sz="1350" dirty="0"/>
              <a:t>Mulberry Class Story Time</a:t>
            </a:r>
          </a:p>
        </p:txBody>
      </p:sp>
      <p:sp>
        <p:nvSpPr>
          <p:cNvPr id="7" name="TextBox 6"/>
          <p:cNvSpPr txBox="1"/>
          <p:nvPr/>
        </p:nvSpPr>
        <p:spPr>
          <a:xfrm rot="16200000">
            <a:off x="4749607" y="2688993"/>
            <a:ext cx="1751429" cy="300082"/>
          </a:xfrm>
          <a:prstGeom prst="rect">
            <a:avLst/>
          </a:prstGeom>
          <a:noFill/>
        </p:spPr>
        <p:txBody>
          <a:bodyPr wrap="square" rtlCol="0">
            <a:spAutoFit/>
          </a:bodyPr>
          <a:lstStyle/>
          <a:p>
            <a:r>
              <a:rPr lang="en-GB" sz="1350" dirty="0"/>
              <a:t>Playtime</a:t>
            </a:r>
          </a:p>
        </p:txBody>
      </p:sp>
      <p:sp>
        <p:nvSpPr>
          <p:cNvPr id="8" name="TextBox 7"/>
          <p:cNvSpPr txBox="1"/>
          <p:nvPr/>
        </p:nvSpPr>
        <p:spPr>
          <a:xfrm rot="16200000">
            <a:off x="6578196" y="2857806"/>
            <a:ext cx="1751429" cy="300082"/>
          </a:xfrm>
          <a:prstGeom prst="rect">
            <a:avLst/>
          </a:prstGeom>
          <a:noFill/>
        </p:spPr>
        <p:txBody>
          <a:bodyPr wrap="square" rtlCol="0">
            <a:spAutoFit/>
          </a:bodyPr>
          <a:lstStyle/>
          <a:p>
            <a:r>
              <a:rPr lang="en-GB" sz="1350" dirty="0"/>
              <a:t>Lunchtime</a:t>
            </a:r>
          </a:p>
        </p:txBody>
      </p:sp>
      <p:sp>
        <p:nvSpPr>
          <p:cNvPr id="2" name="Rectangle 1"/>
          <p:cNvSpPr/>
          <p:nvPr/>
        </p:nvSpPr>
        <p:spPr>
          <a:xfrm rot="4224757">
            <a:off x="-123903" y="1998282"/>
            <a:ext cx="798680" cy="300082"/>
          </a:xfrm>
          <a:prstGeom prst="rect">
            <a:avLst/>
          </a:prstGeom>
          <a:noFill/>
        </p:spPr>
        <p:txBody>
          <a:bodyPr wrap="none" lIns="68580" tIns="34290" rIns="68580" bIns="34290">
            <a:spAutoFit/>
          </a:bodyPr>
          <a:lstStyle/>
          <a:p>
            <a:pPr algn="ctr"/>
            <a:r>
              <a:rPr lang="en-US" sz="1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Monday</a:t>
            </a:r>
          </a:p>
        </p:txBody>
      </p:sp>
      <p:sp>
        <p:nvSpPr>
          <p:cNvPr id="9" name="Rectangle 8"/>
          <p:cNvSpPr/>
          <p:nvPr/>
        </p:nvSpPr>
        <p:spPr>
          <a:xfrm rot="4344555">
            <a:off x="-100140" y="2846120"/>
            <a:ext cx="783997" cy="300082"/>
          </a:xfrm>
          <a:prstGeom prst="rect">
            <a:avLst/>
          </a:prstGeom>
          <a:noFill/>
        </p:spPr>
        <p:txBody>
          <a:bodyPr wrap="none" lIns="68580" tIns="34290" rIns="68580" bIns="34290">
            <a:spAutoFit/>
          </a:bodyPr>
          <a:lstStyle/>
          <a:p>
            <a:pPr algn="ctr"/>
            <a:r>
              <a:rPr lang="en-US" sz="1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Tuesday</a:t>
            </a:r>
          </a:p>
        </p:txBody>
      </p:sp>
      <p:sp>
        <p:nvSpPr>
          <p:cNvPr id="10" name="Rectangle 9"/>
          <p:cNvSpPr/>
          <p:nvPr/>
        </p:nvSpPr>
        <p:spPr>
          <a:xfrm rot="4208829">
            <a:off x="-181111" y="3769747"/>
            <a:ext cx="973986" cy="276999"/>
          </a:xfrm>
          <a:prstGeom prst="rect">
            <a:avLst/>
          </a:prstGeom>
          <a:noFill/>
        </p:spPr>
        <p:txBody>
          <a:bodyPr wrap="none" lIns="68580" tIns="34290" rIns="68580" bIns="34290">
            <a:spAutoFit/>
          </a:bodyPr>
          <a:lstStyle/>
          <a:p>
            <a:pPr algn="ctr"/>
            <a:r>
              <a:rPr lang="en-US" sz="135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Wednesday</a:t>
            </a:r>
          </a:p>
        </p:txBody>
      </p:sp>
      <p:sp>
        <p:nvSpPr>
          <p:cNvPr id="11" name="Rectangle 10"/>
          <p:cNvSpPr/>
          <p:nvPr/>
        </p:nvSpPr>
        <p:spPr>
          <a:xfrm rot="3928084">
            <a:off x="-149057" y="4582593"/>
            <a:ext cx="866840" cy="300082"/>
          </a:xfrm>
          <a:prstGeom prst="rect">
            <a:avLst/>
          </a:prstGeom>
          <a:noFill/>
        </p:spPr>
        <p:txBody>
          <a:bodyPr wrap="none" lIns="68580" tIns="34290" rIns="68580" bIns="34290">
            <a:spAutoFit/>
          </a:bodyPr>
          <a:lstStyle/>
          <a:p>
            <a:pPr algn="ctr"/>
            <a:r>
              <a:rPr lang="en-US" sz="1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Thursday</a:t>
            </a:r>
          </a:p>
        </p:txBody>
      </p:sp>
      <p:sp>
        <p:nvSpPr>
          <p:cNvPr id="12" name="Rectangle 11"/>
          <p:cNvSpPr/>
          <p:nvPr/>
        </p:nvSpPr>
        <p:spPr>
          <a:xfrm rot="3547885">
            <a:off x="-122071" y="5365296"/>
            <a:ext cx="812865" cy="300082"/>
          </a:xfrm>
          <a:prstGeom prst="rect">
            <a:avLst/>
          </a:prstGeom>
          <a:noFill/>
        </p:spPr>
        <p:txBody>
          <a:bodyPr wrap="square" lIns="68580" tIns="34290" rIns="68580" bIns="34290">
            <a:spAutoFit/>
          </a:bodyPr>
          <a:lstStyle/>
          <a:p>
            <a:pPr algn="ctr"/>
            <a:r>
              <a:rPr lang="en-US" sz="1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Friday</a:t>
            </a:r>
          </a:p>
        </p:txBody>
      </p:sp>
      <p:sp>
        <p:nvSpPr>
          <p:cNvPr id="3" name="TextBox 2"/>
          <p:cNvSpPr txBox="1"/>
          <p:nvPr/>
        </p:nvSpPr>
        <p:spPr>
          <a:xfrm>
            <a:off x="755374" y="986329"/>
            <a:ext cx="5357192" cy="415498"/>
          </a:xfrm>
          <a:prstGeom prst="rect">
            <a:avLst/>
          </a:prstGeom>
          <a:noFill/>
        </p:spPr>
        <p:txBody>
          <a:bodyPr wrap="square" rtlCol="0">
            <a:spAutoFit/>
          </a:bodyPr>
          <a:lstStyle/>
          <a:p>
            <a:r>
              <a:rPr lang="en-GB" sz="2100" dirty="0"/>
              <a:t>Mulberry Class Timetable 2025-2026</a:t>
            </a:r>
          </a:p>
        </p:txBody>
      </p:sp>
      <p:pic>
        <p:nvPicPr>
          <p:cNvPr id="4" name="Picture 3"/>
          <p:cNvPicPr>
            <a:picLocks noChangeAspect="1"/>
          </p:cNvPicPr>
          <p:nvPr/>
        </p:nvPicPr>
        <p:blipFill>
          <a:blip r:embed="rId2"/>
          <a:stretch>
            <a:fillRect/>
          </a:stretch>
        </p:blipFill>
        <p:spPr>
          <a:xfrm>
            <a:off x="8137585" y="12840"/>
            <a:ext cx="973489" cy="973489"/>
          </a:xfrm>
          <a:prstGeom prst="rect">
            <a:avLst/>
          </a:prstGeom>
        </p:spPr>
      </p:pic>
    </p:spTree>
    <p:extLst>
      <p:ext uri="{BB962C8B-B14F-4D97-AF65-F5344CB8AC3E}">
        <p14:creationId xmlns:p14="http://schemas.microsoft.com/office/powerpoint/2010/main" val="111749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Information</a:t>
            </a:r>
          </a:p>
        </p:txBody>
      </p:sp>
      <p:sp>
        <p:nvSpPr>
          <p:cNvPr id="3" name="Content Placeholder 2"/>
          <p:cNvSpPr>
            <a:spLocks noGrp="1"/>
          </p:cNvSpPr>
          <p:nvPr>
            <p:ph idx="1"/>
          </p:nvPr>
        </p:nvSpPr>
        <p:spPr>
          <a:xfrm>
            <a:off x="0" y="775801"/>
            <a:ext cx="8229600" cy="5853599"/>
          </a:xfrm>
        </p:spPr>
        <p:txBody>
          <a:bodyPr/>
          <a:lstStyle/>
          <a:p>
            <a:pPr marL="0" indent="0">
              <a:buNone/>
            </a:pPr>
            <a:endParaRPr lang="en-GB" dirty="0"/>
          </a:p>
          <a:p>
            <a:r>
              <a:rPr lang="en-GB" sz="2800" dirty="0"/>
              <a:t>Amazing Authors – current topic</a:t>
            </a:r>
          </a:p>
          <a:p>
            <a:r>
              <a:rPr lang="en-GB" sz="2800" dirty="0"/>
              <a:t>Rewards – whole class jar, cards for hole punches leading to the goody box, house points from mainstream</a:t>
            </a:r>
          </a:p>
          <a:p>
            <a:r>
              <a:rPr lang="en-GB" sz="2800" dirty="0"/>
              <a:t>Swimming for Y3 – summer term</a:t>
            </a:r>
          </a:p>
          <a:p>
            <a:r>
              <a:rPr lang="en-GB" sz="2800" dirty="0"/>
              <a:t>Coats – needed every day please</a:t>
            </a:r>
          </a:p>
          <a:p>
            <a:r>
              <a:rPr lang="en-GB" sz="2800" dirty="0"/>
              <a:t>Please name everything, especially jumpers.</a:t>
            </a:r>
          </a:p>
          <a:p>
            <a:r>
              <a:rPr lang="en-GB" sz="2800" dirty="0"/>
              <a:t>Reading – we celebrate home reading in a weekly Mulberry Celebration. 3x a week recorded in planner moves your child towards the goody box.</a:t>
            </a:r>
          </a:p>
          <a:p>
            <a:endParaRPr lang="en-GB" dirty="0"/>
          </a:p>
          <a:p>
            <a:endParaRPr lang="en-GB" sz="800" dirty="0"/>
          </a:p>
        </p:txBody>
      </p:sp>
      <p:pic>
        <p:nvPicPr>
          <p:cNvPr id="5" name="Picture 4"/>
          <p:cNvPicPr/>
          <p:nvPr/>
        </p:nvPicPr>
        <p:blipFill>
          <a:blip r:embed="rId2"/>
          <a:stretch>
            <a:fillRect/>
          </a:stretch>
        </p:blipFill>
        <p:spPr>
          <a:xfrm>
            <a:off x="7961630" y="0"/>
            <a:ext cx="1182370" cy="1182370"/>
          </a:xfrm>
          <a:prstGeom prst="rect">
            <a:avLst/>
          </a:prstGeom>
        </p:spPr>
      </p:pic>
    </p:spTree>
    <p:extLst>
      <p:ext uri="{BB962C8B-B14F-4D97-AF65-F5344CB8AC3E}">
        <p14:creationId xmlns:p14="http://schemas.microsoft.com/office/powerpoint/2010/main" val="3202484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EFFB50-AD2C-9CCE-A6BF-D85AE0605807}"/>
              </a:ext>
            </a:extLst>
          </p:cNvPr>
          <p:cNvSpPr txBox="1"/>
          <p:nvPr/>
        </p:nvSpPr>
        <p:spPr>
          <a:xfrm>
            <a:off x="861469" y="591185"/>
            <a:ext cx="7505444" cy="6709529"/>
          </a:xfrm>
          <a:prstGeom prst="rect">
            <a:avLst/>
          </a:prstGeom>
          <a:noFill/>
        </p:spPr>
        <p:txBody>
          <a:bodyPr wrap="square" rtlCol="0">
            <a:spAutoFit/>
          </a:bodyPr>
          <a:lstStyle/>
          <a:p>
            <a:pPr algn="ctr"/>
            <a:r>
              <a:rPr lang="en-GB" sz="4000" dirty="0">
                <a:solidFill>
                  <a:srgbClr val="C00000"/>
                </a:solidFill>
              </a:rPr>
              <a:t>Educational Websites</a:t>
            </a:r>
          </a:p>
          <a:p>
            <a:endParaRPr lang="en-GB" dirty="0"/>
          </a:p>
          <a:p>
            <a:r>
              <a:rPr lang="en-GB" sz="2400" dirty="0"/>
              <a:t>Mainstream homework and logins </a:t>
            </a:r>
            <a:r>
              <a:rPr lang="en-GB" sz="2400" dirty="0" err="1"/>
              <a:t>etc</a:t>
            </a:r>
            <a:r>
              <a:rPr lang="en-GB" sz="2400" dirty="0"/>
              <a:t> – only use these if they are helpful.  Some sites such as TT Rock Stars can have their timers turned off (by playing in Jamming Mode) to make them less stressful for Mulberry Class children.</a:t>
            </a:r>
          </a:p>
          <a:p>
            <a:endParaRPr lang="en-GB" sz="2400" dirty="0"/>
          </a:p>
          <a:p>
            <a:r>
              <a:rPr lang="en-GB" sz="2400" dirty="0"/>
              <a:t>Here are a few additional suggestions:</a:t>
            </a:r>
          </a:p>
          <a:p>
            <a:endParaRPr lang="en-GB" sz="2400" dirty="0"/>
          </a:p>
          <a:p>
            <a:r>
              <a:rPr lang="en-GB" sz="2400" dirty="0"/>
              <a:t>Top Marks</a:t>
            </a:r>
          </a:p>
          <a:p>
            <a:r>
              <a:rPr lang="en-GB" sz="2400" dirty="0"/>
              <a:t>Doodle English, Maths and Spelling</a:t>
            </a:r>
          </a:p>
          <a:p>
            <a:r>
              <a:rPr lang="en-GB" sz="2400" dirty="0" err="1"/>
              <a:t>Nessy</a:t>
            </a:r>
            <a:r>
              <a:rPr lang="en-GB" sz="2400" dirty="0"/>
              <a:t> Phonics</a:t>
            </a:r>
          </a:p>
          <a:p>
            <a:r>
              <a:rPr lang="en-GB" sz="2400" dirty="0"/>
              <a:t>BBC Maths and English Games</a:t>
            </a:r>
          </a:p>
          <a:p>
            <a:r>
              <a:rPr lang="en-GB" sz="2400" dirty="0"/>
              <a:t>ICT Games</a:t>
            </a:r>
          </a:p>
          <a:p>
            <a:r>
              <a:rPr lang="en-GB" sz="2400" dirty="0"/>
              <a:t>Karate Cats</a:t>
            </a:r>
          </a:p>
          <a:p>
            <a:endParaRPr lang="en-GB" sz="2400" dirty="0"/>
          </a:p>
          <a:p>
            <a:endParaRPr lang="en-GB" dirty="0"/>
          </a:p>
          <a:p>
            <a:endParaRPr lang="en-GB" dirty="0"/>
          </a:p>
        </p:txBody>
      </p:sp>
      <p:pic>
        <p:nvPicPr>
          <p:cNvPr id="3" name="Picture 2"/>
          <p:cNvPicPr/>
          <p:nvPr/>
        </p:nvPicPr>
        <p:blipFill>
          <a:blip r:embed="rId2"/>
          <a:stretch>
            <a:fillRect/>
          </a:stretch>
        </p:blipFill>
        <p:spPr>
          <a:xfrm>
            <a:off x="7961630" y="0"/>
            <a:ext cx="1182370" cy="1182370"/>
          </a:xfrm>
          <a:prstGeom prst="rect">
            <a:avLst/>
          </a:prstGeom>
        </p:spPr>
      </p:pic>
    </p:spTree>
    <p:extLst>
      <p:ext uri="{BB962C8B-B14F-4D97-AF65-F5344CB8AC3E}">
        <p14:creationId xmlns:p14="http://schemas.microsoft.com/office/powerpoint/2010/main" val="81881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77078" y="695989"/>
            <a:ext cx="7900330" cy="2830863"/>
          </a:xfrm>
        </p:spPr>
        <p:txBody>
          <a:bodyPr/>
          <a:lstStyle/>
          <a:p>
            <a:pPr marL="0" indent="0" algn="ctr">
              <a:buNone/>
            </a:pPr>
            <a:r>
              <a:rPr lang="en-GB" sz="2800" dirty="0"/>
              <a:t>Mainstream and Mulberry learning</a:t>
            </a:r>
          </a:p>
        </p:txBody>
      </p:sp>
      <p:sp>
        <p:nvSpPr>
          <p:cNvPr id="3" name="Title 1"/>
          <p:cNvSpPr txBox="1">
            <a:spLocks noGrp="1"/>
          </p:cNvSpPr>
          <p:nvPr>
            <p:ph type="title"/>
          </p:nvPr>
        </p:nvSpPr>
        <p:spPr>
          <a:xfrm>
            <a:off x="477078" y="-208722"/>
            <a:ext cx="8229600" cy="1124739"/>
          </a:xfrm>
        </p:spPr>
        <p:txBody>
          <a:bodyPr/>
          <a:lstStyle/>
          <a:p>
            <a:pPr lvl="0"/>
            <a:r>
              <a:rPr lang="en-GB" b="1" dirty="0">
                <a:solidFill>
                  <a:srgbClr val="1F497D"/>
                </a:solidFill>
              </a:rPr>
              <a:t>Afternoons</a:t>
            </a:r>
          </a:p>
        </p:txBody>
      </p:sp>
      <p:pic>
        <p:nvPicPr>
          <p:cNvPr id="1026" name="Picture 2" descr="Classroom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368" y="1231695"/>
            <a:ext cx="7501739" cy="562630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3"/>
          <a:stretch>
            <a:fillRect/>
          </a:stretch>
        </p:blipFill>
        <p:spPr>
          <a:xfrm>
            <a:off x="7961630" y="0"/>
            <a:ext cx="1182370" cy="1182370"/>
          </a:xfrm>
          <a:prstGeom prst="rect">
            <a:avLst/>
          </a:prstGeom>
        </p:spPr>
      </p:pic>
    </p:spTree>
    <p:extLst>
      <p:ext uri="{BB962C8B-B14F-4D97-AF65-F5344CB8AC3E}">
        <p14:creationId xmlns:p14="http://schemas.microsoft.com/office/powerpoint/2010/main" val="3153328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7200" y="776870"/>
            <a:ext cx="8229600" cy="5793501"/>
          </a:xfrm>
        </p:spPr>
        <p:txBody>
          <a:bodyPr/>
          <a:lstStyle/>
          <a:p>
            <a:pPr marL="0" lvl="0" indent="0">
              <a:buNone/>
            </a:pPr>
            <a:r>
              <a:rPr lang="en-GB" sz="2800" b="1" dirty="0"/>
              <a:t>PE</a:t>
            </a:r>
            <a:r>
              <a:rPr lang="en-GB" sz="2800" dirty="0"/>
              <a:t>: PE Kit should be worn on PE days. Plimsolls for indoor PE sessions and trainers for outdoors are expected. Navy tracksuits are allowed in colder months. Watches and earrings must be removed by the children for PE and OT lessons. </a:t>
            </a:r>
          </a:p>
          <a:p>
            <a:pPr marL="0" indent="0">
              <a:buNone/>
            </a:pPr>
            <a:endParaRPr lang="en-GB" dirty="0"/>
          </a:p>
          <a:p>
            <a:pPr marL="0" indent="0">
              <a:buNone/>
            </a:pPr>
            <a:r>
              <a:rPr lang="en-GB" dirty="0"/>
              <a:t>Pupils should come dressed in their PE kits on Tuesday for OT and also for mainstream PE lessons on the following days, if applicable:</a:t>
            </a:r>
          </a:p>
          <a:p>
            <a:pPr marL="0" indent="0">
              <a:buNone/>
            </a:pPr>
            <a:r>
              <a:rPr lang="en-GB" b="1" dirty="0">
                <a:solidFill>
                  <a:srgbClr val="00B0F0"/>
                </a:solidFill>
              </a:rPr>
              <a:t>YEAR 3 THURSDAY          YEAR 4 FRIDAY </a:t>
            </a:r>
          </a:p>
          <a:p>
            <a:pPr marL="0" indent="0">
              <a:buNone/>
            </a:pPr>
            <a:r>
              <a:rPr lang="en-GB" b="1" dirty="0">
                <a:solidFill>
                  <a:srgbClr val="00B0F0"/>
                </a:solidFill>
              </a:rPr>
              <a:t>YEAR 5 WEDNESDAY       YEAR 6 MONDAY</a:t>
            </a:r>
          </a:p>
        </p:txBody>
      </p:sp>
      <p:sp>
        <p:nvSpPr>
          <p:cNvPr id="3" name="Title 1"/>
          <p:cNvSpPr txBox="1">
            <a:spLocks noGrp="1"/>
          </p:cNvSpPr>
          <p:nvPr>
            <p:ph type="title"/>
          </p:nvPr>
        </p:nvSpPr>
        <p:spPr>
          <a:xfrm>
            <a:off x="477078" y="-208722"/>
            <a:ext cx="8229600" cy="1124739"/>
          </a:xfrm>
        </p:spPr>
        <p:txBody>
          <a:bodyPr/>
          <a:lstStyle/>
          <a:p>
            <a:pPr lvl="0"/>
            <a:r>
              <a:rPr lang="en-GB" b="1" dirty="0">
                <a:solidFill>
                  <a:srgbClr val="1F497D"/>
                </a:solidFill>
              </a:rPr>
              <a:t>PE and OT</a:t>
            </a:r>
          </a:p>
        </p:txBody>
      </p:sp>
      <p:pic>
        <p:nvPicPr>
          <p:cNvPr id="4" name="Picture 3"/>
          <p:cNvPicPr/>
          <p:nvPr/>
        </p:nvPicPr>
        <p:blipFill>
          <a:blip r:embed="rId2"/>
          <a:stretch>
            <a:fillRect/>
          </a:stretch>
        </p:blipFill>
        <p:spPr>
          <a:xfrm>
            <a:off x="7961630" y="0"/>
            <a:ext cx="1182370" cy="118237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ART &amp; DT</a:t>
            </a:r>
          </a:p>
        </p:txBody>
      </p:sp>
      <p:sp>
        <p:nvSpPr>
          <p:cNvPr id="3" name="Content Placeholder 2"/>
          <p:cNvSpPr>
            <a:spLocks noGrp="1"/>
          </p:cNvSpPr>
          <p:nvPr>
            <p:ph idx="1"/>
          </p:nvPr>
        </p:nvSpPr>
        <p:spPr/>
        <p:txBody>
          <a:bodyPr/>
          <a:lstStyle/>
          <a:p>
            <a:pPr marL="0" indent="0">
              <a:buNone/>
            </a:pPr>
            <a:endParaRPr lang="en-GB" dirty="0"/>
          </a:p>
          <a:p>
            <a:r>
              <a:rPr lang="en-GB" dirty="0"/>
              <a:t>In Art the children will be working with a range of media including pencil sketching, painting, modelling, pastels and 3D model making.  Art is on Wednesday afternoons.</a:t>
            </a:r>
          </a:p>
          <a:p>
            <a:r>
              <a:rPr lang="en-GB" dirty="0"/>
              <a:t>In DT the children are introduced to pulleys, levers and gears and how they work. In Autumn 2 we are focussing on moving pictures and cards.</a:t>
            </a:r>
          </a:p>
          <a:p>
            <a:endParaRPr lang="en-GB" sz="800" dirty="0"/>
          </a:p>
        </p:txBody>
      </p:sp>
      <p:pic>
        <p:nvPicPr>
          <p:cNvPr id="4" name="Picture 3"/>
          <p:cNvPicPr/>
          <p:nvPr/>
        </p:nvPicPr>
        <p:blipFill>
          <a:blip r:embed="rId2"/>
          <a:stretch>
            <a:fillRect/>
          </a:stretch>
        </p:blipFill>
        <p:spPr>
          <a:xfrm>
            <a:off x="7961630" y="0"/>
            <a:ext cx="1182370" cy="1182370"/>
          </a:xfrm>
          <a:prstGeom prst="rect">
            <a:avLst/>
          </a:prstGeom>
        </p:spPr>
      </p:pic>
    </p:spTree>
    <p:extLst>
      <p:ext uri="{BB962C8B-B14F-4D97-AF65-F5344CB8AC3E}">
        <p14:creationId xmlns:p14="http://schemas.microsoft.com/office/powerpoint/2010/main" val="3269415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7809" y="129112"/>
            <a:ext cx="8229600" cy="1143000"/>
          </a:xfrm>
        </p:spPr>
        <p:txBody>
          <a:bodyPr/>
          <a:lstStyle/>
          <a:p>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Music</a:t>
            </a:r>
          </a:p>
        </p:txBody>
      </p:sp>
      <p:sp>
        <p:nvSpPr>
          <p:cNvPr id="3" name="Content Placeholder 2"/>
          <p:cNvSpPr>
            <a:spLocks noGrp="1"/>
          </p:cNvSpPr>
          <p:nvPr>
            <p:ph idx="1"/>
          </p:nvPr>
        </p:nvSpPr>
        <p:spPr>
          <a:xfrm>
            <a:off x="457200" y="1302026"/>
            <a:ext cx="8229600" cy="4525959"/>
          </a:xfrm>
        </p:spPr>
        <p:txBody>
          <a:bodyPr/>
          <a:lstStyle/>
          <a:p>
            <a:pPr marL="0" indent="0">
              <a:buNone/>
            </a:pPr>
            <a:r>
              <a:rPr lang="en-GB" sz="2800" dirty="0"/>
              <a:t>The children have a weekly music session to explore music from different times and places, and to practise the skills of listening, composing, playing instruments and singing.  </a:t>
            </a:r>
          </a:p>
          <a:p>
            <a:pPr marL="0" indent="0">
              <a:buNone/>
            </a:pPr>
            <a:r>
              <a:rPr lang="en-GB" sz="2800" dirty="0"/>
              <a:t>We often link our music-making to the English topic, singing related songs, for example.  We play various tuned (e.g. glockenspiels and </a:t>
            </a:r>
            <a:r>
              <a:rPr lang="en-GB" sz="2800" dirty="0" err="1"/>
              <a:t>boomhackers</a:t>
            </a:r>
            <a:r>
              <a:rPr lang="en-GB" sz="2800" dirty="0"/>
              <a:t>) and </a:t>
            </a:r>
            <a:r>
              <a:rPr lang="en-GB" sz="2800" dirty="0" err="1"/>
              <a:t>untuned</a:t>
            </a:r>
            <a:r>
              <a:rPr lang="en-GB" sz="2800" dirty="0"/>
              <a:t> (e.g. claves and Indian bells) musical instruments and learn about orchestral instruments and musical rhythms, playing along to the beat of a variety of music.  We listen to each other and take turns.</a:t>
            </a:r>
          </a:p>
        </p:txBody>
      </p:sp>
      <p:pic>
        <p:nvPicPr>
          <p:cNvPr id="4" name="Picture 3"/>
          <p:cNvPicPr>
            <a:picLocks noChangeAspect="1"/>
          </p:cNvPicPr>
          <p:nvPr/>
        </p:nvPicPr>
        <p:blipFill>
          <a:blip r:embed="rId2"/>
          <a:stretch>
            <a:fillRect/>
          </a:stretch>
        </p:blipFill>
        <p:spPr>
          <a:xfrm>
            <a:off x="186359" y="99198"/>
            <a:ext cx="4000500" cy="1143000"/>
          </a:xfrm>
          <a:prstGeom prst="rect">
            <a:avLst/>
          </a:prstGeom>
        </p:spPr>
      </p:pic>
      <p:pic>
        <p:nvPicPr>
          <p:cNvPr id="5" name="Picture 4"/>
          <p:cNvPicPr/>
          <p:nvPr/>
        </p:nvPicPr>
        <p:blipFill>
          <a:blip r:embed="rId3"/>
          <a:stretch>
            <a:fillRect/>
          </a:stretch>
        </p:blipFill>
        <p:spPr>
          <a:xfrm>
            <a:off x="7961630" y="0"/>
            <a:ext cx="1182370" cy="1182370"/>
          </a:xfrm>
          <a:prstGeom prst="rect">
            <a:avLst/>
          </a:prstGeom>
        </p:spPr>
      </p:pic>
    </p:spTree>
    <p:extLst>
      <p:ext uri="{BB962C8B-B14F-4D97-AF65-F5344CB8AC3E}">
        <p14:creationId xmlns:p14="http://schemas.microsoft.com/office/powerpoint/2010/main" val="1247144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330" y="159025"/>
            <a:ext cx="8229600" cy="1143000"/>
          </a:xfrm>
        </p:spPr>
        <p:txBody>
          <a:bodyPr/>
          <a:lstStyle/>
          <a:p>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Healthy Eating</a:t>
            </a:r>
          </a:p>
        </p:txBody>
      </p:sp>
      <p:sp>
        <p:nvSpPr>
          <p:cNvPr id="3" name="Content Placeholder 2"/>
          <p:cNvSpPr>
            <a:spLocks noGrp="1"/>
          </p:cNvSpPr>
          <p:nvPr>
            <p:ph idx="1"/>
          </p:nvPr>
        </p:nvSpPr>
        <p:spPr>
          <a:xfrm>
            <a:off x="320951" y="1914938"/>
            <a:ext cx="8706679" cy="4525959"/>
          </a:xfrm>
        </p:spPr>
        <p:txBody>
          <a:bodyPr/>
          <a:lstStyle/>
          <a:p>
            <a:pPr marL="0" indent="0">
              <a:buNone/>
            </a:pPr>
            <a:r>
              <a:rPr lang="en-GB" dirty="0"/>
              <a:t>From time to time, the children take part in healthy eating sessions in school.  We are so lucky that these are run by Ruth </a:t>
            </a:r>
            <a:r>
              <a:rPr lang="en-GB" dirty="0" err="1"/>
              <a:t>Berchowitz</a:t>
            </a:r>
            <a:r>
              <a:rPr lang="en-GB" dirty="0"/>
              <a:t>, who is a Mulberry Class parent and an expert in healthy eating and is experienced in running school assemblies and workshops.</a:t>
            </a:r>
          </a:p>
          <a:p>
            <a:pPr marL="0" indent="0">
              <a:buNone/>
            </a:pPr>
            <a:endParaRPr lang="en-GB" dirty="0"/>
          </a:p>
          <a:p>
            <a:pPr marL="0" indent="0">
              <a:buNone/>
            </a:pPr>
            <a:r>
              <a:rPr lang="en-GB" dirty="0"/>
              <a:t>Children learn about the importance of a balanced diet as well as lots of fun, hands-on experiences!</a:t>
            </a:r>
          </a:p>
        </p:txBody>
      </p:sp>
      <p:pic>
        <p:nvPicPr>
          <p:cNvPr id="5" name="Picture 4"/>
          <p:cNvPicPr>
            <a:picLocks noChangeAspect="1"/>
          </p:cNvPicPr>
          <p:nvPr/>
        </p:nvPicPr>
        <p:blipFill>
          <a:blip r:embed="rId2"/>
          <a:stretch>
            <a:fillRect/>
          </a:stretch>
        </p:blipFill>
        <p:spPr>
          <a:xfrm>
            <a:off x="6417780" y="0"/>
            <a:ext cx="2609850" cy="1752600"/>
          </a:xfrm>
          <a:prstGeom prst="rect">
            <a:avLst/>
          </a:prstGeom>
        </p:spPr>
      </p:pic>
      <p:pic>
        <p:nvPicPr>
          <p:cNvPr id="6" name="Picture 5"/>
          <p:cNvPicPr/>
          <p:nvPr/>
        </p:nvPicPr>
        <p:blipFill>
          <a:blip r:embed="rId3"/>
          <a:stretch>
            <a:fillRect/>
          </a:stretch>
        </p:blipFill>
        <p:spPr>
          <a:xfrm>
            <a:off x="7961630" y="0"/>
            <a:ext cx="1182370" cy="1182370"/>
          </a:xfrm>
          <a:prstGeom prst="rect">
            <a:avLst/>
          </a:prstGeom>
        </p:spPr>
      </p:pic>
    </p:spTree>
    <p:extLst>
      <p:ext uri="{BB962C8B-B14F-4D97-AF65-F5344CB8AC3E}">
        <p14:creationId xmlns:p14="http://schemas.microsoft.com/office/powerpoint/2010/main" val="2226073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42">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850108"/>
          </a:xfrm>
        </p:spPr>
        <p:txBody>
          <a:bodyPr/>
          <a:lstStyle/>
          <a:p>
            <a:pPr lvl="0"/>
            <a:r>
              <a:rPr lang="en-GB" b="1">
                <a:solidFill>
                  <a:srgbClr val="1F497D"/>
                </a:solidFill>
              </a:rPr>
              <a:t>Equipment</a:t>
            </a:r>
          </a:p>
        </p:txBody>
      </p:sp>
      <p:sp>
        <p:nvSpPr>
          <p:cNvPr id="3" name="Content Placeholder 2"/>
          <p:cNvSpPr txBox="1">
            <a:spLocks noGrp="1"/>
          </p:cNvSpPr>
          <p:nvPr>
            <p:ph idx="1"/>
          </p:nvPr>
        </p:nvSpPr>
        <p:spPr>
          <a:xfrm>
            <a:off x="457200" y="1052739"/>
            <a:ext cx="8229600" cy="5073429"/>
          </a:xfrm>
        </p:spPr>
        <p:txBody>
          <a:bodyPr/>
          <a:lstStyle/>
          <a:p>
            <a:pPr marL="0" lvl="0" indent="0">
              <a:lnSpc>
                <a:spcPct val="80000"/>
              </a:lnSpc>
              <a:spcBef>
                <a:spcPts val="600"/>
              </a:spcBef>
              <a:buNone/>
            </a:pPr>
            <a:r>
              <a:rPr lang="en-GB" sz="2400" b="1" u="sng" dirty="0"/>
              <a:t>Essentials/Daily Kit/Planner</a:t>
            </a:r>
            <a:r>
              <a:rPr lang="en-GB" sz="2400" b="1" dirty="0"/>
              <a:t>: </a:t>
            </a:r>
            <a:r>
              <a:rPr lang="en-GB" sz="2400" dirty="0"/>
              <a:t>Your child needs a blue handwriting pen, lead pencils, a rubber,  green biro/pen, sharpener, 30cm clear ruler, green highlighter, black whiteboard pens, coloured pencils (felt tips and gel pens are not necessary) and a glue stick in </a:t>
            </a:r>
            <a:r>
              <a:rPr lang="en-GB" sz="2400" b="1" dirty="0"/>
              <a:t>one small </a:t>
            </a:r>
            <a:r>
              <a:rPr lang="en-GB" sz="2400" dirty="0"/>
              <a:t>pencil case ( to fit into a tray under the desk). They need a named shirt for art and DT classes</a:t>
            </a:r>
            <a:r>
              <a:rPr lang="en-GB" sz="2400" b="1" dirty="0"/>
              <a:t>.  </a:t>
            </a:r>
          </a:p>
          <a:p>
            <a:pPr marL="0" lvl="0" indent="0">
              <a:lnSpc>
                <a:spcPct val="80000"/>
              </a:lnSpc>
              <a:spcBef>
                <a:spcPts val="600"/>
              </a:spcBef>
              <a:buNone/>
            </a:pPr>
            <a:endParaRPr lang="en-GB" sz="2400" dirty="0"/>
          </a:p>
          <a:p>
            <a:pPr marL="0" lvl="0" indent="0">
              <a:lnSpc>
                <a:spcPct val="80000"/>
              </a:lnSpc>
              <a:spcBef>
                <a:spcPts val="600"/>
              </a:spcBef>
              <a:buNone/>
            </a:pPr>
            <a:r>
              <a:rPr lang="en-GB" sz="2400" dirty="0"/>
              <a:t>Children may wear watches and only </a:t>
            </a:r>
            <a:r>
              <a:rPr lang="en-GB" sz="2400" b="1" u="sng" dirty="0"/>
              <a:t>small gold or silver, stud earrings</a:t>
            </a:r>
            <a:r>
              <a:rPr lang="en-GB" sz="2400" dirty="0"/>
              <a:t>. Hair must be tied back away from the face with a plain blue/black band. No nail varnish may be worn. </a:t>
            </a:r>
          </a:p>
          <a:p>
            <a:pPr marL="0" lvl="0" indent="0">
              <a:lnSpc>
                <a:spcPct val="80000"/>
              </a:lnSpc>
              <a:spcBef>
                <a:spcPts val="600"/>
              </a:spcBef>
              <a:buNone/>
            </a:pPr>
            <a:endParaRPr lang="en-GB" sz="2400" b="1" u="sng" dirty="0"/>
          </a:p>
          <a:p>
            <a:pPr marL="0" lvl="0" indent="0">
              <a:lnSpc>
                <a:spcPct val="80000"/>
              </a:lnSpc>
              <a:spcBef>
                <a:spcPts val="600"/>
              </a:spcBef>
              <a:buNone/>
            </a:pPr>
            <a:r>
              <a:rPr lang="en-GB" sz="2400" b="1" u="sng" dirty="0"/>
              <a:t>REMINDER </a:t>
            </a:r>
            <a:r>
              <a:rPr lang="en-GB" sz="2400" dirty="0"/>
              <a:t>- inhalers should be kept in pupils bags in lockers. All medicines should be handed into the school office.  They will then be passed to the Mulberry Class managers to be kept in our office.</a:t>
            </a:r>
          </a:p>
          <a:p>
            <a:pPr lvl="0">
              <a:lnSpc>
                <a:spcPct val="80000"/>
              </a:lnSpc>
              <a:spcBef>
                <a:spcPts val="700"/>
              </a:spcBef>
            </a:pPr>
            <a:endParaRPr lang="en-GB" sz="3000" dirty="0"/>
          </a:p>
        </p:txBody>
      </p:sp>
      <p:pic>
        <p:nvPicPr>
          <p:cNvPr id="4" name="Picture 3"/>
          <p:cNvPicPr/>
          <p:nvPr/>
        </p:nvPicPr>
        <p:blipFill>
          <a:blip r:embed="rId2"/>
          <a:stretch>
            <a:fillRect/>
          </a:stretch>
        </p:blipFill>
        <p:spPr>
          <a:xfrm>
            <a:off x="7961630" y="0"/>
            <a:ext cx="1182370" cy="118237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sp>
        <p:nvSpPr>
          <p:cNvPr id="2" name="Title 1"/>
          <p:cNvSpPr txBox="1"/>
          <p:nvPr/>
        </p:nvSpPr>
        <p:spPr>
          <a:xfrm>
            <a:off x="646151" y="258912"/>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376092"/>
                </a:solidFill>
                <a:uFillTx/>
                <a:latin typeface="Calibri"/>
                <a:ea typeface=""/>
                <a:cs typeface=""/>
              </a:rPr>
              <a:t>Whole School Highlights</a:t>
            </a:r>
            <a:endParaRPr lang="en-GB" sz="4400" b="1" i="0" u="sng" strike="noStrike" kern="1200" cap="none" spc="0" baseline="0">
              <a:solidFill>
                <a:srgbClr val="376092"/>
              </a:solidFill>
              <a:uFillTx/>
              <a:latin typeface="Calibri"/>
              <a:ea typeface=""/>
              <a:cs typeface=""/>
            </a:endParaRPr>
          </a:p>
        </p:txBody>
      </p:sp>
      <p:sp>
        <p:nvSpPr>
          <p:cNvPr id="3" name="Content Placeholder 2"/>
          <p:cNvSpPr txBox="1">
            <a:spLocks noGrp="1"/>
          </p:cNvSpPr>
          <p:nvPr>
            <p:ph idx="1"/>
          </p:nvPr>
        </p:nvSpPr>
        <p:spPr>
          <a:xfrm>
            <a:off x="569506" y="865726"/>
            <a:ext cx="8229600" cy="4525959"/>
          </a:xfrm>
        </p:spPr>
        <p:txBody>
          <a:bodyPr anchorCtr="1"/>
          <a:lstStyle/>
          <a:p>
            <a:pPr marL="0" lvl="0" indent="0" algn="ctr">
              <a:buNone/>
            </a:pPr>
            <a:r>
              <a:rPr lang="en-GB"/>
              <a:t>Enrichment</a:t>
            </a:r>
            <a:endParaRPr lang="en-GB" sz="2400"/>
          </a:p>
        </p:txBody>
      </p:sp>
      <p:pic>
        <p:nvPicPr>
          <p:cNvPr id="4" name="Picture 2"/>
          <p:cNvPicPr>
            <a:picLocks noChangeAspect="1"/>
          </p:cNvPicPr>
          <p:nvPr/>
        </p:nvPicPr>
        <p:blipFill>
          <a:blip r:embed="rId2"/>
          <a:stretch>
            <a:fillRect/>
          </a:stretch>
        </p:blipFill>
        <p:spPr>
          <a:xfrm rot="5400013">
            <a:off x="110866" y="1995063"/>
            <a:ext cx="3055904" cy="2291928"/>
          </a:xfrm>
          <a:prstGeom prst="rect">
            <a:avLst/>
          </a:prstGeom>
          <a:ln>
            <a:noFill/>
          </a:ln>
          <a:effectLst>
            <a:outerShdw blurRad="292100" dist="139700" dir="2700000" algn="tl" rotWithShape="0">
              <a:srgbClr val="333333">
                <a:alpha val="65000"/>
              </a:srgbClr>
            </a:outerShdw>
          </a:effectLst>
        </p:spPr>
      </p:pic>
      <p:pic>
        <p:nvPicPr>
          <p:cNvPr id="5" name="Picture 7"/>
          <p:cNvPicPr>
            <a:picLocks noChangeAspect="1"/>
          </p:cNvPicPr>
          <p:nvPr/>
        </p:nvPicPr>
        <p:blipFill>
          <a:blip r:embed="rId3"/>
          <a:stretch>
            <a:fillRect/>
          </a:stretch>
        </p:blipFill>
        <p:spPr>
          <a:xfrm rot="16200004">
            <a:off x="2891069" y="2238180"/>
            <a:ext cx="2894962" cy="2171221"/>
          </a:xfrm>
          <a:prstGeom prst="rect">
            <a:avLst/>
          </a:prstGeom>
          <a:ln>
            <a:noFill/>
          </a:ln>
          <a:effectLst>
            <a:outerShdw blurRad="292100" dist="139700" dir="2700000" algn="tl" rotWithShape="0">
              <a:srgbClr val="333333">
                <a:alpha val="65000"/>
              </a:srgbClr>
            </a:outerShdw>
          </a:effectLst>
        </p:spPr>
      </p:pic>
      <p:pic>
        <p:nvPicPr>
          <p:cNvPr id="6" name="Picture 9"/>
          <p:cNvPicPr>
            <a:picLocks noChangeAspect="1"/>
          </p:cNvPicPr>
          <p:nvPr/>
        </p:nvPicPr>
        <p:blipFill>
          <a:blip r:embed="rId4"/>
          <a:stretch>
            <a:fillRect/>
          </a:stretch>
        </p:blipFill>
        <p:spPr>
          <a:xfrm>
            <a:off x="5424161" y="4110125"/>
            <a:ext cx="3054007" cy="2290507"/>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30758" t="7450"/>
          <a:stretch/>
        </p:blipFill>
        <p:spPr>
          <a:xfrm>
            <a:off x="5721914" y="1345103"/>
            <a:ext cx="3069463" cy="2461615"/>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8859" y="4291133"/>
            <a:ext cx="3668504" cy="2201103"/>
          </a:xfrm>
          <a:prstGeom prst="rect">
            <a:avLst/>
          </a:prstGeom>
          <a:ln>
            <a:noFill/>
          </a:ln>
          <a:effectLst>
            <a:outerShdw blurRad="292100" dist="139700" dir="2700000" algn="tl" rotWithShape="0">
              <a:srgbClr val="333333">
                <a:alpha val="65000"/>
              </a:srgbClr>
            </a:outerShdw>
          </a:effectLst>
        </p:spPr>
      </p:pic>
      <p:pic>
        <p:nvPicPr>
          <p:cNvPr id="9" name="Picture 8"/>
          <p:cNvPicPr/>
          <p:nvPr/>
        </p:nvPicPr>
        <p:blipFill>
          <a:blip r:embed="rId7"/>
          <a:stretch>
            <a:fillRect/>
          </a:stretch>
        </p:blipFill>
        <p:spPr>
          <a:xfrm>
            <a:off x="7961630" y="0"/>
            <a:ext cx="1182370" cy="1182370"/>
          </a:xfrm>
          <a:prstGeom prst="rect">
            <a:avLst/>
          </a:prstGeom>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79513" y="64810"/>
            <a:ext cx="1962631" cy="1064192"/>
          </a:xfrm>
          <a:prstGeom prst="rect">
            <a:avLst/>
          </a:prstGeom>
          <a:ln>
            <a:noFill/>
          </a:ln>
          <a:effectLst>
            <a:outerShdw blurRad="292100" dist="139700" dir="2700000" algn="tl" rotWithShape="0">
              <a:srgbClr val="333333">
                <a:alpha val="65000"/>
              </a:srgbClr>
            </a:outerShdw>
          </a:effectLst>
        </p:spPr>
      </p:pic>
      <p:pic>
        <p:nvPicPr>
          <p:cNvPr id="3" name="Picture 3"/>
          <p:cNvPicPr>
            <a:picLocks noChangeAspect="1"/>
          </p:cNvPicPr>
          <p:nvPr/>
        </p:nvPicPr>
        <p:blipFill>
          <a:blip r:embed="rId3"/>
          <a:srcRect r="3021" b="2305"/>
          <a:stretch>
            <a:fillRect/>
          </a:stretch>
        </p:blipFill>
        <p:spPr>
          <a:xfrm>
            <a:off x="6241774" y="773975"/>
            <a:ext cx="1672052" cy="1895496"/>
          </a:xfrm>
          <a:prstGeom prst="rect">
            <a:avLst/>
          </a:prstGeom>
          <a:ln>
            <a:noFill/>
          </a:ln>
          <a:effectLst>
            <a:outerShdw blurRad="292100" dist="139700" dir="2700000" algn="tl" rotWithShape="0">
              <a:srgbClr val="333333">
                <a:alpha val="65000"/>
              </a:srgbClr>
            </a:outerShdw>
          </a:effectLst>
        </p:spPr>
      </p:pic>
      <p:pic>
        <p:nvPicPr>
          <p:cNvPr id="4" name="Picture 4"/>
          <p:cNvPicPr>
            <a:picLocks noChangeAspect="1"/>
          </p:cNvPicPr>
          <p:nvPr/>
        </p:nvPicPr>
        <p:blipFill>
          <a:blip r:embed="rId4"/>
          <a:stretch>
            <a:fillRect/>
          </a:stretch>
        </p:blipFill>
        <p:spPr>
          <a:xfrm rot="5400013">
            <a:off x="7419793" y="431493"/>
            <a:ext cx="1873321" cy="1248880"/>
          </a:xfrm>
          <a:prstGeom prst="rect">
            <a:avLst/>
          </a:prstGeom>
          <a:ln>
            <a:noFill/>
          </a:ln>
          <a:effectLst>
            <a:outerShdw blurRad="292100" dist="139700" dir="2700000" algn="tl" rotWithShape="0">
              <a:srgbClr val="333333">
                <a:alpha val="65000"/>
              </a:srgbClr>
            </a:outerShdw>
          </a:effectLst>
        </p:spPr>
      </p:pic>
      <p:sp>
        <p:nvSpPr>
          <p:cNvPr id="5" name="Title 1"/>
          <p:cNvSpPr txBox="1"/>
          <p:nvPr/>
        </p:nvSpPr>
        <p:spPr>
          <a:xfrm>
            <a:off x="626893" y="96894"/>
            <a:ext cx="8229600" cy="1354162"/>
          </a:xfrm>
          <a:prstGeom prst="rect">
            <a:avLst/>
          </a:prstGeom>
          <a:noFill/>
          <a:ln cap="flat">
            <a:noFill/>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376092"/>
                </a:solidFill>
                <a:uFillTx/>
                <a:latin typeface="Calibri"/>
                <a:ea typeface=""/>
                <a:cs typeface=""/>
              </a:rPr>
              <a:t>Oakfield Community</a:t>
            </a:r>
            <a:br>
              <a:rPr lang="en-GB" sz="4400" b="1" i="0" u="sng" strike="noStrike" kern="1200" cap="none" spc="0" baseline="0">
                <a:solidFill>
                  <a:srgbClr val="376092"/>
                </a:solidFill>
                <a:uFillTx/>
                <a:latin typeface="Calibri"/>
                <a:ea typeface=""/>
                <a:cs typeface=""/>
              </a:rPr>
            </a:br>
            <a:endParaRPr lang="en-GB" sz="4400" b="1" i="0" u="sng" strike="noStrike" kern="1200" cap="none" spc="0" baseline="0">
              <a:solidFill>
                <a:srgbClr val="376092"/>
              </a:solidFill>
              <a:uFillTx/>
              <a:latin typeface="Calibri"/>
              <a:ea typeface=""/>
              <a:cs typeface=""/>
            </a:endParaRPr>
          </a:p>
        </p:txBody>
      </p:sp>
      <p:sp>
        <p:nvSpPr>
          <p:cNvPr id="6" name="Content Placeholder 2"/>
          <p:cNvSpPr txBox="1">
            <a:spLocks/>
          </p:cNvSpPr>
          <p:nvPr/>
        </p:nvSpPr>
        <p:spPr>
          <a:xfrm>
            <a:off x="79513" y="1129002"/>
            <a:ext cx="9064487" cy="5141168"/>
          </a:xfrm>
          <a:prstGeom prst="rect">
            <a:avLst/>
          </a:prstGeom>
        </p:spPr>
        <p:txBody>
          <a:bodyPr/>
          <a:lst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itchFamily="34"/>
              <a:buNone/>
            </a:pPr>
            <a:r>
              <a:rPr lang="en-GB" sz="3600" b="1" dirty="0"/>
              <a:t>Governors: </a:t>
            </a:r>
            <a:r>
              <a:rPr lang="en-GB" sz="2000" dirty="0"/>
              <a:t>Governing Boards are the strategic </a:t>
            </a:r>
          </a:p>
          <a:p>
            <a:pPr marL="0" indent="0">
              <a:buFont typeface="Arial" pitchFamily="34"/>
              <a:buNone/>
            </a:pPr>
            <a:r>
              <a:rPr lang="en-GB" sz="2000" dirty="0"/>
              <a:t>decision makers and vision setters in every school. They </a:t>
            </a:r>
          </a:p>
          <a:p>
            <a:pPr marL="0" indent="0">
              <a:buFont typeface="Arial" pitchFamily="34"/>
              <a:buNone/>
            </a:pPr>
            <a:r>
              <a:rPr lang="en-GB" sz="2000" dirty="0"/>
              <a:t>ensure that the best possible education is given for every </a:t>
            </a:r>
          </a:p>
          <a:p>
            <a:pPr marL="0" indent="0">
              <a:buFont typeface="Arial" pitchFamily="34"/>
              <a:buNone/>
            </a:pPr>
            <a:r>
              <a:rPr lang="en-GB" sz="2000" dirty="0"/>
              <a:t>child at Oakfield.  </a:t>
            </a:r>
            <a:r>
              <a:rPr lang="en-GB" sz="2000" i="1" dirty="0"/>
              <a:t>Associate Governor positions available, contact:   tess_trewinnard@oakfield.surrey.sch.uk</a:t>
            </a:r>
            <a:endParaRPr lang="en-GB" sz="2000" b="1" i="1" dirty="0"/>
          </a:p>
          <a:p>
            <a:pPr marL="0" indent="0">
              <a:buFont typeface="Arial" pitchFamily="34"/>
              <a:buNone/>
            </a:pPr>
            <a:r>
              <a:rPr lang="en-GB" sz="3600" b="1" dirty="0">
                <a:solidFill>
                  <a:srgbClr val="FF0000"/>
                </a:solidFill>
              </a:rPr>
              <a:t>Friends: </a:t>
            </a:r>
            <a:r>
              <a:rPr lang="en-GB" sz="2000" dirty="0"/>
              <a:t>Aim is to organise a number of enjoyable school community events and to raise as much money as possible to assist the school with financing great projects.  All families are warmly encouraged to join the committee and support events.  </a:t>
            </a:r>
            <a:r>
              <a:rPr lang="en-GB" sz="2000" i="1" dirty="0"/>
              <a:t>Contact:  friends@oakfield.surrey.sch.uk</a:t>
            </a:r>
            <a:endParaRPr lang="en-GB" sz="1600" i="1" dirty="0"/>
          </a:p>
          <a:p>
            <a:pPr marL="0" indent="0">
              <a:buFont typeface="Arial" pitchFamily="34"/>
              <a:buNone/>
            </a:pPr>
            <a:r>
              <a:rPr lang="en-GB" sz="3600" b="1" dirty="0"/>
              <a:t>Helpers: </a:t>
            </a:r>
            <a:r>
              <a:rPr lang="en-GB" sz="2000" dirty="0"/>
              <a:t>Many hands make light work. All help is greatly appreciated so please contact the office or your child’s class teacher if you are able to offer support. </a:t>
            </a:r>
          </a:p>
          <a:p>
            <a:pPr marL="0" indent="0">
              <a:buFont typeface="Arial" pitchFamily="34"/>
              <a:buNone/>
            </a:pPr>
            <a:r>
              <a:rPr lang="en-GB" sz="3600" b="1" dirty="0"/>
              <a:t>Skills: </a:t>
            </a:r>
            <a:r>
              <a:rPr lang="en-GB" sz="2000" dirty="0"/>
              <a:t>We would love to hear from you if you have any specialist skills, qualifications or contacts etc. that if shared could benefit the school.    </a:t>
            </a:r>
          </a:p>
          <a:p>
            <a:pPr marL="0" indent="0">
              <a:buFont typeface="Arial" pitchFamily="34"/>
              <a:buNone/>
            </a:pPr>
            <a:endParaRPr lang="en-GB" sz="2000" dirty="0"/>
          </a:p>
        </p:txBody>
      </p:sp>
    </p:spTree>
    <p:extLst>
      <p:ext uri="{BB962C8B-B14F-4D97-AF65-F5344CB8AC3E}">
        <p14:creationId xmlns:p14="http://schemas.microsoft.com/office/powerpoint/2010/main" val="4210211889"/>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ireworks jpeg.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130" b="30311"/>
          <a:stretch/>
        </p:blipFill>
        <p:spPr bwMode="auto">
          <a:xfrm>
            <a:off x="0" y="0"/>
            <a:ext cx="4797859" cy="685241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p:nvPr/>
        </p:nvPicPr>
        <p:blipFill>
          <a:blip r:embed="rId3"/>
          <a:stretch>
            <a:fillRect/>
          </a:stretch>
        </p:blipFill>
        <p:spPr>
          <a:xfrm>
            <a:off x="7961630" y="0"/>
            <a:ext cx="1182370" cy="1182370"/>
          </a:xfrm>
          <a:prstGeom prst="rect">
            <a:avLst/>
          </a:prstGeom>
        </p:spPr>
      </p:pic>
      <p:sp>
        <p:nvSpPr>
          <p:cNvPr id="2" name="TextBox 1"/>
          <p:cNvSpPr txBox="1"/>
          <p:nvPr/>
        </p:nvSpPr>
        <p:spPr>
          <a:xfrm>
            <a:off x="4191000" y="2841433"/>
            <a:ext cx="606859" cy="584775"/>
          </a:xfrm>
          <a:prstGeom prst="rect">
            <a:avLst/>
          </a:prstGeom>
          <a:solidFill>
            <a:schemeClr val="tx1"/>
          </a:solidFill>
        </p:spPr>
        <p:txBody>
          <a:bodyPr wrap="square" rtlCol="0">
            <a:spAutoFit/>
          </a:bodyPr>
          <a:lstStyle/>
          <a:p>
            <a:r>
              <a:rPr lang="en-GB" sz="3200" b="1" dirty="0">
                <a:solidFill>
                  <a:schemeClr val="accent4">
                    <a:lumMod val="60000"/>
                    <a:lumOff val="40000"/>
                  </a:schemeClr>
                </a:solidFill>
              </a:rPr>
              <a:t>10</a:t>
            </a:r>
            <a:endParaRPr lang="en-GB" b="1" dirty="0">
              <a:solidFill>
                <a:schemeClr val="accent4">
                  <a:lumMod val="60000"/>
                  <a:lumOff val="40000"/>
                </a:schemeClr>
              </a:solidFill>
            </a:endParaRPr>
          </a:p>
        </p:txBody>
      </p:sp>
      <p:sp>
        <p:nvSpPr>
          <p:cNvPr id="6" name="TextBox 5"/>
          <p:cNvSpPr txBox="1"/>
          <p:nvPr/>
        </p:nvSpPr>
        <p:spPr>
          <a:xfrm>
            <a:off x="2761488" y="2841433"/>
            <a:ext cx="3433370" cy="1077218"/>
          </a:xfrm>
          <a:prstGeom prst="rect">
            <a:avLst/>
          </a:prstGeom>
          <a:solidFill>
            <a:schemeClr val="tx1"/>
          </a:solidFill>
        </p:spPr>
        <p:txBody>
          <a:bodyPr wrap="square" rtlCol="0">
            <a:spAutoFit/>
          </a:bodyPr>
          <a:lstStyle/>
          <a:p>
            <a:r>
              <a:rPr lang="en-GB" sz="3200" b="1" dirty="0">
                <a:solidFill>
                  <a:schemeClr val="accent4">
                    <a:lumMod val="60000"/>
                    <a:lumOff val="40000"/>
                  </a:schemeClr>
                </a:solidFill>
              </a:rPr>
              <a:t>17</a:t>
            </a:r>
            <a:r>
              <a:rPr lang="en-GB" sz="3200" b="1" baseline="30000" dirty="0">
                <a:solidFill>
                  <a:schemeClr val="accent4">
                    <a:lumMod val="60000"/>
                    <a:lumOff val="40000"/>
                  </a:schemeClr>
                </a:solidFill>
              </a:rPr>
              <a:t>th</a:t>
            </a:r>
            <a:r>
              <a:rPr lang="en-GB" sz="3200" b="1" dirty="0">
                <a:solidFill>
                  <a:schemeClr val="accent4">
                    <a:lumMod val="60000"/>
                    <a:lumOff val="40000"/>
                  </a:schemeClr>
                </a:solidFill>
              </a:rPr>
              <a:t> October 2025</a:t>
            </a:r>
          </a:p>
          <a:p>
            <a:endParaRPr lang="en-GB" sz="3200" b="1" dirty="0">
              <a:solidFill>
                <a:schemeClr val="accent4">
                  <a:lumMod val="60000"/>
                  <a:lumOff val="40000"/>
                </a:schemeClr>
              </a:solidFill>
            </a:endParaRPr>
          </a:p>
        </p:txBody>
      </p:sp>
    </p:spTree>
    <p:extLst>
      <p:ext uri="{BB962C8B-B14F-4D97-AF65-F5344CB8AC3E}">
        <p14:creationId xmlns:p14="http://schemas.microsoft.com/office/powerpoint/2010/main" val="2870180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16002" y="1225793"/>
            <a:ext cx="4837175" cy="4067176"/>
          </a:xfrm>
          <a:prstGeom prst="rect">
            <a:avLst/>
          </a:prstGeom>
        </p:spPr>
      </p:pic>
      <p:pic>
        <p:nvPicPr>
          <p:cNvPr id="4" name="Picture 3"/>
          <p:cNvPicPr/>
          <p:nvPr/>
        </p:nvPicPr>
        <p:blipFill>
          <a:blip r:embed="rId3"/>
          <a:stretch>
            <a:fillRect/>
          </a:stretch>
        </p:blipFill>
        <p:spPr>
          <a:xfrm>
            <a:off x="7961630" y="0"/>
            <a:ext cx="1182370" cy="1182370"/>
          </a:xfrm>
          <a:prstGeom prst="rect">
            <a:avLst/>
          </a:prstGeom>
        </p:spPr>
      </p:pic>
    </p:spTree>
    <p:extLst>
      <p:ext uri="{BB962C8B-B14F-4D97-AF65-F5344CB8AC3E}">
        <p14:creationId xmlns:p14="http://schemas.microsoft.com/office/powerpoint/2010/main" val="39357946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d0efc9c-d5da-49c0-a00b-273e287148d7">
      <Terms xmlns="http://schemas.microsoft.com/office/infopath/2007/PartnerControls"/>
    </lcf76f155ced4ddcb4097134ff3c332f>
    <TaxCatchAll xmlns="c65c7810-28c0-4421-b146-bf701e1f8d2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B82CA961D3D7647A7365A11EE52058C" ma:contentTypeVersion="14" ma:contentTypeDescription="Create a new document." ma:contentTypeScope="" ma:versionID="fb5b8e4bb3beb50c57e1247b60d7eed6">
  <xsd:schema xmlns:xsd="http://www.w3.org/2001/XMLSchema" xmlns:xs="http://www.w3.org/2001/XMLSchema" xmlns:p="http://schemas.microsoft.com/office/2006/metadata/properties" xmlns:ns2="ad0efc9c-d5da-49c0-a00b-273e287148d7" xmlns:ns3="c65c7810-28c0-4421-b146-bf701e1f8d27" targetNamespace="http://schemas.microsoft.com/office/2006/metadata/properties" ma:root="true" ma:fieldsID="3bf8f4dd96ecaefaa57773429232679b" ns2:_="" ns3:_="">
    <xsd:import namespace="ad0efc9c-d5da-49c0-a00b-273e287148d7"/>
    <xsd:import namespace="c65c7810-28c0-4421-b146-bf701e1f8d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efc9c-d5da-49c0-a00b-273e287148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1d15906-5cbf-4b1a-ba61-486c8a84338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c7810-28c0-4421-b146-bf701e1f8d2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b2492e-8ac4-40a2-b0a3-2860cefa7382}" ma:internalName="TaxCatchAll" ma:showField="CatchAllData" ma:web="c65c7810-28c0-4421-b146-bf701e1f8d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F0E0B6-A0A1-4C15-A5F2-88B3E0B96B9B}">
  <ds:schemaRefs>
    <ds:schemaRef ds:uri="http://schemas.microsoft.com/office/2006/documentManagement/types"/>
    <ds:schemaRef ds:uri="http://purl.org/dc/terms/"/>
    <ds:schemaRef ds:uri="http://schemas.microsoft.com/office/2006/metadata/properties"/>
    <ds:schemaRef ds:uri="http://schemas.microsoft.com/office/infopath/2007/PartnerControls"/>
    <ds:schemaRef ds:uri="http://purl.org/dc/elements/1.1/"/>
    <ds:schemaRef ds:uri="ad0efc9c-d5da-49c0-a00b-273e287148d7"/>
    <ds:schemaRef ds:uri="http://www.w3.org/XML/1998/namespace"/>
    <ds:schemaRef ds:uri="http://schemas.openxmlformats.org/package/2006/metadata/core-properties"/>
    <ds:schemaRef ds:uri="c65c7810-28c0-4421-b146-bf701e1f8d27"/>
    <ds:schemaRef ds:uri="http://purl.org/dc/dcmitype/"/>
  </ds:schemaRefs>
</ds:datastoreItem>
</file>

<file path=customXml/itemProps2.xml><?xml version="1.0" encoding="utf-8"?>
<ds:datastoreItem xmlns:ds="http://schemas.openxmlformats.org/officeDocument/2006/customXml" ds:itemID="{550A4312-854C-4CC4-A36D-0AF6EC165C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0efc9c-d5da-49c0-a00b-273e287148d7"/>
    <ds:schemaRef ds:uri="c65c7810-28c0-4421-b146-bf701e1f8d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FD39A2-F25E-4957-9C9E-A1B7968304C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3476</TotalTime>
  <Words>1239</Words>
  <Application>Microsoft Office PowerPoint</Application>
  <PresentationFormat>On-screen Show (4:3)</PresentationFormat>
  <Paragraphs>244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CoopForged</vt:lpstr>
      <vt:lpstr>Times New Roman</vt:lpstr>
      <vt:lpstr>Office Theme</vt:lpstr>
      <vt:lpstr>PowerPoint Presentation</vt:lpstr>
      <vt:lpstr>PowerPoint Presentation</vt:lpstr>
      <vt:lpstr>Communication</vt:lpstr>
      <vt:lpstr>Our Oakfield Vision</vt:lpstr>
      <vt:lpstr>Our Mulberry Class Vision</vt:lpstr>
      <vt:lpstr>Mulberry Class Vision (cont.)</vt:lpstr>
      <vt:lpstr>Topic Web</vt:lpstr>
      <vt:lpstr>PowerPoint Presentation</vt:lpstr>
      <vt:lpstr>Information</vt:lpstr>
      <vt:lpstr>PowerPoint Presentation</vt:lpstr>
      <vt:lpstr>Afternoons</vt:lpstr>
      <vt:lpstr>PE and OT</vt:lpstr>
      <vt:lpstr>ART &amp; DT</vt:lpstr>
      <vt:lpstr>Music</vt:lpstr>
      <vt:lpstr>Healthy Eating</vt:lpstr>
      <vt:lpstr>Equipment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OJS User</dc:creator>
  <cp:lastModifiedBy>Head</cp:lastModifiedBy>
  <cp:revision>112</cp:revision>
  <cp:lastPrinted>2025-09-09T11:56:55Z</cp:lastPrinted>
  <dcterms:created xsi:type="dcterms:W3CDTF">2016-07-28T16:47:42Z</dcterms:created>
  <dcterms:modified xsi:type="dcterms:W3CDTF">2025-09-17T10:10:14Z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181400.000000000</vt:lpwstr>
  </property>
  <property fmtid="{D5CDD505-2E9C-101B-9397-08002B2CF9AE}" pid="3" name="ContentTypeId">
    <vt:lpwstr>0x0101004B82CA961D3D7647A7365A11EE52058C</vt:lpwstr>
  </property>
  <property fmtid="{D5CDD505-2E9C-101B-9397-08002B2CF9AE}" pid="4" name="MediaServiceImageTags">
    <vt:lpwstr/>
  </property>
</Properties>
</file>