
<file path=[Content_Types].xml><?xml version="1.0" encoding="utf-8"?>
<Types xmlns="http://schemas.openxmlformats.org/package/2006/content-types">
  <Default Extension="png" ContentType="image/png"/>
  <Default Extension="svg" ContentType="image/svg+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00"/>
    <a:srgbClr val="FFFF00"/>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93" autoAdjust="0"/>
    <p:restoredTop sz="94660"/>
  </p:normalViewPr>
  <p:slideViewPr>
    <p:cSldViewPr snapToGrid="0">
      <p:cViewPr>
        <p:scale>
          <a:sx n="81" d="100"/>
          <a:sy n="81" d="100"/>
        </p:scale>
        <p:origin x="-216" y="-3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56134A5-17F6-486B-9A5E-03355849345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xmlns="" id="{24FD1874-90B9-4D6E-8E47-F0E088E5286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xmlns="" id="{2D7C894B-964E-4974-AE1C-B299C0BBB196}"/>
              </a:ext>
            </a:extLst>
          </p:cNvPr>
          <p:cNvSpPr>
            <a:spLocks noGrp="1"/>
          </p:cNvSpPr>
          <p:nvPr>
            <p:ph type="dt" sz="half" idx="10"/>
          </p:nvPr>
        </p:nvSpPr>
        <p:spPr/>
        <p:txBody>
          <a:bodyPr/>
          <a:lstStyle/>
          <a:p>
            <a:fld id="{790CDD43-AA27-4DC7-939E-180C8EB2D949}" type="datetimeFigureOut">
              <a:rPr lang="en-GB" smtClean="0"/>
              <a:t>24/04/2020</a:t>
            </a:fld>
            <a:endParaRPr lang="en-GB"/>
          </a:p>
        </p:txBody>
      </p:sp>
      <p:sp>
        <p:nvSpPr>
          <p:cNvPr id="5" name="Footer Placeholder 4">
            <a:extLst>
              <a:ext uri="{FF2B5EF4-FFF2-40B4-BE49-F238E27FC236}">
                <a16:creationId xmlns:a16="http://schemas.microsoft.com/office/drawing/2014/main" xmlns="" id="{D6C68D70-8CA9-4B5D-BDCE-CA660C15B5E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34882F2B-5809-4E3F-BF06-50BCEF10AD11}"/>
              </a:ext>
            </a:extLst>
          </p:cNvPr>
          <p:cNvSpPr>
            <a:spLocks noGrp="1"/>
          </p:cNvSpPr>
          <p:nvPr>
            <p:ph type="sldNum" sz="quarter" idx="12"/>
          </p:nvPr>
        </p:nvSpPr>
        <p:spPr/>
        <p:txBody>
          <a:bodyPr/>
          <a:lstStyle/>
          <a:p>
            <a:fld id="{D3155CB0-8E8B-4272-9C09-ED4EF94B4883}" type="slidenum">
              <a:rPr lang="en-GB" smtClean="0"/>
              <a:t>‹#›</a:t>
            </a:fld>
            <a:endParaRPr lang="en-GB"/>
          </a:p>
        </p:txBody>
      </p:sp>
    </p:spTree>
    <p:extLst>
      <p:ext uri="{BB962C8B-B14F-4D97-AF65-F5344CB8AC3E}">
        <p14:creationId xmlns:p14="http://schemas.microsoft.com/office/powerpoint/2010/main" val="25449347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C7CCDC6-A996-4193-874C-3BBD27E6FAA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A7095A80-3CF7-4B21-B995-B9A8B80C4E6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4687CC7E-1DA9-4328-81F7-31DE2D55F253}"/>
              </a:ext>
            </a:extLst>
          </p:cNvPr>
          <p:cNvSpPr>
            <a:spLocks noGrp="1"/>
          </p:cNvSpPr>
          <p:nvPr>
            <p:ph type="dt" sz="half" idx="10"/>
          </p:nvPr>
        </p:nvSpPr>
        <p:spPr/>
        <p:txBody>
          <a:bodyPr/>
          <a:lstStyle/>
          <a:p>
            <a:fld id="{790CDD43-AA27-4DC7-939E-180C8EB2D949}" type="datetimeFigureOut">
              <a:rPr lang="en-GB" smtClean="0"/>
              <a:t>24/04/2020</a:t>
            </a:fld>
            <a:endParaRPr lang="en-GB"/>
          </a:p>
        </p:txBody>
      </p:sp>
      <p:sp>
        <p:nvSpPr>
          <p:cNvPr id="5" name="Footer Placeholder 4">
            <a:extLst>
              <a:ext uri="{FF2B5EF4-FFF2-40B4-BE49-F238E27FC236}">
                <a16:creationId xmlns:a16="http://schemas.microsoft.com/office/drawing/2014/main" xmlns="" id="{A8EE6F1B-37A6-4138-B4D3-B20D42FDC5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4BC85A21-1997-4706-9B15-007812CCC726}"/>
              </a:ext>
            </a:extLst>
          </p:cNvPr>
          <p:cNvSpPr>
            <a:spLocks noGrp="1"/>
          </p:cNvSpPr>
          <p:nvPr>
            <p:ph type="sldNum" sz="quarter" idx="12"/>
          </p:nvPr>
        </p:nvSpPr>
        <p:spPr/>
        <p:txBody>
          <a:bodyPr/>
          <a:lstStyle/>
          <a:p>
            <a:fld id="{D3155CB0-8E8B-4272-9C09-ED4EF94B4883}" type="slidenum">
              <a:rPr lang="en-GB" smtClean="0"/>
              <a:t>‹#›</a:t>
            </a:fld>
            <a:endParaRPr lang="en-GB"/>
          </a:p>
        </p:txBody>
      </p:sp>
    </p:spTree>
    <p:extLst>
      <p:ext uri="{BB962C8B-B14F-4D97-AF65-F5344CB8AC3E}">
        <p14:creationId xmlns:p14="http://schemas.microsoft.com/office/powerpoint/2010/main" val="6642501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3831160-C316-4CEF-BE1D-AC7E402AAB5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xmlns="" id="{7A69C7AF-9666-42B2-B037-3A0F2CF31A1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3C558DA2-6BF7-4D93-A7E2-5DAEA1FB1A86}"/>
              </a:ext>
            </a:extLst>
          </p:cNvPr>
          <p:cNvSpPr>
            <a:spLocks noGrp="1"/>
          </p:cNvSpPr>
          <p:nvPr>
            <p:ph type="dt" sz="half" idx="10"/>
          </p:nvPr>
        </p:nvSpPr>
        <p:spPr/>
        <p:txBody>
          <a:bodyPr/>
          <a:lstStyle/>
          <a:p>
            <a:fld id="{790CDD43-AA27-4DC7-939E-180C8EB2D949}" type="datetimeFigureOut">
              <a:rPr lang="en-GB" smtClean="0"/>
              <a:t>24/04/2020</a:t>
            </a:fld>
            <a:endParaRPr lang="en-GB"/>
          </a:p>
        </p:txBody>
      </p:sp>
      <p:sp>
        <p:nvSpPr>
          <p:cNvPr id="5" name="Footer Placeholder 4">
            <a:extLst>
              <a:ext uri="{FF2B5EF4-FFF2-40B4-BE49-F238E27FC236}">
                <a16:creationId xmlns:a16="http://schemas.microsoft.com/office/drawing/2014/main" xmlns="" id="{D45784C5-5874-47BA-BBC8-7968FACB059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299D424B-2875-4C4F-A0BF-4E824F29A932}"/>
              </a:ext>
            </a:extLst>
          </p:cNvPr>
          <p:cNvSpPr>
            <a:spLocks noGrp="1"/>
          </p:cNvSpPr>
          <p:nvPr>
            <p:ph type="sldNum" sz="quarter" idx="12"/>
          </p:nvPr>
        </p:nvSpPr>
        <p:spPr/>
        <p:txBody>
          <a:bodyPr/>
          <a:lstStyle/>
          <a:p>
            <a:fld id="{D3155CB0-8E8B-4272-9C09-ED4EF94B4883}" type="slidenum">
              <a:rPr lang="en-GB" smtClean="0"/>
              <a:t>‹#›</a:t>
            </a:fld>
            <a:endParaRPr lang="en-GB"/>
          </a:p>
        </p:txBody>
      </p:sp>
    </p:spTree>
    <p:extLst>
      <p:ext uri="{BB962C8B-B14F-4D97-AF65-F5344CB8AC3E}">
        <p14:creationId xmlns:p14="http://schemas.microsoft.com/office/powerpoint/2010/main" val="30917908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4D03348-A07C-4D62-BF09-5383C032DA8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92970FB5-B35A-4DFE-B845-D4E82141ED9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xmlns="" id="{301E43F9-8645-4A38-912E-23B1A5BA88B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xmlns="" id="{940A8FFE-9F2D-45F3-8566-EA71A17D90AF}"/>
              </a:ext>
            </a:extLst>
          </p:cNvPr>
          <p:cNvSpPr>
            <a:spLocks noGrp="1"/>
          </p:cNvSpPr>
          <p:nvPr>
            <p:ph type="dt" sz="half" idx="10"/>
          </p:nvPr>
        </p:nvSpPr>
        <p:spPr/>
        <p:txBody>
          <a:bodyPr/>
          <a:lstStyle/>
          <a:p>
            <a:fld id="{790CDD43-AA27-4DC7-939E-180C8EB2D949}" type="datetimeFigureOut">
              <a:rPr lang="en-GB" smtClean="0"/>
              <a:t>24/04/2020</a:t>
            </a:fld>
            <a:endParaRPr lang="en-GB"/>
          </a:p>
        </p:txBody>
      </p:sp>
      <p:sp>
        <p:nvSpPr>
          <p:cNvPr id="6" name="Footer Placeholder 5">
            <a:extLst>
              <a:ext uri="{FF2B5EF4-FFF2-40B4-BE49-F238E27FC236}">
                <a16:creationId xmlns:a16="http://schemas.microsoft.com/office/drawing/2014/main" xmlns="" id="{33C3A0A3-EDFF-4284-AB9E-A5CC81C4FE6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4D7FE637-8B3A-40A7-9C5D-C735756D0625}"/>
              </a:ext>
            </a:extLst>
          </p:cNvPr>
          <p:cNvSpPr>
            <a:spLocks noGrp="1"/>
          </p:cNvSpPr>
          <p:nvPr>
            <p:ph type="sldNum" sz="quarter" idx="12"/>
          </p:nvPr>
        </p:nvSpPr>
        <p:spPr/>
        <p:txBody>
          <a:bodyPr/>
          <a:lstStyle/>
          <a:p>
            <a:fld id="{D3155CB0-8E8B-4272-9C09-ED4EF94B4883}" type="slidenum">
              <a:rPr lang="en-GB" smtClean="0"/>
              <a:t>‹#›</a:t>
            </a:fld>
            <a:endParaRPr lang="en-GB"/>
          </a:p>
        </p:txBody>
      </p:sp>
    </p:spTree>
    <p:extLst>
      <p:ext uri="{BB962C8B-B14F-4D97-AF65-F5344CB8AC3E}">
        <p14:creationId xmlns:p14="http://schemas.microsoft.com/office/powerpoint/2010/main" val="36601719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AF1CD58-4534-4289-ACE8-493043ED3AC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F8CB40AC-D170-49C3-BE9B-E0F2E064FEF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F0EC2A9D-0826-4FE4-9FEE-EB96BDB111A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xmlns="" id="{25E8A414-5678-4E71-AE40-16A22E00013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3BAD72EA-BFAC-408B-ACD4-49A16C66E03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xmlns="" id="{06B1B652-36B5-41EC-BA3A-0156F1C6ADE2}"/>
              </a:ext>
            </a:extLst>
          </p:cNvPr>
          <p:cNvSpPr>
            <a:spLocks noGrp="1"/>
          </p:cNvSpPr>
          <p:nvPr>
            <p:ph type="dt" sz="half" idx="10"/>
          </p:nvPr>
        </p:nvSpPr>
        <p:spPr/>
        <p:txBody>
          <a:bodyPr/>
          <a:lstStyle/>
          <a:p>
            <a:fld id="{790CDD43-AA27-4DC7-939E-180C8EB2D949}" type="datetimeFigureOut">
              <a:rPr lang="en-GB" smtClean="0"/>
              <a:t>24/04/2020</a:t>
            </a:fld>
            <a:endParaRPr lang="en-GB"/>
          </a:p>
        </p:txBody>
      </p:sp>
      <p:sp>
        <p:nvSpPr>
          <p:cNvPr id="8" name="Footer Placeholder 7">
            <a:extLst>
              <a:ext uri="{FF2B5EF4-FFF2-40B4-BE49-F238E27FC236}">
                <a16:creationId xmlns:a16="http://schemas.microsoft.com/office/drawing/2014/main" xmlns="" id="{096CE4DE-1E9A-45C5-B7C9-D73CBC1E772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xmlns="" id="{1E738E60-7682-4BFC-A260-8AD8B8732E5A}"/>
              </a:ext>
            </a:extLst>
          </p:cNvPr>
          <p:cNvSpPr>
            <a:spLocks noGrp="1"/>
          </p:cNvSpPr>
          <p:nvPr>
            <p:ph type="sldNum" sz="quarter" idx="12"/>
          </p:nvPr>
        </p:nvSpPr>
        <p:spPr/>
        <p:txBody>
          <a:bodyPr/>
          <a:lstStyle/>
          <a:p>
            <a:fld id="{D3155CB0-8E8B-4272-9C09-ED4EF94B4883}" type="slidenum">
              <a:rPr lang="en-GB" smtClean="0"/>
              <a:t>‹#›</a:t>
            </a:fld>
            <a:endParaRPr lang="en-GB"/>
          </a:p>
        </p:txBody>
      </p:sp>
    </p:spTree>
    <p:extLst>
      <p:ext uri="{BB962C8B-B14F-4D97-AF65-F5344CB8AC3E}">
        <p14:creationId xmlns:p14="http://schemas.microsoft.com/office/powerpoint/2010/main" val="13354811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E731F13-ED25-4474-B497-AD803D9D2FD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xmlns="" id="{7ACD667C-2F5C-41A3-A234-F9C62184099E}"/>
              </a:ext>
            </a:extLst>
          </p:cNvPr>
          <p:cNvSpPr>
            <a:spLocks noGrp="1"/>
          </p:cNvSpPr>
          <p:nvPr>
            <p:ph type="dt" sz="half" idx="10"/>
          </p:nvPr>
        </p:nvSpPr>
        <p:spPr/>
        <p:txBody>
          <a:bodyPr/>
          <a:lstStyle/>
          <a:p>
            <a:fld id="{790CDD43-AA27-4DC7-939E-180C8EB2D949}" type="datetimeFigureOut">
              <a:rPr lang="en-GB" smtClean="0"/>
              <a:t>24/04/2020</a:t>
            </a:fld>
            <a:endParaRPr lang="en-GB"/>
          </a:p>
        </p:txBody>
      </p:sp>
      <p:sp>
        <p:nvSpPr>
          <p:cNvPr id="4" name="Footer Placeholder 3">
            <a:extLst>
              <a:ext uri="{FF2B5EF4-FFF2-40B4-BE49-F238E27FC236}">
                <a16:creationId xmlns:a16="http://schemas.microsoft.com/office/drawing/2014/main" xmlns="" id="{F39C02B6-96B0-4938-87B4-BC7D91E238D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xmlns="" id="{BEC39F53-4B65-412F-88B0-36C03B4FA8D7}"/>
              </a:ext>
            </a:extLst>
          </p:cNvPr>
          <p:cNvSpPr>
            <a:spLocks noGrp="1"/>
          </p:cNvSpPr>
          <p:nvPr>
            <p:ph type="sldNum" sz="quarter" idx="12"/>
          </p:nvPr>
        </p:nvSpPr>
        <p:spPr/>
        <p:txBody>
          <a:bodyPr/>
          <a:lstStyle/>
          <a:p>
            <a:fld id="{D3155CB0-8E8B-4272-9C09-ED4EF94B4883}" type="slidenum">
              <a:rPr lang="en-GB" smtClean="0"/>
              <a:t>‹#›</a:t>
            </a:fld>
            <a:endParaRPr lang="en-GB"/>
          </a:p>
        </p:txBody>
      </p:sp>
    </p:spTree>
    <p:extLst>
      <p:ext uri="{BB962C8B-B14F-4D97-AF65-F5344CB8AC3E}">
        <p14:creationId xmlns:p14="http://schemas.microsoft.com/office/powerpoint/2010/main" val="13939484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E97EC5A1-AF2E-408F-BDA4-FB32C525D034}"/>
              </a:ext>
            </a:extLst>
          </p:cNvPr>
          <p:cNvSpPr>
            <a:spLocks noGrp="1"/>
          </p:cNvSpPr>
          <p:nvPr>
            <p:ph type="dt" sz="half" idx="10"/>
          </p:nvPr>
        </p:nvSpPr>
        <p:spPr/>
        <p:txBody>
          <a:bodyPr/>
          <a:lstStyle/>
          <a:p>
            <a:fld id="{790CDD43-AA27-4DC7-939E-180C8EB2D949}" type="datetimeFigureOut">
              <a:rPr lang="en-GB" smtClean="0"/>
              <a:t>24/04/2020</a:t>
            </a:fld>
            <a:endParaRPr lang="en-GB"/>
          </a:p>
        </p:txBody>
      </p:sp>
      <p:sp>
        <p:nvSpPr>
          <p:cNvPr id="3" name="Footer Placeholder 2">
            <a:extLst>
              <a:ext uri="{FF2B5EF4-FFF2-40B4-BE49-F238E27FC236}">
                <a16:creationId xmlns:a16="http://schemas.microsoft.com/office/drawing/2014/main" xmlns="" id="{EEBDA86E-53CE-4165-8E26-EC7272ABD75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xmlns="" id="{353140D5-EC9C-444B-A7F5-4F4C729320E1}"/>
              </a:ext>
            </a:extLst>
          </p:cNvPr>
          <p:cNvSpPr>
            <a:spLocks noGrp="1"/>
          </p:cNvSpPr>
          <p:nvPr>
            <p:ph type="sldNum" sz="quarter" idx="12"/>
          </p:nvPr>
        </p:nvSpPr>
        <p:spPr/>
        <p:txBody>
          <a:bodyPr/>
          <a:lstStyle/>
          <a:p>
            <a:fld id="{D3155CB0-8E8B-4272-9C09-ED4EF94B4883}" type="slidenum">
              <a:rPr lang="en-GB" smtClean="0"/>
              <a:t>‹#›</a:t>
            </a:fld>
            <a:endParaRPr lang="en-GB"/>
          </a:p>
        </p:txBody>
      </p:sp>
    </p:spTree>
    <p:extLst>
      <p:ext uri="{BB962C8B-B14F-4D97-AF65-F5344CB8AC3E}">
        <p14:creationId xmlns:p14="http://schemas.microsoft.com/office/powerpoint/2010/main" val="28690694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3B35791-9024-4523-A2C7-7B0352B27C9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4C97923F-8A3F-4898-B4B6-4B7F1C8741B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xmlns="" id="{1D5AA9A2-AB09-4B39-8DE5-E7B7DA1CD5A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D4A0ECCE-354D-4AAF-B97C-DC7517052805}"/>
              </a:ext>
            </a:extLst>
          </p:cNvPr>
          <p:cNvSpPr>
            <a:spLocks noGrp="1"/>
          </p:cNvSpPr>
          <p:nvPr>
            <p:ph type="dt" sz="half" idx="10"/>
          </p:nvPr>
        </p:nvSpPr>
        <p:spPr/>
        <p:txBody>
          <a:bodyPr/>
          <a:lstStyle/>
          <a:p>
            <a:fld id="{790CDD43-AA27-4DC7-939E-180C8EB2D949}" type="datetimeFigureOut">
              <a:rPr lang="en-GB" smtClean="0"/>
              <a:t>24/04/2020</a:t>
            </a:fld>
            <a:endParaRPr lang="en-GB"/>
          </a:p>
        </p:txBody>
      </p:sp>
      <p:sp>
        <p:nvSpPr>
          <p:cNvPr id="6" name="Footer Placeholder 5">
            <a:extLst>
              <a:ext uri="{FF2B5EF4-FFF2-40B4-BE49-F238E27FC236}">
                <a16:creationId xmlns:a16="http://schemas.microsoft.com/office/drawing/2014/main" xmlns="" id="{C366501B-C6E6-446C-A17B-9E482AC8D9F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68B82080-05ED-4B7B-831B-9F01E06A2FF4}"/>
              </a:ext>
            </a:extLst>
          </p:cNvPr>
          <p:cNvSpPr>
            <a:spLocks noGrp="1"/>
          </p:cNvSpPr>
          <p:nvPr>
            <p:ph type="sldNum" sz="quarter" idx="12"/>
          </p:nvPr>
        </p:nvSpPr>
        <p:spPr/>
        <p:txBody>
          <a:bodyPr/>
          <a:lstStyle/>
          <a:p>
            <a:fld id="{D3155CB0-8E8B-4272-9C09-ED4EF94B4883}" type="slidenum">
              <a:rPr lang="en-GB" smtClean="0"/>
              <a:t>‹#›</a:t>
            </a:fld>
            <a:endParaRPr lang="en-GB"/>
          </a:p>
        </p:txBody>
      </p:sp>
    </p:spTree>
    <p:extLst>
      <p:ext uri="{BB962C8B-B14F-4D97-AF65-F5344CB8AC3E}">
        <p14:creationId xmlns:p14="http://schemas.microsoft.com/office/powerpoint/2010/main" val="12253734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AE1884C-0586-4E3C-9074-C0CD41F8B0D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xmlns="" id="{0F5389EF-EF17-4B90-ABCF-701E737FEB3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xmlns="" id="{4B0DBA56-ED25-41B0-807F-47E03251D0D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CDD3068D-D8EA-47D6-87B6-14EBF0AD3EE5}"/>
              </a:ext>
            </a:extLst>
          </p:cNvPr>
          <p:cNvSpPr>
            <a:spLocks noGrp="1"/>
          </p:cNvSpPr>
          <p:nvPr>
            <p:ph type="dt" sz="half" idx="10"/>
          </p:nvPr>
        </p:nvSpPr>
        <p:spPr/>
        <p:txBody>
          <a:bodyPr/>
          <a:lstStyle/>
          <a:p>
            <a:fld id="{790CDD43-AA27-4DC7-939E-180C8EB2D949}" type="datetimeFigureOut">
              <a:rPr lang="en-GB" smtClean="0"/>
              <a:t>24/04/2020</a:t>
            </a:fld>
            <a:endParaRPr lang="en-GB"/>
          </a:p>
        </p:txBody>
      </p:sp>
      <p:sp>
        <p:nvSpPr>
          <p:cNvPr id="6" name="Footer Placeholder 5">
            <a:extLst>
              <a:ext uri="{FF2B5EF4-FFF2-40B4-BE49-F238E27FC236}">
                <a16:creationId xmlns:a16="http://schemas.microsoft.com/office/drawing/2014/main" xmlns="" id="{F7013182-730F-4448-B59E-AB9A69BEACB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168825A9-0565-452A-B4D1-F7718AD9EF8F}"/>
              </a:ext>
            </a:extLst>
          </p:cNvPr>
          <p:cNvSpPr>
            <a:spLocks noGrp="1"/>
          </p:cNvSpPr>
          <p:nvPr>
            <p:ph type="sldNum" sz="quarter" idx="12"/>
          </p:nvPr>
        </p:nvSpPr>
        <p:spPr/>
        <p:txBody>
          <a:bodyPr/>
          <a:lstStyle/>
          <a:p>
            <a:fld id="{D3155CB0-8E8B-4272-9C09-ED4EF94B4883}" type="slidenum">
              <a:rPr lang="en-GB" smtClean="0"/>
              <a:t>‹#›</a:t>
            </a:fld>
            <a:endParaRPr lang="en-GB"/>
          </a:p>
        </p:txBody>
      </p:sp>
    </p:spTree>
    <p:extLst>
      <p:ext uri="{BB962C8B-B14F-4D97-AF65-F5344CB8AC3E}">
        <p14:creationId xmlns:p14="http://schemas.microsoft.com/office/powerpoint/2010/main" val="11326759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3B44D50-4D56-4FB7-A0E0-B8319739245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006D7A44-89E5-4673-A1DB-06A63364665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60CF94C1-AC58-4AD0-BF91-024FF0073566}"/>
              </a:ext>
            </a:extLst>
          </p:cNvPr>
          <p:cNvSpPr>
            <a:spLocks noGrp="1"/>
          </p:cNvSpPr>
          <p:nvPr>
            <p:ph type="dt" sz="half" idx="10"/>
          </p:nvPr>
        </p:nvSpPr>
        <p:spPr/>
        <p:txBody>
          <a:bodyPr/>
          <a:lstStyle/>
          <a:p>
            <a:fld id="{790CDD43-AA27-4DC7-939E-180C8EB2D949}" type="datetimeFigureOut">
              <a:rPr lang="en-GB" smtClean="0"/>
              <a:t>24/04/2020</a:t>
            </a:fld>
            <a:endParaRPr lang="en-GB"/>
          </a:p>
        </p:txBody>
      </p:sp>
      <p:sp>
        <p:nvSpPr>
          <p:cNvPr id="5" name="Footer Placeholder 4">
            <a:extLst>
              <a:ext uri="{FF2B5EF4-FFF2-40B4-BE49-F238E27FC236}">
                <a16:creationId xmlns:a16="http://schemas.microsoft.com/office/drawing/2014/main" xmlns="" id="{920D778E-DED6-445D-BA6F-9FFE406D376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FA0F812C-6F08-43FA-A712-AA02C360F3F9}"/>
              </a:ext>
            </a:extLst>
          </p:cNvPr>
          <p:cNvSpPr>
            <a:spLocks noGrp="1"/>
          </p:cNvSpPr>
          <p:nvPr>
            <p:ph type="sldNum" sz="quarter" idx="12"/>
          </p:nvPr>
        </p:nvSpPr>
        <p:spPr/>
        <p:txBody>
          <a:bodyPr/>
          <a:lstStyle/>
          <a:p>
            <a:fld id="{D3155CB0-8E8B-4272-9C09-ED4EF94B4883}" type="slidenum">
              <a:rPr lang="en-GB" smtClean="0"/>
              <a:t>‹#›</a:t>
            </a:fld>
            <a:endParaRPr lang="en-GB"/>
          </a:p>
        </p:txBody>
      </p:sp>
    </p:spTree>
    <p:extLst>
      <p:ext uri="{BB962C8B-B14F-4D97-AF65-F5344CB8AC3E}">
        <p14:creationId xmlns:p14="http://schemas.microsoft.com/office/powerpoint/2010/main" val="7799578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303BA981-B1AE-4612-B596-176BCD78F04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EB25BDBA-C540-413A-9654-D266C186729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AFCF0174-9855-45E7-B977-55F02961F6B0}"/>
              </a:ext>
            </a:extLst>
          </p:cNvPr>
          <p:cNvSpPr>
            <a:spLocks noGrp="1"/>
          </p:cNvSpPr>
          <p:nvPr>
            <p:ph type="dt" sz="half" idx="10"/>
          </p:nvPr>
        </p:nvSpPr>
        <p:spPr/>
        <p:txBody>
          <a:bodyPr/>
          <a:lstStyle/>
          <a:p>
            <a:fld id="{790CDD43-AA27-4DC7-939E-180C8EB2D949}" type="datetimeFigureOut">
              <a:rPr lang="en-GB" smtClean="0"/>
              <a:t>24/04/2020</a:t>
            </a:fld>
            <a:endParaRPr lang="en-GB"/>
          </a:p>
        </p:txBody>
      </p:sp>
      <p:sp>
        <p:nvSpPr>
          <p:cNvPr id="5" name="Footer Placeholder 4">
            <a:extLst>
              <a:ext uri="{FF2B5EF4-FFF2-40B4-BE49-F238E27FC236}">
                <a16:creationId xmlns:a16="http://schemas.microsoft.com/office/drawing/2014/main" xmlns="" id="{74D23932-A8A8-4E5A-9404-D217AD2526C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5F5736A3-D035-43E9-B17F-98A5E501388E}"/>
              </a:ext>
            </a:extLst>
          </p:cNvPr>
          <p:cNvSpPr>
            <a:spLocks noGrp="1"/>
          </p:cNvSpPr>
          <p:nvPr>
            <p:ph type="sldNum" sz="quarter" idx="12"/>
          </p:nvPr>
        </p:nvSpPr>
        <p:spPr/>
        <p:txBody>
          <a:bodyPr/>
          <a:lstStyle/>
          <a:p>
            <a:fld id="{D3155CB0-8E8B-4272-9C09-ED4EF94B4883}" type="slidenum">
              <a:rPr lang="en-GB" smtClean="0"/>
              <a:t>‹#›</a:t>
            </a:fld>
            <a:endParaRPr lang="en-GB"/>
          </a:p>
        </p:txBody>
      </p:sp>
    </p:spTree>
    <p:extLst>
      <p:ext uri="{BB962C8B-B14F-4D97-AF65-F5344CB8AC3E}">
        <p14:creationId xmlns:p14="http://schemas.microsoft.com/office/powerpoint/2010/main" val="17924609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0712FE50-5BA1-4A78-BB19-0941D3EA205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E35AD47B-5617-43DE-A614-B2F71A8E793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63DA5735-C195-402E-BB11-0FE0021A815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90CDD43-AA27-4DC7-939E-180C8EB2D949}" type="datetimeFigureOut">
              <a:rPr lang="en-GB" smtClean="0"/>
              <a:t>24/04/2020</a:t>
            </a:fld>
            <a:endParaRPr lang="en-GB"/>
          </a:p>
        </p:txBody>
      </p:sp>
      <p:sp>
        <p:nvSpPr>
          <p:cNvPr id="5" name="Footer Placeholder 4">
            <a:extLst>
              <a:ext uri="{FF2B5EF4-FFF2-40B4-BE49-F238E27FC236}">
                <a16:creationId xmlns:a16="http://schemas.microsoft.com/office/drawing/2014/main" xmlns="" id="{C8A8A8E7-19EC-4F2E-AA7C-E1A6D835878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xmlns="" id="{0A01D327-2449-4F04-BF95-B3A2032A722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3155CB0-8E8B-4272-9C09-ED4EF94B4883}" type="slidenum">
              <a:rPr lang="en-GB" smtClean="0"/>
              <a:t>‹#›</a:t>
            </a:fld>
            <a:endParaRPr lang="en-GB"/>
          </a:p>
        </p:txBody>
      </p:sp>
    </p:spTree>
    <p:extLst>
      <p:ext uri="{BB962C8B-B14F-4D97-AF65-F5344CB8AC3E}">
        <p14:creationId xmlns:p14="http://schemas.microsoft.com/office/powerpoint/2010/main" val="33168484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6.xml"/><Relationship Id="rId4" Type="http://schemas.openxmlformats.org/officeDocument/2006/relationships/image" Target="../media/image7.sv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10.sv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3.sv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6.svg"/></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5CB55052-FC3A-4BD1-B463-6339D449C62C}"/>
              </a:ext>
            </a:extLst>
          </p:cNvPr>
          <p:cNvPicPr>
            <a:picLocks noChangeAspect="1"/>
          </p:cNvPicPr>
          <p:nvPr/>
        </p:nvPicPr>
        <p:blipFill>
          <a:blip r:embed="rId2"/>
          <a:stretch>
            <a:fillRect/>
          </a:stretch>
        </p:blipFill>
        <p:spPr>
          <a:xfrm>
            <a:off x="0" y="0"/>
            <a:ext cx="12192000" cy="6858001"/>
          </a:xfrm>
          <a:prstGeom prst="rect">
            <a:avLst/>
          </a:prstGeom>
        </p:spPr>
      </p:pic>
      <p:sp>
        <p:nvSpPr>
          <p:cNvPr id="2" name="Title 1">
            <a:extLst>
              <a:ext uri="{FF2B5EF4-FFF2-40B4-BE49-F238E27FC236}">
                <a16:creationId xmlns:a16="http://schemas.microsoft.com/office/drawing/2014/main" xmlns="" id="{101BD9F1-56C1-4C86-BC8A-BC58AF11C32A}"/>
              </a:ext>
            </a:extLst>
          </p:cNvPr>
          <p:cNvSpPr>
            <a:spLocks noGrp="1"/>
          </p:cNvSpPr>
          <p:nvPr>
            <p:ph type="ctrTitle"/>
          </p:nvPr>
        </p:nvSpPr>
        <p:spPr>
          <a:xfrm>
            <a:off x="3218213" y="850485"/>
            <a:ext cx="5074722" cy="1180196"/>
          </a:xfrm>
        </p:spPr>
        <p:txBody>
          <a:bodyPr>
            <a:normAutofit/>
          </a:bodyPr>
          <a:lstStyle/>
          <a:p>
            <a:r>
              <a:rPr lang="en-US" u="sng" dirty="0">
                <a:solidFill>
                  <a:schemeClr val="accent6">
                    <a:lumMod val="75000"/>
                  </a:schemeClr>
                </a:solidFill>
              </a:rPr>
              <a:t>The New Forest</a:t>
            </a:r>
            <a:endParaRPr lang="en-GB" u="sng" dirty="0">
              <a:solidFill>
                <a:schemeClr val="accent6">
                  <a:lumMod val="75000"/>
                </a:schemeClr>
              </a:solidFill>
            </a:endParaRPr>
          </a:p>
        </p:txBody>
      </p:sp>
      <p:sp>
        <p:nvSpPr>
          <p:cNvPr id="3" name="Subtitle 2">
            <a:extLst>
              <a:ext uri="{FF2B5EF4-FFF2-40B4-BE49-F238E27FC236}">
                <a16:creationId xmlns:a16="http://schemas.microsoft.com/office/drawing/2014/main" xmlns="" id="{5BFD761C-1A45-413A-9F98-43CDA59446E5}"/>
              </a:ext>
            </a:extLst>
          </p:cNvPr>
          <p:cNvSpPr>
            <a:spLocks noGrp="1"/>
          </p:cNvSpPr>
          <p:nvPr>
            <p:ph type="subTitle" idx="1"/>
          </p:nvPr>
        </p:nvSpPr>
        <p:spPr>
          <a:xfrm>
            <a:off x="4494810" y="2030681"/>
            <a:ext cx="2260270" cy="386675"/>
          </a:xfrm>
        </p:spPr>
        <p:txBody>
          <a:bodyPr>
            <a:normAutofit fontScale="92500" lnSpcReduction="10000"/>
          </a:bodyPr>
          <a:lstStyle/>
          <a:p>
            <a:r>
              <a:rPr lang="en-US" dirty="0"/>
              <a:t>By Isabel Guest</a:t>
            </a:r>
            <a:endParaRPr lang="en-GB" dirty="0"/>
          </a:p>
        </p:txBody>
      </p:sp>
    </p:spTree>
    <p:extLst>
      <p:ext uri="{BB962C8B-B14F-4D97-AF65-F5344CB8AC3E}">
        <p14:creationId xmlns:p14="http://schemas.microsoft.com/office/powerpoint/2010/main" val="13086282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22DB461D-44DB-4ABA-954C-56E63984D1C1}"/>
              </a:ext>
            </a:extLst>
          </p:cNvPr>
          <p:cNvPicPr>
            <a:picLocks noChangeAspect="1"/>
          </p:cNvPicPr>
          <p:nvPr/>
        </p:nvPicPr>
        <p:blipFill>
          <a:blip r:embed="rId2"/>
          <a:stretch>
            <a:fillRect/>
          </a:stretch>
        </p:blipFill>
        <p:spPr>
          <a:xfrm>
            <a:off x="540327" y="771896"/>
            <a:ext cx="5849471" cy="4815443"/>
          </a:xfrm>
          <a:prstGeom prst="rect">
            <a:avLst/>
          </a:prstGeom>
        </p:spPr>
      </p:pic>
      <p:sp>
        <p:nvSpPr>
          <p:cNvPr id="2" name="Title 1">
            <a:extLst>
              <a:ext uri="{FF2B5EF4-FFF2-40B4-BE49-F238E27FC236}">
                <a16:creationId xmlns:a16="http://schemas.microsoft.com/office/drawing/2014/main" xmlns="" id="{B2F4F904-CE1C-4645-92C5-9129C847D96C}"/>
              </a:ext>
            </a:extLst>
          </p:cNvPr>
          <p:cNvSpPr>
            <a:spLocks noGrp="1"/>
          </p:cNvSpPr>
          <p:nvPr>
            <p:ph type="title"/>
          </p:nvPr>
        </p:nvSpPr>
        <p:spPr>
          <a:xfrm>
            <a:off x="7711888" y="291167"/>
            <a:ext cx="3429000" cy="999751"/>
          </a:xfrm>
        </p:spPr>
        <p:txBody>
          <a:bodyPr>
            <a:normAutofit fontScale="90000"/>
          </a:bodyPr>
          <a:lstStyle/>
          <a:p>
            <a:r>
              <a:rPr lang="en-US" sz="8000" u="sng" dirty="0"/>
              <a:t>Location</a:t>
            </a:r>
            <a:endParaRPr lang="en-GB" sz="8000" u="sng" dirty="0"/>
          </a:p>
        </p:txBody>
      </p:sp>
      <p:sp>
        <p:nvSpPr>
          <p:cNvPr id="3" name="Content Placeholder 2">
            <a:extLst>
              <a:ext uri="{FF2B5EF4-FFF2-40B4-BE49-F238E27FC236}">
                <a16:creationId xmlns:a16="http://schemas.microsoft.com/office/drawing/2014/main" xmlns="" id="{E3689F1C-12BD-4C69-94C0-969D0FECEA26}"/>
              </a:ext>
            </a:extLst>
          </p:cNvPr>
          <p:cNvSpPr>
            <a:spLocks noGrp="1"/>
          </p:cNvSpPr>
          <p:nvPr>
            <p:ph idx="1"/>
          </p:nvPr>
        </p:nvSpPr>
        <p:spPr>
          <a:xfrm>
            <a:off x="6751122" y="2098292"/>
            <a:ext cx="5160818" cy="3120913"/>
          </a:xfrm>
        </p:spPr>
        <p:txBody>
          <a:bodyPr/>
          <a:lstStyle/>
          <a:p>
            <a:pPr marL="0" indent="0" algn="ctr">
              <a:buNone/>
            </a:pPr>
            <a:r>
              <a:rPr lang="en-US" dirty="0">
                <a:solidFill>
                  <a:srgbClr val="FF0000"/>
                </a:solidFill>
              </a:rPr>
              <a:t>The New Forest is located in the south of England. </a:t>
            </a:r>
          </a:p>
          <a:p>
            <a:pPr marL="0" indent="0" algn="ctr">
              <a:buNone/>
            </a:pPr>
            <a:r>
              <a:rPr lang="en-US" dirty="0">
                <a:solidFill>
                  <a:srgbClr val="7030A0"/>
                </a:solidFill>
              </a:rPr>
              <a:t>It is between Salisbury, Southampton and Bournemouth.</a:t>
            </a:r>
          </a:p>
          <a:p>
            <a:pPr marL="0" indent="0" algn="ctr">
              <a:buNone/>
            </a:pPr>
            <a:r>
              <a:rPr lang="en-US" dirty="0">
                <a:solidFill>
                  <a:schemeClr val="accent2">
                    <a:lumMod val="50000"/>
                  </a:schemeClr>
                </a:solidFill>
              </a:rPr>
              <a:t>The border of The New Forest to the south east stretches as far as the coast to the </a:t>
            </a:r>
            <a:r>
              <a:rPr lang="en-US" dirty="0" err="1">
                <a:solidFill>
                  <a:schemeClr val="accent2">
                    <a:lumMod val="50000"/>
                  </a:schemeClr>
                </a:solidFill>
              </a:rPr>
              <a:t>Solent</a:t>
            </a:r>
            <a:r>
              <a:rPr lang="en-US" dirty="0">
                <a:solidFill>
                  <a:schemeClr val="accent2">
                    <a:lumMod val="50000"/>
                  </a:schemeClr>
                </a:solidFill>
              </a:rPr>
              <a:t>.</a:t>
            </a:r>
            <a:endParaRPr lang="en-GB" dirty="0">
              <a:solidFill>
                <a:schemeClr val="accent2">
                  <a:lumMod val="50000"/>
                </a:schemeClr>
              </a:solidFill>
            </a:endParaRPr>
          </a:p>
        </p:txBody>
      </p:sp>
    </p:spTree>
    <p:extLst>
      <p:ext uri="{BB962C8B-B14F-4D97-AF65-F5344CB8AC3E}">
        <p14:creationId xmlns:p14="http://schemas.microsoft.com/office/powerpoint/2010/main" val="11245225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80EEDC1F-F40B-4044-8021-9B9539A9FF16}"/>
              </a:ext>
            </a:extLst>
          </p:cNvPr>
          <p:cNvPicPr>
            <a:picLocks noChangeAspect="1"/>
          </p:cNvPicPr>
          <p:nvPr/>
        </p:nvPicPr>
        <p:blipFill>
          <a:blip r:embed="rId2"/>
          <a:stretch>
            <a:fillRect/>
          </a:stretch>
        </p:blipFill>
        <p:spPr>
          <a:xfrm>
            <a:off x="-41564" y="0"/>
            <a:ext cx="12192000" cy="6911788"/>
          </a:xfrm>
          <a:prstGeom prst="rect">
            <a:avLst/>
          </a:prstGeom>
        </p:spPr>
      </p:pic>
      <p:sp>
        <p:nvSpPr>
          <p:cNvPr id="2" name="Title 1">
            <a:extLst>
              <a:ext uri="{FF2B5EF4-FFF2-40B4-BE49-F238E27FC236}">
                <a16:creationId xmlns:a16="http://schemas.microsoft.com/office/drawing/2014/main" xmlns="" id="{9E75B09B-A979-46D3-866E-CDF1969B423D}"/>
              </a:ext>
            </a:extLst>
          </p:cNvPr>
          <p:cNvSpPr>
            <a:spLocks noGrp="1"/>
          </p:cNvSpPr>
          <p:nvPr>
            <p:ph type="title"/>
          </p:nvPr>
        </p:nvSpPr>
        <p:spPr/>
        <p:txBody>
          <a:bodyPr>
            <a:normAutofit/>
          </a:bodyPr>
          <a:lstStyle/>
          <a:p>
            <a:pPr algn="ctr"/>
            <a:r>
              <a:rPr lang="en-US" sz="8000" u="sng" dirty="0">
                <a:solidFill>
                  <a:schemeClr val="accent2"/>
                </a:solidFill>
              </a:rPr>
              <a:t>Size</a:t>
            </a:r>
            <a:endParaRPr lang="en-GB" sz="8000" u="sng" dirty="0">
              <a:solidFill>
                <a:schemeClr val="accent2"/>
              </a:solidFill>
            </a:endParaRPr>
          </a:p>
        </p:txBody>
      </p:sp>
      <p:sp>
        <p:nvSpPr>
          <p:cNvPr id="3" name="TextBox 2">
            <a:extLst>
              <a:ext uri="{FF2B5EF4-FFF2-40B4-BE49-F238E27FC236}">
                <a16:creationId xmlns:a16="http://schemas.microsoft.com/office/drawing/2014/main" xmlns="" id="{656D8E6B-FABB-4BF7-9C2E-3408582B2979}"/>
              </a:ext>
            </a:extLst>
          </p:cNvPr>
          <p:cNvSpPr txBox="1"/>
          <p:nvPr/>
        </p:nvSpPr>
        <p:spPr>
          <a:xfrm>
            <a:off x="778823" y="1763486"/>
            <a:ext cx="10942122" cy="1938992"/>
          </a:xfrm>
          <a:prstGeom prst="rect">
            <a:avLst/>
          </a:prstGeom>
          <a:noFill/>
        </p:spPr>
        <p:txBody>
          <a:bodyPr wrap="square" rtlCol="0">
            <a:spAutoFit/>
          </a:bodyPr>
          <a:lstStyle/>
          <a:p>
            <a:r>
              <a:rPr lang="en-US" sz="2400" dirty="0">
                <a:solidFill>
                  <a:schemeClr val="bg1"/>
                </a:solidFill>
              </a:rPr>
              <a:t>The New Forest is 220 square miles or 566 square km, which is also the same size as the Isle Of Man.</a:t>
            </a:r>
          </a:p>
          <a:p>
            <a:r>
              <a:rPr lang="en-US" sz="2400" dirty="0">
                <a:solidFill>
                  <a:schemeClr val="bg1"/>
                </a:solidFill>
              </a:rPr>
              <a:t>The New Forest is one of the smallest National Parks in Europe but is one of the most visited with over 13.5 million visitors per year (according to the New Forest District Council).</a:t>
            </a:r>
          </a:p>
        </p:txBody>
      </p:sp>
    </p:spTree>
    <p:extLst>
      <p:ext uri="{BB962C8B-B14F-4D97-AF65-F5344CB8AC3E}">
        <p14:creationId xmlns:p14="http://schemas.microsoft.com/office/powerpoint/2010/main" val="10958802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3B2E2B37-714B-4ADC-8CC2-588BE0C8477B}"/>
              </a:ext>
            </a:extLst>
          </p:cNvPr>
          <p:cNvPicPr>
            <a:picLocks noChangeAspect="1"/>
          </p:cNvPicPr>
          <p:nvPr/>
        </p:nvPicPr>
        <p:blipFill>
          <a:blip r:embed="rId2"/>
          <a:stretch>
            <a:fillRect/>
          </a:stretch>
        </p:blipFill>
        <p:spPr>
          <a:xfrm>
            <a:off x="2723031" y="365125"/>
            <a:ext cx="7059705" cy="7058059"/>
          </a:xfrm>
          <a:prstGeom prst="rect">
            <a:avLst/>
          </a:prstGeom>
        </p:spPr>
      </p:pic>
      <p:sp>
        <p:nvSpPr>
          <p:cNvPr id="2" name="Title 1">
            <a:extLst>
              <a:ext uri="{FF2B5EF4-FFF2-40B4-BE49-F238E27FC236}">
                <a16:creationId xmlns:a16="http://schemas.microsoft.com/office/drawing/2014/main" xmlns="" id="{8934FEA5-C1FC-4B07-A9FB-B48E9F2FF3F7}"/>
              </a:ext>
            </a:extLst>
          </p:cNvPr>
          <p:cNvSpPr>
            <a:spLocks noGrp="1"/>
          </p:cNvSpPr>
          <p:nvPr>
            <p:ph type="title"/>
          </p:nvPr>
        </p:nvSpPr>
        <p:spPr/>
        <p:txBody>
          <a:bodyPr/>
          <a:lstStyle/>
          <a:p>
            <a:pPr algn="ctr"/>
            <a:r>
              <a:rPr lang="en-US" u="sng" dirty="0"/>
              <a:t>When did The New Forest become a</a:t>
            </a:r>
            <a:br>
              <a:rPr lang="en-US" u="sng" dirty="0"/>
            </a:br>
            <a:r>
              <a:rPr lang="en-US" u="sng" dirty="0"/>
              <a:t>National Park?</a:t>
            </a:r>
            <a:endParaRPr lang="en-GB" u="sng" dirty="0"/>
          </a:p>
        </p:txBody>
      </p:sp>
      <p:sp>
        <p:nvSpPr>
          <p:cNvPr id="3" name="Content Placeholder 2">
            <a:extLst>
              <a:ext uri="{FF2B5EF4-FFF2-40B4-BE49-F238E27FC236}">
                <a16:creationId xmlns:a16="http://schemas.microsoft.com/office/drawing/2014/main" xmlns="" id="{5794571B-8501-40E1-8106-D7ACEE217EC9}"/>
              </a:ext>
            </a:extLst>
          </p:cNvPr>
          <p:cNvSpPr>
            <a:spLocks noGrp="1"/>
          </p:cNvSpPr>
          <p:nvPr>
            <p:ph idx="1"/>
          </p:nvPr>
        </p:nvSpPr>
        <p:spPr>
          <a:xfrm>
            <a:off x="757518" y="1944782"/>
            <a:ext cx="10515600" cy="4351338"/>
          </a:xfrm>
        </p:spPr>
        <p:txBody>
          <a:bodyPr/>
          <a:lstStyle/>
          <a:p>
            <a:pPr marL="0" indent="0">
              <a:buNone/>
            </a:pPr>
            <a:r>
              <a:rPr lang="en-US" dirty="0">
                <a:solidFill>
                  <a:srgbClr val="7030A0"/>
                </a:solidFill>
              </a:rPr>
              <a:t>The New Forest dates back to the Bronze Age and was known as </a:t>
            </a:r>
            <a:r>
              <a:rPr lang="en-US" dirty="0" err="1">
                <a:solidFill>
                  <a:srgbClr val="7030A0"/>
                </a:solidFill>
              </a:rPr>
              <a:t>Ytene</a:t>
            </a:r>
            <a:r>
              <a:rPr lang="en-US" dirty="0">
                <a:solidFill>
                  <a:srgbClr val="7030A0"/>
                </a:solidFill>
              </a:rPr>
              <a:t> or Land of the Jutes. The Jutes were people originally from Jutland in Denmark.</a:t>
            </a:r>
          </a:p>
          <a:p>
            <a:pPr marL="0" indent="0">
              <a:buNone/>
            </a:pPr>
            <a:endParaRPr lang="en-US" sz="800" dirty="0">
              <a:solidFill>
                <a:srgbClr val="7030A0"/>
              </a:solidFill>
            </a:endParaRPr>
          </a:p>
          <a:p>
            <a:pPr marL="0" indent="0">
              <a:buNone/>
            </a:pPr>
            <a:r>
              <a:rPr lang="en-US" dirty="0">
                <a:solidFill>
                  <a:schemeClr val="accent6">
                    <a:lumMod val="50000"/>
                  </a:schemeClr>
                </a:solidFill>
              </a:rPr>
              <a:t>In 1079 William The Conqueror renamed the land Nova </a:t>
            </a:r>
            <a:r>
              <a:rPr lang="en-US" dirty="0" err="1">
                <a:solidFill>
                  <a:schemeClr val="accent6">
                    <a:lumMod val="50000"/>
                  </a:schemeClr>
                </a:solidFill>
              </a:rPr>
              <a:t>Foresta</a:t>
            </a:r>
            <a:r>
              <a:rPr lang="en-US" dirty="0">
                <a:solidFill>
                  <a:schemeClr val="accent6">
                    <a:lumMod val="50000"/>
                  </a:schemeClr>
                </a:solidFill>
              </a:rPr>
              <a:t> and it was used as a royal hunting ground.</a:t>
            </a:r>
          </a:p>
          <a:p>
            <a:pPr marL="0" indent="0">
              <a:buNone/>
            </a:pPr>
            <a:endParaRPr lang="en-US" sz="800" dirty="0"/>
          </a:p>
          <a:p>
            <a:pPr marL="0" indent="0">
              <a:buNone/>
            </a:pPr>
            <a:r>
              <a:rPr lang="en-GB" dirty="0">
                <a:solidFill>
                  <a:srgbClr val="0000CC"/>
                </a:solidFill>
              </a:rPr>
              <a:t>On the 1</a:t>
            </a:r>
            <a:r>
              <a:rPr lang="en-GB" baseline="30000" dirty="0">
                <a:solidFill>
                  <a:srgbClr val="0000CC"/>
                </a:solidFill>
              </a:rPr>
              <a:t>st</a:t>
            </a:r>
            <a:r>
              <a:rPr lang="en-GB" dirty="0">
                <a:solidFill>
                  <a:srgbClr val="0000CC"/>
                </a:solidFill>
              </a:rPr>
              <a:t> March 2005 The New Forest was formally designated a National Park. On the 1</a:t>
            </a:r>
            <a:r>
              <a:rPr lang="en-GB" baseline="30000" dirty="0">
                <a:solidFill>
                  <a:srgbClr val="0000CC"/>
                </a:solidFill>
              </a:rPr>
              <a:t>st</a:t>
            </a:r>
            <a:r>
              <a:rPr lang="en-GB" dirty="0">
                <a:solidFill>
                  <a:srgbClr val="0000CC"/>
                </a:solidFill>
              </a:rPr>
              <a:t> April 2006 it assumed its full statutory powers.</a:t>
            </a:r>
          </a:p>
        </p:txBody>
      </p:sp>
    </p:spTree>
    <p:extLst>
      <p:ext uri="{BB962C8B-B14F-4D97-AF65-F5344CB8AC3E}">
        <p14:creationId xmlns:p14="http://schemas.microsoft.com/office/powerpoint/2010/main" val="3273603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519F7041-8D94-468F-AEBF-5EAD57115C82}"/>
              </a:ext>
            </a:extLst>
          </p:cNvPr>
          <p:cNvPicPr>
            <a:picLocks noChangeAspect="1"/>
          </p:cNvPicPr>
          <p:nvPr/>
        </p:nvPicPr>
        <p:blipFill>
          <a:blip r:embed="rId2"/>
          <a:stretch>
            <a:fillRect/>
          </a:stretch>
        </p:blipFill>
        <p:spPr>
          <a:xfrm>
            <a:off x="-105896" y="0"/>
            <a:ext cx="12297896" cy="6858000"/>
          </a:xfrm>
          <a:prstGeom prst="rect">
            <a:avLst/>
          </a:prstGeom>
        </p:spPr>
      </p:pic>
      <p:sp>
        <p:nvSpPr>
          <p:cNvPr id="2" name="Title 1">
            <a:extLst>
              <a:ext uri="{FF2B5EF4-FFF2-40B4-BE49-F238E27FC236}">
                <a16:creationId xmlns:a16="http://schemas.microsoft.com/office/drawing/2014/main" xmlns="" id="{F4D70F47-7C9E-4FAA-9D57-BFFFE462869B}"/>
              </a:ext>
            </a:extLst>
          </p:cNvPr>
          <p:cNvSpPr>
            <a:spLocks noGrp="1"/>
          </p:cNvSpPr>
          <p:nvPr>
            <p:ph type="title"/>
          </p:nvPr>
        </p:nvSpPr>
        <p:spPr/>
        <p:txBody>
          <a:bodyPr/>
          <a:lstStyle/>
          <a:p>
            <a:pPr algn="ctr"/>
            <a:r>
              <a:rPr lang="en-US" u="sng" dirty="0"/>
              <a:t>Geographical Features</a:t>
            </a:r>
            <a:endParaRPr lang="en-GB" u="sng" dirty="0"/>
          </a:p>
        </p:txBody>
      </p:sp>
      <p:sp>
        <p:nvSpPr>
          <p:cNvPr id="4" name="TextBox 3">
            <a:extLst>
              <a:ext uri="{FF2B5EF4-FFF2-40B4-BE49-F238E27FC236}">
                <a16:creationId xmlns:a16="http://schemas.microsoft.com/office/drawing/2014/main" xmlns="" id="{689AD116-64FB-4F94-8C06-384803F3F8B2}"/>
              </a:ext>
            </a:extLst>
          </p:cNvPr>
          <p:cNvSpPr txBox="1"/>
          <p:nvPr/>
        </p:nvSpPr>
        <p:spPr>
          <a:xfrm>
            <a:off x="401141" y="2055813"/>
            <a:ext cx="10777847" cy="3108543"/>
          </a:xfrm>
          <a:prstGeom prst="rect">
            <a:avLst/>
          </a:prstGeom>
          <a:noFill/>
        </p:spPr>
        <p:txBody>
          <a:bodyPr wrap="square" rtlCol="0">
            <a:spAutoFit/>
          </a:bodyPr>
          <a:lstStyle/>
          <a:p>
            <a:r>
              <a:rPr lang="en-US" sz="2800" dirty="0">
                <a:solidFill>
                  <a:srgbClr val="FFFF00"/>
                </a:solidFill>
              </a:rPr>
              <a:t>The New Forest has many geographical features, these include: </a:t>
            </a:r>
          </a:p>
          <a:p>
            <a:endParaRPr lang="en-US" sz="2800" dirty="0">
              <a:solidFill>
                <a:srgbClr val="FFFF00"/>
              </a:solidFill>
            </a:endParaRPr>
          </a:p>
          <a:p>
            <a:pPr marL="285750" indent="-285750">
              <a:buBlip>
                <a:blip r:embed="rId3">
                  <a:extLst>
                    <a:ext uri="{96DAC541-7B7A-43D3-8B79-37D633B846F1}">
                      <asvg:svgBlip xmlns:asvg="http://schemas.microsoft.com/office/drawing/2016/SVG/main" xmlns="" r:embed="rId4"/>
                    </a:ext>
                  </a:extLst>
                </a:blip>
              </a:buBlip>
            </a:pPr>
            <a:r>
              <a:rPr lang="en-US" sz="2800" dirty="0">
                <a:solidFill>
                  <a:srgbClr val="FFFF00"/>
                </a:solidFill>
              </a:rPr>
              <a:t>Lowland heaths;</a:t>
            </a:r>
          </a:p>
          <a:p>
            <a:pPr marL="285750" indent="-285750">
              <a:buBlip>
                <a:blip r:embed="rId3">
                  <a:extLst>
                    <a:ext uri="{96DAC541-7B7A-43D3-8B79-37D633B846F1}">
                      <asvg:svgBlip xmlns:asvg="http://schemas.microsoft.com/office/drawing/2016/SVG/main" xmlns="" r:embed="rId4"/>
                    </a:ext>
                  </a:extLst>
                </a:blip>
              </a:buBlip>
            </a:pPr>
            <a:r>
              <a:rPr lang="en-US" sz="2800" dirty="0">
                <a:solidFill>
                  <a:srgbClr val="FFFF00"/>
                </a:solidFill>
              </a:rPr>
              <a:t>Vibrant coastlines;</a:t>
            </a:r>
          </a:p>
          <a:p>
            <a:pPr marL="285750" indent="-285750">
              <a:buBlip>
                <a:blip r:embed="rId3">
                  <a:extLst>
                    <a:ext uri="{96DAC541-7B7A-43D3-8B79-37D633B846F1}">
                      <asvg:svgBlip xmlns:asvg="http://schemas.microsoft.com/office/drawing/2016/SVG/main" xmlns="" r:embed="rId4"/>
                    </a:ext>
                  </a:extLst>
                </a:blip>
              </a:buBlip>
            </a:pPr>
            <a:r>
              <a:rPr lang="en-US" sz="2800" dirty="0">
                <a:solidFill>
                  <a:srgbClr val="FFFF00"/>
                </a:solidFill>
              </a:rPr>
              <a:t>Wetlands;</a:t>
            </a:r>
          </a:p>
          <a:p>
            <a:pPr marL="285750" indent="-285750">
              <a:buBlip>
                <a:blip r:embed="rId3">
                  <a:extLst>
                    <a:ext uri="{96DAC541-7B7A-43D3-8B79-37D633B846F1}">
                      <asvg:svgBlip xmlns:asvg="http://schemas.microsoft.com/office/drawing/2016/SVG/main" xmlns="" r:embed="rId4"/>
                    </a:ext>
                  </a:extLst>
                </a:blip>
              </a:buBlip>
            </a:pPr>
            <a:r>
              <a:rPr lang="en-US" sz="2800" dirty="0">
                <a:solidFill>
                  <a:srgbClr val="FFFF00"/>
                </a:solidFill>
              </a:rPr>
              <a:t>Rolling hills;</a:t>
            </a:r>
          </a:p>
          <a:p>
            <a:pPr marL="285750" indent="-285750">
              <a:buBlip>
                <a:blip r:embed="rId3">
                  <a:extLst>
                    <a:ext uri="{96DAC541-7B7A-43D3-8B79-37D633B846F1}">
                      <asvg:svgBlip xmlns:asvg="http://schemas.microsoft.com/office/drawing/2016/SVG/main" xmlns="" r:embed="rId4"/>
                    </a:ext>
                  </a:extLst>
                </a:blip>
              </a:buBlip>
            </a:pPr>
            <a:r>
              <a:rPr lang="en-US" sz="2800" dirty="0">
                <a:solidFill>
                  <a:srgbClr val="FFFF00"/>
                </a:solidFill>
              </a:rPr>
              <a:t>Ancient woodlands.</a:t>
            </a:r>
          </a:p>
        </p:txBody>
      </p:sp>
    </p:spTree>
    <p:extLst>
      <p:ext uri="{BB962C8B-B14F-4D97-AF65-F5344CB8AC3E}">
        <p14:creationId xmlns:p14="http://schemas.microsoft.com/office/powerpoint/2010/main" val="31512238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xmlns="" id="{9FF3D660-5F2E-4638-A6C7-2B0502129738}"/>
              </a:ext>
            </a:extLst>
          </p:cNvPr>
          <p:cNvPicPr>
            <a:picLocks noChangeAspect="1"/>
          </p:cNvPicPr>
          <p:nvPr/>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xmlns="" id="{7B803873-D4BA-4522-B416-7D74983A6774}"/>
              </a:ext>
            </a:extLst>
          </p:cNvPr>
          <p:cNvSpPr>
            <a:spLocks noGrp="1"/>
          </p:cNvSpPr>
          <p:nvPr>
            <p:ph type="title"/>
          </p:nvPr>
        </p:nvSpPr>
        <p:spPr/>
        <p:txBody>
          <a:bodyPr/>
          <a:lstStyle/>
          <a:p>
            <a:pPr algn="ctr"/>
            <a:r>
              <a:rPr lang="en-US" u="sng" dirty="0"/>
              <a:t>Why is it renowned?</a:t>
            </a:r>
            <a:endParaRPr lang="en-GB" u="sng" dirty="0"/>
          </a:p>
        </p:txBody>
      </p:sp>
      <p:sp>
        <p:nvSpPr>
          <p:cNvPr id="3" name="Content Placeholder 2">
            <a:extLst>
              <a:ext uri="{FF2B5EF4-FFF2-40B4-BE49-F238E27FC236}">
                <a16:creationId xmlns:a16="http://schemas.microsoft.com/office/drawing/2014/main" xmlns="" id="{154A25F6-9EE7-4B7E-98F6-437F6ED4160F}"/>
              </a:ext>
            </a:extLst>
          </p:cNvPr>
          <p:cNvSpPr>
            <a:spLocks noGrp="1"/>
          </p:cNvSpPr>
          <p:nvPr>
            <p:ph idx="1"/>
          </p:nvPr>
        </p:nvSpPr>
        <p:spPr/>
        <p:txBody>
          <a:bodyPr>
            <a:normAutofit fontScale="92500" lnSpcReduction="10000"/>
          </a:bodyPr>
          <a:lstStyle/>
          <a:p>
            <a:pPr marL="0" indent="0">
              <a:buNone/>
            </a:pPr>
            <a:r>
              <a:rPr lang="en-US" dirty="0">
                <a:solidFill>
                  <a:schemeClr val="accent4"/>
                </a:solidFill>
              </a:rPr>
              <a:t>The New Forest is renowned for its;</a:t>
            </a:r>
          </a:p>
          <a:p>
            <a:pPr marL="0" indent="0">
              <a:buNone/>
            </a:pPr>
            <a:endParaRPr lang="en-US" dirty="0">
              <a:solidFill>
                <a:schemeClr val="bg1"/>
              </a:solidFill>
            </a:endParaRPr>
          </a:p>
          <a:p>
            <a:pPr>
              <a:buBlip>
                <a:blip r:embed="rId3">
                  <a:extLst>
                    <a:ext uri="{96DAC541-7B7A-43D3-8B79-37D633B846F1}">
                      <asvg:svgBlip xmlns:asvg="http://schemas.microsoft.com/office/drawing/2016/SVG/main" xmlns="" r:embed="rId4"/>
                    </a:ext>
                  </a:extLst>
                </a:blip>
              </a:buBlip>
            </a:pPr>
            <a:r>
              <a:rPr lang="en-US" dirty="0">
                <a:solidFill>
                  <a:schemeClr val="bg1"/>
                </a:solidFill>
              </a:rPr>
              <a:t>Beautiful countryside.</a:t>
            </a:r>
          </a:p>
          <a:p>
            <a:pPr>
              <a:buBlip>
                <a:blip r:embed="rId3">
                  <a:extLst>
                    <a:ext uri="{96DAC541-7B7A-43D3-8B79-37D633B846F1}">
                      <asvg:svgBlip xmlns:asvg="http://schemas.microsoft.com/office/drawing/2016/SVG/main" xmlns="" r:embed="rId4"/>
                    </a:ext>
                  </a:extLst>
                </a:blip>
              </a:buBlip>
            </a:pPr>
            <a:r>
              <a:rPr lang="en-US" dirty="0">
                <a:solidFill>
                  <a:schemeClr val="bg1"/>
                </a:solidFill>
              </a:rPr>
              <a:t>Free roaming animals (horses, pigs, goats, ponies, sheep and lambs)</a:t>
            </a:r>
          </a:p>
          <a:p>
            <a:pPr>
              <a:buBlip>
                <a:blip r:embed="rId3">
                  <a:extLst>
                    <a:ext uri="{96DAC541-7B7A-43D3-8B79-37D633B846F1}">
                      <asvg:svgBlip xmlns:asvg="http://schemas.microsoft.com/office/drawing/2016/SVG/main" xmlns="" r:embed="rId4"/>
                    </a:ext>
                  </a:extLst>
                </a:blip>
              </a:buBlip>
            </a:pPr>
            <a:r>
              <a:rPr lang="en-US" dirty="0">
                <a:solidFill>
                  <a:schemeClr val="bg1"/>
                </a:solidFill>
              </a:rPr>
              <a:t>Wildlife (badgers, birds of prey, fallow deer)</a:t>
            </a:r>
          </a:p>
          <a:p>
            <a:pPr>
              <a:buBlip>
                <a:blip r:embed="rId3">
                  <a:extLst>
                    <a:ext uri="{96DAC541-7B7A-43D3-8B79-37D633B846F1}">
                      <asvg:svgBlip xmlns:asvg="http://schemas.microsoft.com/office/drawing/2016/SVG/main" xmlns="" r:embed="rId4"/>
                    </a:ext>
                  </a:extLst>
                </a:blip>
              </a:buBlip>
            </a:pPr>
            <a:r>
              <a:rPr lang="en-GB" dirty="0">
                <a:solidFill>
                  <a:schemeClr val="bg1"/>
                </a:solidFill>
              </a:rPr>
              <a:t>Wide range of family and fun filled activities – making it a great holiday location and day out.</a:t>
            </a:r>
          </a:p>
          <a:p>
            <a:pPr>
              <a:buBlip>
                <a:blip r:embed="rId3">
                  <a:extLst>
                    <a:ext uri="{96DAC541-7B7A-43D3-8B79-37D633B846F1}">
                      <asvg:svgBlip xmlns:asvg="http://schemas.microsoft.com/office/drawing/2016/SVG/main" xmlns="" r:embed="rId4"/>
                    </a:ext>
                  </a:extLst>
                </a:blip>
              </a:buBlip>
            </a:pPr>
            <a:r>
              <a:rPr lang="en-GB" dirty="0">
                <a:solidFill>
                  <a:schemeClr val="bg1"/>
                </a:solidFill>
              </a:rPr>
              <a:t>Historical interest.</a:t>
            </a:r>
          </a:p>
          <a:p>
            <a:pPr>
              <a:buBlip>
                <a:blip r:embed="rId3">
                  <a:extLst>
                    <a:ext uri="{96DAC541-7B7A-43D3-8B79-37D633B846F1}">
                      <asvg:svgBlip xmlns:asvg="http://schemas.microsoft.com/office/drawing/2016/SVG/main" xmlns="" r:embed="rId4"/>
                    </a:ext>
                  </a:extLst>
                </a:blip>
              </a:buBlip>
            </a:pPr>
            <a:r>
              <a:rPr lang="en-GB" dirty="0">
                <a:solidFill>
                  <a:schemeClr val="bg1"/>
                </a:solidFill>
              </a:rPr>
              <a:t>Wetlands (home to reptiles, beautiful colourful butterflies and rare ground-nesting birds.</a:t>
            </a:r>
          </a:p>
          <a:p>
            <a:pPr marL="0" indent="0">
              <a:buNone/>
            </a:pPr>
            <a:endParaRPr lang="en-GB" dirty="0">
              <a:solidFill>
                <a:schemeClr val="bg1"/>
              </a:solidFill>
            </a:endParaRPr>
          </a:p>
        </p:txBody>
      </p:sp>
    </p:spTree>
    <p:extLst>
      <p:ext uri="{BB962C8B-B14F-4D97-AF65-F5344CB8AC3E}">
        <p14:creationId xmlns:p14="http://schemas.microsoft.com/office/powerpoint/2010/main" val="1989931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D6A12C2A-1B03-4EFB-B3C2-432D2DF827E5}"/>
              </a:ext>
            </a:extLst>
          </p:cNvPr>
          <p:cNvPicPr>
            <a:picLocks noChangeAspect="1"/>
          </p:cNvPicPr>
          <p:nvPr/>
        </p:nvPicPr>
        <p:blipFill>
          <a:blip r:embed="rId2"/>
          <a:stretch>
            <a:fillRect/>
          </a:stretch>
        </p:blipFill>
        <p:spPr>
          <a:xfrm>
            <a:off x="0" y="-46757"/>
            <a:ext cx="12192000" cy="6791325"/>
          </a:xfrm>
          <a:prstGeom prst="rect">
            <a:avLst/>
          </a:prstGeom>
        </p:spPr>
      </p:pic>
      <p:sp>
        <p:nvSpPr>
          <p:cNvPr id="2" name="Title 1">
            <a:extLst>
              <a:ext uri="{FF2B5EF4-FFF2-40B4-BE49-F238E27FC236}">
                <a16:creationId xmlns:a16="http://schemas.microsoft.com/office/drawing/2014/main" xmlns="" id="{383B95C3-86C0-42E6-80E4-FD193CD6FB48}"/>
              </a:ext>
            </a:extLst>
          </p:cNvPr>
          <p:cNvSpPr>
            <a:spLocks noGrp="1"/>
          </p:cNvSpPr>
          <p:nvPr>
            <p:ph type="title"/>
          </p:nvPr>
        </p:nvSpPr>
        <p:spPr/>
        <p:txBody>
          <a:bodyPr/>
          <a:lstStyle/>
          <a:p>
            <a:pPr algn="ctr"/>
            <a:r>
              <a:rPr lang="en-US" u="sng" dirty="0">
                <a:solidFill>
                  <a:schemeClr val="accent4">
                    <a:lumMod val="60000"/>
                    <a:lumOff val="40000"/>
                  </a:schemeClr>
                </a:solidFill>
              </a:rPr>
              <a:t>The activities on offer</a:t>
            </a:r>
            <a:endParaRPr lang="en-GB" u="sng" dirty="0">
              <a:solidFill>
                <a:schemeClr val="accent4">
                  <a:lumMod val="60000"/>
                  <a:lumOff val="40000"/>
                </a:schemeClr>
              </a:solidFill>
            </a:endParaRPr>
          </a:p>
        </p:txBody>
      </p:sp>
      <p:sp>
        <p:nvSpPr>
          <p:cNvPr id="3" name="Content Placeholder 2">
            <a:extLst>
              <a:ext uri="{FF2B5EF4-FFF2-40B4-BE49-F238E27FC236}">
                <a16:creationId xmlns:a16="http://schemas.microsoft.com/office/drawing/2014/main" xmlns="" id="{5FAC236E-4530-4A58-8D19-029556772604}"/>
              </a:ext>
            </a:extLst>
          </p:cNvPr>
          <p:cNvSpPr>
            <a:spLocks noGrp="1"/>
          </p:cNvSpPr>
          <p:nvPr>
            <p:ph idx="1"/>
          </p:nvPr>
        </p:nvSpPr>
        <p:spPr/>
        <p:txBody>
          <a:bodyPr>
            <a:normAutofit fontScale="92500" lnSpcReduction="20000"/>
          </a:bodyPr>
          <a:lstStyle/>
          <a:p>
            <a:pPr marL="0" indent="0">
              <a:buNone/>
            </a:pPr>
            <a:r>
              <a:rPr lang="en-US" dirty="0">
                <a:solidFill>
                  <a:schemeClr val="bg1"/>
                </a:solidFill>
              </a:rPr>
              <a:t>Whilst you are visiting the New Forest there will be multiple activities on offer such as;</a:t>
            </a:r>
          </a:p>
          <a:p>
            <a:pPr marL="0" indent="0">
              <a:buNone/>
            </a:pPr>
            <a:endParaRPr lang="en-US" dirty="0">
              <a:solidFill>
                <a:schemeClr val="bg1"/>
              </a:solidFill>
            </a:endParaRPr>
          </a:p>
          <a:p>
            <a:pPr>
              <a:buBlip>
                <a:blip r:embed="rId3">
                  <a:extLst>
                    <a:ext uri="{96DAC541-7B7A-43D3-8B79-37D633B846F1}">
                      <asvg:svgBlip xmlns:asvg="http://schemas.microsoft.com/office/drawing/2016/SVG/main" xmlns="" r:embed="rId4"/>
                    </a:ext>
                  </a:extLst>
                </a:blip>
              </a:buBlip>
            </a:pPr>
            <a:r>
              <a:rPr lang="en-US" dirty="0">
                <a:solidFill>
                  <a:schemeClr val="bg1"/>
                </a:solidFill>
              </a:rPr>
              <a:t>Walking</a:t>
            </a:r>
          </a:p>
          <a:p>
            <a:pPr>
              <a:buBlip>
                <a:blip r:embed="rId3">
                  <a:extLst>
                    <a:ext uri="{96DAC541-7B7A-43D3-8B79-37D633B846F1}">
                      <asvg:svgBlip xmlns:asvg="http://schemas.microsoft.com/office/drawing/2016/SVG/main" xmlns="" r:embed="rId4"/>
                    </a:ext>
                  </a:extLst>
                </a:blip>
              </a:buBlip>
            </a:pPr>
            <a:r>
              <a:rPr lang="en-US" dirty="0">
                <a:solidFill>
                  <a:schemeClr val="bg1"/>
                </a:solidFill>
              </a:rPr>
              <a:t>Cycling (you can hire a bike at one of the local villages)</a:t>
            </a:r>
          </a:p>
          <a:p>
            <a:pPr>
              <a:buBlip>
                <a:blip r:embed="rId3">
                  <a:extLst>
                    <a:ext uri="{96DAC541-7B7A-43D3-8B79-37D633B846F1}">
                      <asvg:svgBlip xmlns:asvg="http://schemas.microsoft.com/office/drawing/2016/SVG/main" xmlns="" r:embed="rId4"/>
                    </a:ext>
                  </a:extLst>
                </a:blip>
              </a:buBlip>
            </a:pPr>
            <a:r>
              <a:rPr lang="en-US" dirty="0">
                <a:solidFill>
                  <a:schemeClr val="bg1"/>
                </a:solidFill>
              </a:rPr>
              <a:t>Hiking</a:t>
            </a:r>
          </a:p>
          <a:p>
            <a:pPr>
              <a:buBlip>
                <a:blip r:embed="rId3">
                  <a:extLst>
                    <a:ext uri="{96DAC541-7B7A-43D3-8B79-37D633B846F1}">
                      <asvg:svgBlip xmlns:asvg="http://schemas.microsoft.com/office/drawing/2016/SVG/main" xmlns="" r:embed="rId4"/>
                    </a:ext>
                  </a:extLst>
                </a:blip>
              </a:buBlip>
            </a:pPr>
            <a:r>
              <a:rPr lang="en-US" dirty="0">
                <a:solidFill>
                  <a:schemeClr val="bg1"/>
                </a:solidFill>
              </a:rPr>
              <a:t>Camping</a:t>
            </a:r>
          </a:p>
          <a:p>
            <a:pPr>
              <a:buBlip>
                <a:blip r:embed="rId3">
                  <a:extLst>
                    <a:ext uri="{96DAC541-7B7A-43D3-8B79-37D633B846F1}">
                      <asvg:svgBlip xmlns:asvg="http://schemas.microsoft.com/office/drawing/2016/SVG/main" xmlns="" r:embed="rId4"/>
                    </a:ext>
                  </a:extLst>
                </a:blip>
              </a:buBlip>
            </a:pPr>
            <a:r>
              <a:rPr lang="en-GB" dirty="0">
                <a:solidFill>
                  <a:schemeClr val="bg1"/>
                </a:solidFill>
              </a:rPr>
              <a:t>Visit the beach</a:t>
            </a:r>
          </a:p>
          <a:p>
            <a:pPr>
              <a:buBlip>
                <a:blip r:embed="rId3">
                  <a:extLst>
                    <a:ext uri="{96DAC541-7B7A-43D3-8B79-37D633B846F1}">
                      <asvg:svgBlip xmlns:asvg="http://schemas.microsoft.com/office/drawing/2016/SVG/main" xmlns="" r:embed="rId4"/>
                    </a:ext>
                  </a:extLst>
                </a:blip>
              </a:buBlip>
            </a:pPr>
            <a:r>
              <a:rPr lang="en-GB" dirty="0">
                <a:solidFill>
                  <a:schemeClr val="bg1"/>
                </a:solidFill>
              </a:rPr>
              <a:t>Stay the night in a log cabin</a:t>
            </a:r>
          </a:p>
          <a:p>
            <a:pPr>
              <a:buBlip>
                <a:blip r:embed="rId3">
                  <a:extLst>
                    <a:ext uri="{96DAC541-7B7A-43D3-8B79-37D633B846F1}">
                      <asvg:svgBlip xmlns:asvg="http://schemas.microsoft.com/office/drawing/2016/SVG/main" xmlns="" r:embed="rId4"/>
                    </a:ext>
                  </a:extLst>
                </a:blip>
              </a:buBlip>
            </a:pPr>
            <a:r>
              <a:rPr lang="en-GB" dirty="0">
                <a:solidFill>
                  <a:schemeClr val="bg1"/>
                </a:solidFill>
              </a:rPr>
              <a:t>Horse riding</a:t>
            </a:r>
          </a:p>
          <a:p>
            <a:pPr>
              <a:buBlip>
                <a:blip r:embed="rId3">
                  <a:extLst>
                    <a:ext uri="{96DAC541-7B7A-43D3-8B79-37D633B846F1}">
                      <asvg:svgBlip xmlns:asvg="http://schemas.microsoft.com/office/drawing/2016/SVG/main" xmlns="" r:embed="rId4"/>
                    </a:ext>
                  </a:extLst>
                </a:blip>
              </a:buBlip>
            </a:pPr>
            <a:r>
              <a:rPr lang="en-GB" dirty="0">
                <a:solidFill>
                  <a:schemeClr val="bg1"/>
                </a:solidFill>
              </a:rPr>
              <a:t>Photography</a:t>
            </a:r>
          </a:p>
        </p:txBody>
      </p:sp>
    </p:spTree>
    <p:extLst>
      <p:ext uri="{BB962C8B-B14F-4D97-AF65-F5344CB8AC3E}">
        <p14:creationId xmlns:p14="http://schemas.microsoft.com/office/powerpoint/2010/main" val="2538229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CB9D76C2-6BDC-4884-BEC3-5B15D890B7D5}"/>
              </a:ext>
            </a:extLst>
          </p:cNvPr>
          <p:cNvPicPr>
            <a:picLocks noChangeAspect="1"/>
          </p:cNvPicPr>
          <p:nvPr/>
        </p:nvPicPr>
        <p:blipFill>
          <a:blip r:embed="rId2"/>
          <a:stretch>
            <a:fillRect/>
          </a:stretch>
        </p:blipFill>
        <p:spPr>
          <a:xfrm>
            <a:off x="-1" y="0"/>
            <a:ext cx="12192001" cy="7382321"/>
          </a:xfrm>
          <a:prstGeom prst="rect">
            <a:avLst/>
          </a:prstGeom>
        </p:spPr>
      </p:pic>
      <p:sp>
        <p:nvSpPr>
          <p:cNvPr id="2" name="Title 1">
            <a:extLst>
              <a:ext uri="{FF2B5EF4-FFF2-40B4-BE49-F238E27FC236}">
                <a16:creationId xmlns:a16="http://schemas.microsoft.com/office/drawing/2014/main" xmlns="" id="{445AC679-2E4C-4274-929C-FF1D02EFF81D}"/>
              </a:ext>
            </a:extLst>
          </p:cNvPr>
          <p:cNvSpPr>
            <a:spLocks noGrp="1"/>
          </p:cNvSpPr>
          <p:nvPr>
            <p:ph type="title"/>
          </p:nvPr>
        </p:nvSpPr>
        <p:spPr/>
        <p:txBody>
          <a:bodyPr/>
          <a:lstStyle/>
          <a:p>
            <a:r>
              <a:rPr lang="en-US" u="sng" dirty="0">
                <a:solidFill>
                  <a:schemeClr val="bg1"/>
                </a:solidFill>
              </a:rPr>
              <a:t>Some of the local wildlife and flowers include:</a:t>
            </a:r>
            <a:endParaRPr lang="en-GB" u="sng" dirty="0">
              <a:solidFill>
                <a:schemeClr val="bg1"/>
              </a:solidFill>
            </a:endParaRPr>
          </a:p>
        </p:txBody>
      </p:sp>
      <p:sp>
        <p:nvSpPr>
          <p:cNvPr id="3" name="Content Placeholder 2">
            <a:extLst>
              <a:ext uri="{FF2B5EF4-FFF2-40B4-BE49-F238E27FC236}">
                <a16:creationId xmlns:a16="http://schemas.microsoft.com/office/drawing/2014/main" xmlns="" id="{34D01491-34A2-4724-98CE-6020853F0E0C}"/>
              </a:ext>
            </a:extLst>
          </p:cNvPr>
          <p:cNvSpPr>
            <a:spLocks noGrp="1"/>
          </p:cNvSpPr>
          <p:nvPr>
            <p:ph idx="1"/>
          </p:nvPr>
        </p:nvSpPr>
        <p:spPr/>
        <p:txBody>
          <a:bodyPr/>
          <a:lstStyle/>
          <a:p>
            <a:pPr>
              <a:buBlip>
                <a:blip r:embed="rId3">
                  <a:extLst>
                    <a:ext uri="{96DAC541-7B7A-43D3-8B79-37D633B846F1}">
                      <asvg:svgBlip xmlns:asvg="http://schemas.microsoft.com/office/drawing/2016/SVG/main" xmlns="" r:embed="rId4"/>
                    </a:ext>
                  </a:extLst>
                </a:blip>
              </a:buBlip>
            </a:pPr>
            <a:r>
              <a:rPr lang="en-US" dirty="0">
                <a:solidFill>
                  <a:schemeClr val="accent4">
                    <a:lumMod val="60000"/>
                    <a:lumOff val="40000"/>
                  </a:schemeClr>
                </a:solidFill>
              </a:rPr>
              <a:t>Yellow Gorse in Spring.</a:t>
            </a:r>
          </a:p>
          <a:p>
            <a:pPr>
              <a:buBlip>
                <a:blip r:embed="rId3">
                  <a:extLst>
                    <a:ext uri="{96DAC541-7B7A-43D3-8B79-37D633B846F1}">
                      <asvg:svgBlip xmlns:asvg="http://schemas.microsoft.com/office/drawing/2016/SVG/main" xmlns="" r:embed="rId4"/>
                    </a:ext>
                  </a:extLst>
                </a:blip>
              </a:buBlip>
            </a:pPr>
            <a:r>
              <a:rPr lang="en-GB" dirty="0">
                <a:solidFill>
                  <a:schemeClr val="accent4">
                    <a:lumMod val="60000"/>
                    <a:lumOff val="40000"/>
                  </a:schemeClr>
                </a:solidFill>
              </a:rPr>
              <a:t>Purple Heather in Summer.</a:t>
            </a:r>
          </a:p>
          <a:p>
            <a:pPr>
              <a:buBlip>
                <a:blip r:embed="rId3">
                  <a:extLst>
                    <a:ext uri="{96DAC541-7B7A-43D3-8B79-37D633B846F1}">
                      <asvg:svgBlip xmlns:asvg="http://schemas.microsoft.com/office/drawing/2016/SVG/main" xmlns="" r:embed="rId4"/>
                    </a:ext>
                  </a:extLst>
                </a:blip>
              </a:buBlip>
            </a:pPr>
            <a:r>
              <a:rPr lang="en-GB" dirty="0">
                <a:solidFill>
                  <a:schemeClr val="accent4">
                    <a:lumMod val="60000"/>
                    <a:lumOff val="40000"/>
                  </a:schemeClr>
                </a:solidFill>
              </a:rPr>
              <a:t>Different types of Fungi.</a:t>
            </a:r>
          </a:p>
          <a:p>
            <a:pPr>
              <a:buBlip>
                <a:blip r:embed="rId3">
                  <a:extLst>
                    <a:ext uri="{96DAC541-7B7A-43D3-8B79-37D633B846F1}">
                      <asvg:svgBlip xmlns:asvg="http://schemas.microsoft.com/office/drawing/2016/SVG/main" xmlns="" r:embed="rId4"/>
                    </a:ext>
                  </a:extLst>
                </a:blip>
              </a:buBlip>
            </a:pPr>
            <a:r>
              <a:rPr lang="en-GB" dirty="0">
                <a:solidFill>
                  <a:schemeClr val="accent4">
                    <a:lumMod val="60000"/>
                    <a:lumOff val="40000"/>
                  </a:schemeClr>
                </a:solidFill>
              </a:rPr>
              <a:t>There is the highest concentration of ancient trees in Weston Europe with many oak trees dating back over 400 years.</a:t>
            </a:r>
          </a:p>
        </p:txBody>
      </p:sp>
    </p:spTree>
    <p:extLst>
      <p:ext uri="{BB962C8B-B14F-4D97-AF65-F5344CB8AC3E}">
        <p14:creationId xmlns:p14="http://schemas.microsoft.com/office/powerpoint/2010/main" val="8194739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DBA83526-6087-42B4-989D-F6213CFDA102}"/>
              </a:ext>
            </a:extLst>
          </p:cNvPr>
          <p:cNvPicPr>
            <a:picLocks noChangeAspect="1"/>
          </p:cNvPicPr>
          <p:nvPr/>
        </p:nvPicPr>
        <p:blipFill>
          <a:blip r:embed="rId2"/>
          <a:stretch>
            <a:fillRect/>
          </a:stretch>
        </p:blipFill>
        <p:spPr>
          <a:xfrm>
            <a:off x="0" y="0"/>
            <a:ext cx="12251377" cy="6858000"/>
          </a:xfrm>
          <a:prstGeom prst="rect">
            <a:avLst/>
          </a:prstGeom>
        </p:spPr>
      </p:pic>
      <p:sp>
        <p:nvSpPr>
          <p:cNvPr id="2" name="Title 1">
            <a:extLst>
              <a:ext uri="{FF2B5EF4-FFF2-40B4-BE49-F238E27FC236}">
                <a16:creationId xmlns:a16="http://schemas.microsoft.com/office/drawing/2014/main" xmlns="" id="{5ECDD0B0-9E99-41AB-B7F1-BA3414A5ED56}"/>
              </a:ext>
            </a:extLst>
          </p:cNvPr>
          <p:cNvSpPr>
            <a:spLocks noGrp="1"/>
          </p:cNvSpPr>
          <p:nvPr>
            <p:ph type="ctrTitle"/>
          </p:nvPr>
        </p:nvSpPr>
        <p:spPr>
          <a:xfrm>
            <a:off x="1452749" y="498908"/>
            <a:ext cx="9144000" cy="914255"/>
          </a:xfrm>
        </p:spPr>
        <p:txBody>
          <a:bodyPr>
            <a:normAutofit fontScale="90000"/>
          </a:bodyPr>
          <a:lstStyle/>
          <a:p>
            <a:r>
              <a:rPr lang="en-US" u="sng" dirty="0">
                <a:solidFill>
                  <a:schemeClr val="bg1"/>
                </a:solidFill>
              </a:rPr>
              <a:t>Local Area Information</a:t>
            </a:r>
            <a:endParaRPr lang="en-GB" u="sng" dirty="0">
              <a:solidFill>
                <a:schemeClr val="bg1"/>
              </a:solidFill>
            </a:endParaRPr>
          </a:p>
        </p:txBody>
      </p:sp>
      <p:sp>
        <p:nvSpPr>
          <p:cNvPr id="3" name="Subtitle 2">
            <a:extLst>
              <a:ext uri="{FF2B5EF4-FFF2-40B4-BE49-F238E27FC236}">
                <a16:creationId xmlns:a16="http://schemas.microsoft.com/office/drawing/2014/main" xmlns="" id="{43C14AFE-583E-4F92-9C93-8746FFD1ABD4}"/>
              </a:ext>
            </a:extLst>
          </p:cNvPr>
          <p:cNvSpPr>
            <a:spLocks noGrp="1"/>
          </p:cNvSpPr>
          <p:nvPr>
            <p:ph type="subTitle" idx="1"/>
          </p:nvPr>
        </p:nvSpPr>
        <p:spPr>
          <a:xfrm>
            <a:off x="1524000" y="2036617"/>
            <a:ext cx="9144000" cy="4482935"/>
          </a:xfrm>
        </p:spPr>
        <p:txBody>
          <a:bodyPr>
            <a:normAutofit fontScale="70000" lnSpcReduction="20000"/>
          </a:bodyPr>
          <a:lstStyle/>
          <a:p>
            <a:pPr algn="l"/>
            <a:r>
              <a:rPr lang="en-US" dirty="0">
                <a:solidFill>
                  <a:schemeClr val="bg1"/>
                </a:solidFill>
              </a:rPr>
              <a:t>Some interesting facts about the New Forest Area are:</a:t>
            </a:r>
          </a:p>
          <a:p>
            <a:pPr algn="l"/>
            <a:endParaRPr lang="en-US" dirty="0">
              <a:solidFill>
                <a:schemeClr val="bg1"/>
              </a:solidFill>
            </a:endParaRPr>
          </a:p>
          <a:p>
            <a:pPr marL="342900" indent="-342900" algn="l">
              <a:buFont typeface="Arial" panose="020B0604020202020204" pitchFamily="34" charset="0"/>
              <a:buChar char="•"/>
            </a:pPr>
            <a:r>
              <a:rPr lang="en-US" dirty="0">
                <a:solidFill>
                  <a:schemeClr val="accent4"/>
                </a:solidFill>
              </a:rPr>
              <a:t>Bucklers Hard is a nearby 18</a:t>
            </a:r>
            <a:r>
              <a:rPr lang="en-US" baseline="30000" dirty="0">
                <a:solidFill>
                  <a:schemeClr val="accent4"/>
                </a:solidFill>
              </a:rPr>
              <a:t>th</a:t>
            </a:r>
            <a:r>
              <a:rPr lang="en-US" dirty="0">
                <a:solidFill>
                  <a:schemeClr val="accent4"/>
                </a:solidFill>
              </a:rPr>
              <a:t> Century hamlet (a hamlet is a row of small houses) where some of Admiral Nelson’s navy was built. </a:t>
            </a:r>
          </a:p>
          <a:p>
            <a:pPr marL="342900" indent="-342900" algn="l">
              <a:buFont typeface="Arial" panose="020B0604020202020204" pitchFamily="34" charset="0"/>
              <a:buChar char="•"/>
            </a:pPr>
            <a:r>
              <a:rPr lang="en-US" dirty="0">
                <a:solidFill>
                  <a:schemeClr val="accent4"/>
                </a:solidFill>
              </a:rPr>
              <a:t>Lepe is a nearby seaside town where soldiers set sail for occupied France on D-Day.</a:t>
            </a:r>
          </a:p>
          <a:p>
            <a:pPr marL="342900" indent="-342900" algn="l">
              <a:buFont typeface="Arial" panose="020B0604020202020204" pitchFamily="34" charset="0"/>
              <a:buChar char="•"/>
            </a:pPr>
            <a:r>
              <a:rPr lang="en-US" dirty="0">
                <a:solidFill>
                  <a:schemeClr val="accent4"/>
                </a:solidFill>
              </a:rPr>
              <a:t>Alice Liddell lived in Lyndhurst, she was the inspiration for Alice in the Alice in Wonderland books (written by Lewis Carrol).</a:t>
            </a:r>
          </a:p>
          <a:p>
            <a:pPr marL="342900" indent="-342900" algn="l">
              <a:buFont typeface="Arial" panose="020B0604020202020204" pitchFamily="34" charset="0"/>
              <a:buChar char="•"/>
            </a:pPr>
            <a:r>
              <a:rPr lang="en-US" dirty="0">
                <a:solidFill>
                  <a:schemeClr val="accent4"/>
                </a:solidFill>
              </a:rPr>
              <a:t>Arthur Conan-Doyle (who wrote Sherlock Holmes) is buried under a large tree in the Minster </a:t>
            </a:r>
            <a:r>
              <a:rPr lang="en-US" dirty="0" err="1">
                <a:solidFill>
                  <a:schemeClr val="accent4"/>
                </a:solidFill>
              </a:rPr>
              <a:t>ChurchYard</a:t>
            </a:r>
            <a:r>
              <a:rPr lang="en-US" dirty="0">
                <a:solidFill>
                  <a:schemeClr val="accent4"/>
                </a:solidFill>
              </a:rPr>
              <a:t>.</a:t>
            </a:r>
          </a:p>
          <a:p>
            <a:pPr marL="342900" indent="-342900" algn="l">
              <a:buFont typeface="Arial" panose="020B0604020202020204" pitchFamily="34" charset="0"/>
              <a:buChar char="•"/>
            </a:pPr>
            <a:r>
              <a:rPr lang="en-US" dirty="0">
                <a:solidFill>
                  <a:schemeClr val="accent4"/>
                </a:solidFill>
              </a:rPr>
              <a:t>A lot of the livestock (including the ponies) are not wild, they belong to the people who live in the neighboring villages. The right to let their animals roam free comes as a right of title with their home – these rights are called Common Rights and the people are called Commoners.</a:t>
            </a:r>
          </a:p>
          <a:p>
            <a:pPr marL="342900" indent="-342900" algn="l">
              <a:buFont typeface="Arial" panose="020B0604020202020204" pitchFamily="34" charset="0"/>
              <a:buChar char="•"/>
            </a:pPr>
            <a:r>
              <a:rPr lang="en-US" dirty="0">
                <a:solidFill>
                  <a:schemeClr val="accent4"/>
                </a:solidFill>
              </a:rPr>
              <a:t>The animal owners employ Verderers to keep watch over the animals and make sure they stay safe and don’t wander too far. They also employ Agisters to look after any sick or injured animals – these animals are taken back to the owners’ house to be taken care of.</a:t>
            </a:r>
          </a:p>
          <a:p>
            <a:pPr marL="342900" indent="-342900" algn="l">
              <a:buFont typeface="Arial" panose="020B0604020202020204" pitchFamily="34" charset="0"/>
              <a:buChar char="•"/>
            </a:pPr>
            <a:r>
              <a:rPr lang="en-US" dirty="0">
                <a:solidFill>
                  <a:schemeClr val="accent4"/>
                </a:solidFill>
              </a:rPr>
              <a:t>In Autumn the locals release pigs into the New Forest to eat all the acorns, this is because acorns are poisonous to horses and ponies.</a:t>
            </a:r>
          </a:p>
          <a:p>
            <a:pPr marL="342900" indent="-342900" algn="l">
              <a:buFont typeface="Arial" panose="020B0604020202020204" pitchFamily="34" charset="0"/>
              <a:buChar char="•"/>
            </a:pPr>
            <a:endParaRPr lang="en-GB" dirty="0">
              <a:solidFill>
                <a:schemeClr val="bg1"/>
              </a:solidFill>
            </a:endParaRPr>
          </a:p>
        </p:txBody>
      </p:sp>
    </p:spTree>
    <p:extLst>
      <p:ext uri="{BB962C8B-B14F-4D97-AF65-F5344CB8AC3E}">
        <p14:creationId xmlns:p14="http://schemas.microsoft.com/office/powerpoint/2010/main" val="380539777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254</TotalTime>
  <Words>628</Words>
  <Application>Microsoft Office PowerPoint</Application>
  <PresentationFormat>Custom</PresentationFormat>
  <Paragraphs>58</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The New Forest</vt:lpstr>
      <vt:lpstr>Location</vt:lpstr>
      <vt:lpstr>Size</vt:lpstr>
      <vt:lpstr>When did The New Forest become a National Park?</vt:lpstr>
      <vt:lpstr>Geographical Features</vt:lpstr>
      <vt:lpstr>Why is it renowned?</vt:lpstr>
      <vt:lpstr>The activities on offer</vt:lpstr>
      <vt:lpstr>Some of the local wildlife and flowers include:</vt:lpstr>
      <vt:lpstr>Local Area Information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New Forest</dc:title>
  <dc:creator>Izzy</dc:creator>
  <cp:lastModifiedBy>OJS User</cp:lastModifiedBy>
  <cp:revision>27</cp:revision>
  <dcterms:created xsi:type="dcterms:W3CDTF">2020-04-07T13:00:19Z</dcterms:created>
  <dcterms:modified xsi:type="dcterms:W3CDTF">2020-04-24T10:04:19Z</dcterms:modified>
</cp:coreProperties>
</file>