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3"/>
  </p:handoutMasterIdLst>
  <p:sldIdLst>
    <p:sldId id="258" r:id="rId2"/>
    <p:sldId id="263" r:id="rId3"/>
    <p:sldId id="264" r:id="rId4"/>
    <p:sldId id="266" r:id="rId5"/>
    <p:sldId id="267" r:id="rId6"/>
    <p:sldId id="268" r:id="rId7"/>
    <p:sldId id="269" r:id="rId8"/>
    <p:sldId id="270" r:id="rId9"/>
    <p:sldId id="271" r:id="rId10"/>
    <p:sldId id="272" r:id="rId11"/>
    <p:sldId id="273" r:id="rId12"/>
  </p:sldIdLst>
  <p:sldSz cx="9144000" cy="6858000" type="screen4x3"/>
  <p:notesSz cx="6858000" cy="9144000"/>
  <p:embeddedFontLst>
    <p:embeddedFont>
      <p:font typeface="Sassoon Infant Md" panose="02000603050000020003" pitchFamily="50" charset="0"/>
      <p:regular r:id="rId14"/>
    </p:embeddedFont>
    <p:embeddedFont>
      <p:font typeface="Sassoon Infant Rg" panose="02000503030000020003" pitchFamily="50" charset="0"/>
      <p:regular r:id="rId15"/>
      <p:bold r:id="rId16"/>
    </p:embeddedFont>
    <p:embeddedFont>
      <p:font typeface="BPreplay" panose="02000503000000020004" pitchFamily="50" charset="0"/>
      <p:regular r:id="rId17"/>
      <p:bold r:id="rId18"/>
      <p:italic r:id="rId19"/>
      <p:boldItalic r:id="rId20"/>
    </p:embeddedFont>
    <p:embeddedFont>
      <p:font typeface="Calibri" panose="020F0502020204030204" pitchFamily="34" charset="0"/>
      <p:regular r:id="rId21"/>
      <p:bold r:id="rId22"/>
      <p:italic r:id="rId23"/>
      <p:boldItalic r:id="rId2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FAD2"/>
    <a:srgbClr val="7FAA5B"/>
    <a:srgbClr val="FAFBC5"/>
    <a:srgbClr val="DEE7CA"/>
    <a:srgbClr val="FFFFE1"/>
    <a:srgbClr val="A21771"/>
    <a:srgbClr val="FEFBDA"/>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1278"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44068A2-B4EA-47BD-B3DC-1E37172C5FAC}" type="datetimeFigureOut">
              <a:rPr lang="en-GB"/>
              <a:pPr>
                <a:defRPr/>
              </a:pPr>
              <a:t>14/04/2020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8222CE8-C167-4253-9C5F-85DCF254043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871387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815108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432848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880014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874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7194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1" r:id="rId4"/>
    <p:sldLayoutId id="2147483702" r:id="rId5"/>
    <p:sldLayoutId id="214748370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a:t>How does the Anglo-Saxon justice system compare to the system we have in Britain today</a:t>
            </a:r>
            <a:r>
              <a:rPr lang="en-GB" altLang="en-US" dirty="0" smtClean="0"/>
              <a:t>? </a:t>
            </a:r>
            <a:endParaRPr lang="en-GB" altLang="en-US" dirty="0"/>
          </a:p>
        </p:txBody>
      </p:sp>
      <p:sp>
        <p:nvSpPr>
          <p:cNvPr id="9223" name="Content Placeholder 15"/>
          <p:cNvSpPr txBox="1">
            <a:spLocks/>
          </p:cNvSpPr>
          <p:nvPr/>
        </p:nvSpPr>
        <p:spPr bwMode="auto">
          <a:xfrm>
            <a:off x="628650" y="3467100"/>
            <a:ext cx="78867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demonstrate understanding of crime and punishment in Anglo-Saxon Britain.</a:t>
            </a:r>
          </a:p>
          <a:p>
            <a:pPr eaLnBrk="1" hangingPunct="1"/>
            <a:r>
              <a:rPr lang="en-GB" altLang="en-US"/>
              <a:t>I can compare and contrast the Anglo-Saxon and modern British justice systems.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457200" y="674688"/>
            <a:ext cx="8220075" cy="692150"/>
          </a:xfrm>
        </p:spPr>
        <p:txBody>
          <a:bodyPr>
            <a:normAutofit fontScale="90000"/>
          </a:bodyPr>
          <a:lstStyle/>
          <a:p>
            <a:pPr eaLnBrk="1" hangingPunct="1">
              <a:defRPr/>
            </a:pPr>
            <a:r>
              <a:rPr lang="en-GB" altLang="en-US" smtClean="0"/>
              <a:t>Fair or Foul?</a:t>
            </a:r>
          </a:p>
        </p:txBody>
      </p:sp>
      <p:sp>
        <p:nvSpPr>
          <p:cNvPr id="10243" name="Content Placeholder 6"/>
          <p:cNvSpPr>
            <a:spLocks noGrp="1"/>
          </p:cNvSpPr>
          <p:nvPr>
            <p:ph idx="1"/>
          </p:nvPr>
        </p:nvSpPr>
        <p:spPr>
          <a:xfrm>
            <a:off x="981075" y="1047750"/>
            <a:ext cx="7181850" cy="930275"/>
          </a:xfrm>
        </p:spPr>
        <p:txBody>
          <a:bodyPr/>
          <a:lstStyle/>
          <a:p>
            <a:pPr marL="0" indent="0" algn="ctr" eaLnBrk="1" hangingPunct="1">
              <a:buFont typeface="Arial" panose="020B0604020202020204" pitchFamily="34" charset="0"/>
              <a:buNone/>
            </a:pPr>
            <a:r>
              <a:rPr lang="en-GB" altLang="en-US" smtClean="0"/>
              <a:t>Read the different scenarios and the proposed punishments. Which do you think are fair punishments? Which do you think are foul (unfair)?</a:t>
            </a:r>
          </a:p>
        </p:txBody>
      </p:sp>
      <p:grpSp>
        <p:nvGrpSpPr>
          <p:cNvPr id="17" name="Group 16"/>
          <p:cNvGrpSpPr>
            <a:grpSpLocks/>
          </p:cNvGrpSpPr>
          <p:nvPr/>
        </p:nvGrpSpPr>
        <p:grpSpPr bwMode="auto">
          <a:xfrm>
            <a:off x="782638" y="1779588"/>
            <a:ext cx="7605712" cy="1162050"/>
            <a:chOff x="783324" y="1779505"/>
            <a:chExt cx="7605025" cy="1162562"/>
          </a:xfrm>
        </p:grpSpPr>
        <p:sp>
          <p:nvSpPr>
            <p:cNvPr id="4" name="Rectangle 3"/>
            <p:cNvSpPr/>
            <p:nvPr/>
          </p:nvSpPr>
          <p:spPr>
            <a:xfrm>
              <a:off x="783324" y="1952618"/>
              <a:ext cx="7605025" cy="989449"/>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9" name="Content Placeholder 6"/>
            <p:cNvSpPr>
              <a:spLocks/>
            </p:cNvSpPr>
            <p:nvPr/>
          </p:nvSpPr>
          <p:spPr bwMode="auto">
            <a:xfrm>
              <a:off x="783324" y="1953037"/>
              <a:ext cx="4781969" cy="98903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 typeface="Arial" panose="020B0604020202020204" pitchFamily="34" charset="0"/>
                <a:buNone/>
              </a:pPr>
              <a:r>
                <a:rPr lang="en-GB" altLang="en-US"/>
                <a:t>Baldwine steals a pig from the market.</a:t>
              </a:r>
            </a:p>
            <a:p>
              <a:pPr eaLnBrk="1" hangingPunct="1">
                <a:spcBef>
                  <a:spcPct val="0"/>
                </a:spcBef>
                <a:buFont typeface="Arial" panose="020B0604020202020204" pitchFamily="34" charset="0"/>
                <a:buNone/>
              </a:pPr>
              <a:r>
                <a:rPr lang="en-GB" altLang="en-US"/>
                <a:t>Punishment: one of his hands are cut off.</a:t>
              </a:r>
            </a:p>
            <a:p>
              <a:pPr eaLnBrk="1" hangingPunct="1">
                <a:lnSpc>
                  <a:spcPct val="150000"/>
                </a:lnSpc>
                <a:spcBef>
                  <a:spcPct val="0"/>
                </a:spcBef>
                <a:buFont typeface="Arial" panose="020B0604020202020204" pitchFamily="34" charset="0"/>
                <a:buNone/>
              </a:pPr>
              <a:r>
                <a:rPr lang="en-GB" altLang="en-US" sz="1600" b="1">
                  <a:solidFill>
                    <a:schemeClr val="tx1"/>
                  </a:solidFill>
                </a:rPr>
                <a:t>Is this fair? Why/why not?</a:t>
              </a:r>
            </a:p>
          </p:txBody>
        </p:sp>
        <p:pic>
          <p:nvPicPr>
            <p:cNvPr id="1026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34896" y="1779505"/>
              <a:ext cx="1837038" cy="108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Group 19"/>
          <p:cNvGrpSpPr>
            <a:grpSpLocks/>
          </p:cNvGrpSpPr>
          <p:nvPr/>
        </p:nvGrpSpPr>
        <p:grpSpPr bwMode="auto">
          <a:xfrm>
            <a:off x="782638" y="5119688"/>
            <a:ext cx="7605712" cy="989012"/>
            <a:chOff x="783323" y="5119102"/>
            <a:chExt cx="7605026" cy="989030"/>
          </a:xfrm>
        </p:grpSpPr>
        <p:sp>
          <p:nvSpPr>
            <p:cNvPr id="10" name="Rectangle 9"/>
            <p:cNvSpPr/>
            <p:nvPr/>
          </p:nvSpPr>
          <p:spPr>
            <a:xfrm>
              <a:off x="783323" y="5119102"/>
              <a:ext cx="7605026" cy="98903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6" name="Content Placeholder 6"/>
            <p:cNvSpPr>
              <a:spLocks/>
            </p:cNvSpPr>
            <p:nvPr/>
          </p:nvSpPr>
          <p:spPr bwMode="auto">
            <a:xfrm>
              <a:off x="783323" y="5119102"/>
              <a:ext cx="5551573" cy="98903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 typeface="Arial" panose="020B0604020202020204" pitchFamily="34" charset="0"/>
                <a:buNone/>
              </a:pPr>
              <a:r>
                <a:rPr lang="en-GB" altLang="en-US"/>
                <a:t>Baldwine A slave tried to run away from his master.</a:t>
              </a:r>
            </a:p>
            <a:p>
              <a:pPr eaLnBrk="1" hangingPunct="1">
                <a:spcBef>
                  <a:spcPct val="0"/>
                </a:spcBef>
                <a:buFont typeface="Arial" panose="020B0604020202020204" pitchFamily="34" charset="0"/>
                <a:buNone/>
              </a:pPr>
              <a:r>
                <a:rPr lang="en-GB" altLang="en-US"/>
                <a:t>Punishment: he is whipped and his little finger is cut off.</a:t>
              </a:r>
            </a:p>
            <a:p>
              <a:pPr eaLnBrk="1" hangingPunct="1">
                <a:lnSpc>
                  <a:spcPct val="150000"/>
                </a:lnSpc>
                <a:spcBef>
                  <a:spcPct val="0"/>
                </a:spcBef>
                <a:buFont typeface="Arial" panose="020B0604020202020204" pitchFamily="34" charset="0"/>
                <a:buNone/>
              </a:pPr>
              <a:r>
                <a:rPr lang="en-GB" altLang="en-US" sz="1600" b="1">
                  <a:solidFill>
                    <a:schemeClr val="tx1"/>
                  </a:solidFill>
                </a:rPr>
                <a:t>Is this fair? Why/why not?</a:t>
              </a:r>
            </a:p>
          </p:txBody>
        </p:sp>
        <p:pic>
          <p:nvPicPr>
            <p:cNvPr id="10257"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5428" y="5348496"/>
              <a:ext cx="1763555" cy="53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p:cNvGrpSpPr>
            <a:grpSpLocks/>
          </p:cNvGrpSpPr>
          <p:nvPr/>
        </p:nvGrpSpPr>
        <p:grpSpPr bwMode="auto">
          <a:xfrm>
            <a:off x="782638" y="3008313"/>
            <a:ext cx="7605712" cy="989012"/>
            <a:chOff x="783324" y="3008392"/>
            <a:chExt cx="7605025" cy="989030"/>
          </a:xfrm>
        </p:grpSpPr>
        <p:sp>
          <p:nvSpPr>
            <p:cNvPr id="5" name="Rectangle 4"/>
            <p:cNvSpPr/>
            <p:nvPr/>
          </p:nvSpPr>
          <p:spPr>
            <a:xfrm>
              <a:off x="783324" y="3008392"/>
              <a:ext cx="7605025" cy="98903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3" name="Content Placeholder 6"/>
            <p:cNvSpPr>
              <a:spLocks/>
            </p:cNvSpPr>
            <p:nvPr/>
          </p:nvSpPr>
          <p:spPr bwMode="auto">
            <a:xfrm>
              <a:off x="783324" y="3008392"/>
              <a:ext cx="6260027" cy="98903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 typeface="Arial" panose="020B0604020202020204" pitchFamily="34" charset="0"/>
                <a:buNone/>
              </a:pPr>
              <a:r>
                <a:rPr lang="en-GB" altLang="en-US"/>
                <a:t>Elfgar kills his neighbour, Wigmund, when they get into a fight.</a:t>
              </a:r>
            </a:p>
            <a:p>
              <a:pPr eaLnBrk="1" hangingPunct="1">
                <a:spcBef>
                  <a:spcPct val="0"/>
                </a:spcBef>
                <a:buFont typeface="Arial" panose="020B0604020202020204" pitchFamily="34" charset="0"/>
                <a:buNone/>
              </a:pPr>
              <a:r>
                <a:rPr lang="en-GB" altLang="en-US"/>
                <a:t>Punishment: Elfgar has to pay Wigmund’s family 100 shillings.</a:t>
              </a:r>
            </a:p>
            <a:p>
              <a:pPr eaLnBrk="1" hangingPunct="1">
                <a:lnSpc>
                  <a:spcPct val="150000"/>
                </a:lnSpc>
                <a:spcBef>
                  <a:spcPct val="0"/>
                </a:spcBef>
                <a:buFont typeface="Arial" panose="020B0604020202020204" pitchFamily="34" charset="0"/>
                <a:buNone/>
              </a:pPr>
              <a:r>
                <a:rPr lang="en-GB" altLang="en-US" sz="1600" b="1">
                  <a:solidFill>
                    <a:schemeClr val="tx1"/>
                  </a:solidFill>
                </a:rPr>
                <a:t>Is this fair? Why/why not?</a:t>
              </a:r>
            </a:p>
          </p:txBody>
        </p:sp>
        <p:pic>
          <p:nvPicPr>
            <p:cNvPr id="10254"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7043351" y="3079268"/>
              <a:ext cx="1204248" cy="746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18"/>
          <p:cNvGrpSpPr>
            <a:grpSpLocks/>
          </p:cNvGrpSpPr>
          <p:nvPr/>
        </p:nvGrpSpPr>
        <p:grpSpPr bwMode="auto">
          <a:xfrm>
            <a:off x="782638" y="3717925"/>
            <a:ext cx="7605712" cy="1335088"/>
            <a:chOff x="783324" y="3717584"/>
            <a:chExt cx="7605025" cy="1335193"/>
          </a:xfrm>
        </p:grpSpPr>
        <p:sp>
          <p:nvSpPr>
            <p:cNvPr id="9" name="Rectangle 8"/>
            <p:cNvSpPr/>
            <p:nvPr/>
          </p:nvSpPr>
          <p:spPr>
            <a:xfrm>
              <a:off x="783324" y="4063686"/>
              <a:ext cx="7605025" cy="989091"/>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0" name="Content Placeholder 6"/>
            <p:cNvSpPr>
              <a:spLocks/>
            </p:cNvSpPr>
            <p:nvPr/>
          </p:nvSpPr>
          <p:spPr bwMode="auto">
            <a:xfrm>
              <a:off x="783324" y="4063747"/>
              <a:ext cx="5741044" cy="98903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44000" tIns="0" rIns="0" bIns="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 typeface="Arial" panose="020B0604020202020204" pitchFamily="34" charset="0"/>
                <a:buNone/>
              </a:pPr>
              <a:r>
                <a:rPr lang="en-GB" altLang="en-US"/>
                <a:t>Mildburg is accused of doing magic and being a witch.</a:t>
              </a:r>
            </a:p>
            <a:p>
              <a:pPr eaLnBrk="1" hangingPunct="1">
                <a:spcBef>
                  <a:spcPct val="0"/>
                </a:spcBef>
                <a:buFont typeface="Arial" panose="020B0604020202020204" pitchFamily="34" charset="0"/>
                <a:buNone/>
              </a:pPr>
              <a:r>
                <a:rPr lang="en-GB" altLang="en-US"/>
                <a:t>Punishment: Mildburg is hung by the neck until he dies.</a:t>
              </a:r>
            </a:p>
            <a:p>
              <a:pPr eaLnBrk="1" hangingPunct="1">
                <a:lnSpc>
                  <a:spcPct val="150000"/>
                </a:lnSpc>
                <a:spcBef>
                  <a:spcPct val="0"/>
                </a:spcBef>
                <a:buFont typeface="Arial" panose="020B0604020202020204" pitchFamily="34" charset="0"/>
                <a:buNone/>
              </a:pPr>
              <a:r>
                <a:rPr lang="en-GB" altLang="en-US" sz="1600" b="1">
                  <a:solidFill>
                    <a:schemeClr val="tx1"/>
                  </a:solidFill>
                </a:rPr>
                <a:t>Is this fair? Why/why not?</a:t>
              </a:r>
            </a:p>
          </p:txBody>
        </p:sp>
        <p:pic>
          <p:nvPicPr>
            <p:cNvPr id="1025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27999" y="3717584"/>
              <a:ext cx="1164895" cy="1286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3238" y="1903413"/>
            <a:ext cx="8137525" cy="3500437"/>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7200" y="674688"/>
            <a:ext cx="8220075" cy="692150"/>
          </a:xfrm>
        </p:spPr>
        <p:txBody>
          <a:bodyPr>
            <a:normAutofit fontScale="90000"/>
          </a:bodyPr>
          <a:lstStyle/>
          <a:p>
            <a:pPr eaLnBrk="1" hangingPunct="1">
              <a:defRPr/>
            </a:pPr>
            <a:r>
              <a:rPr lang="en-GB" altLang="en-US" smtClean="0"/>
              <a:t>Anglo-Saxon Justice System</a:t>
            </a:r>
          </a:p>
        </p:txBody>
      </p:sp>
      <p:sp>
        <p:nvSpPr>
          <p:cNvPr id="11268" name="Content Placeholder 6"/>
          <p:cNvSpPr>
            <a:spLocks noGrp="1"/>
          </p:cNvSpPr>
          <p:nvPr>
            <p:ph idx="1"/>
          </p:nvPr>
        </p:nvSpPr>
        <p:spPr>
          <a:xfrm>
            <a:off x="577850" y="1903413"/>
            <a:ext cx="4810125" cy="4900612"/>
          </a:xfrm>
        </p:spPr>
        <p:txBody>
          <a:bodyPr/>
          <a:lstStyle/>
          <a:p>
            <a:pPr marL="0" indent="0" eaLnBrk="1" hangingPunct="1">
              <a:buFont typeface="Arial" panose="020B0604020202020204" pitchFamily="34" charset="0"/>
              <a:buNone/>
            </a:pPr>
            <a:r>
              <a:rPr lang="en-GB" altLang="en-US" smtClean="0"/>
              <a:t>Many laws we have in Britain today are not that different from the laws of Anglo-Saxon Britain. However, the punishments were considerably different.</a:t>
            </a:r>
          </a:p>
          <a:p>
            <a:pPr marL="0" indent="0" eaLnBrk="1" hangingPunct="1">
              <a:buFont typeface="Arial" panose="020B0604020202020204" pitchFamily="34" charset="0"/>
              <a:buNone/>
            </a:pPr>
            <a:r>
              <a:rPr lang="en-GB" altLang="en-US" smtClean="0"/>
              <a:t>There were no prisons to send criminals to, so punishments were designed to be a huge deterrent to those thinking of breaking the law and they were often pretty brutal!</a:t>
            </a:r>
          </a:p>
          <a:p>
            <a:pPr marL="0" indent="0" eaLnBrk="1" hangingPunct="1">
              <a:buFont typeface="Arial" panose="020B0604020202020204" pitchFamily="34" charset="0"/>
              <a:buNone/>
            </a:pPr>
            <a:r>
              <a:rPr lang="en-GB" altLang="en-US" smtClean="0"/>
              <a:t>The different Anglo-Saxon kings and kingdoms had their own laws and punishments.</a:t>
            </a:r>
          </a:p>
        </p:txBody>
      </p:sp>
      <p:pic>
        <p:nvPicPr>
          <p:cNvPr id="1126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59275" y="1573213"/>
            <a:ext cx="3905250" cy="431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2638" y="1817688"/>
            <a:ext cx="2484437" cy="1181100"/>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p:cNvSpPr>
            <a:spLocks noGrp="1"/>
          </p:cNvSpPr>
          <p:nvPr>
            <p:ph type="title"/>
          </p:nvPr>
        </p:nvSpPr>
        <p:spPr>
          <a:xfrm>
            <a:off x="457200" y="674688"/>
            <a:ext cx="8220075" cy="692150"/>
          </a:xfrm>
        </p:spPr>
        <p:txBody>
          <a:bodyPr>
            <a:normAutofit fontScale="90000"/>
          </a:bodyPr>
          <a:lstStyle/>
          <a:p>
            <a:pPr eaLnBrk="1" hangingPunct="1">
              <a:defRPr/>
            </a:pPr>
            <a:r>
              <a:rPr lang="en-GB" altLang="en-US" smtClean="0"/>
              <a:t>Types of Punishments</a:t>
            </a:r>
          </a:p>
        </p:txBody>
      </p:sp>
      <p:sp>
        <p:nvSpPr>
          <p:cNvPr id="12292" name="Content Placeholder 6"/>
          <p:cNvSpPr>
            <a:spLocks/>
          </p:cNvSpPr>
          <p:nvPr/>
        </p:nvSpPr>
        <p:spPr bwMode="auto">
          <a:xfrm>
            <a:off x="503238" y="1136650"/>
            <a:ext cx="8137525" cy="9318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sz="2400"/>
              <a:t>Here are some typical Anglo-Saxon punishments…</a:t>
            </a:r>
          </a:p>
        </p:txBody>
      </p:sp>
      <p:sp>
        <p:nvSpPr>
          <p:cNvPr id="12293" name="Content Placeholder 6"/>
          <p:cNvSpPr>
            <a:spLocks/>
          </p:cNvSpPr>
          <p:nvPr/>
        </p:nvSpPr>
        <p:spPr bwMode="auto">
          <a:xfrm>
            <a:off x="457200" y="5346700"/>
            <a:ext cx="8137525" cy="9302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a:t>Most punishments were carried out in public to make an example of the guilty person and to deter others from committing the same crime.</a:t>
            </a:r>
          </a:p>
        </p:txBody>
      </p:sp>
      <p:sp>
        <p:nvSpPr>
          <p:cNvPr id="10" name="Rectangle 9"/>
          <p:cNvSpPr/>
          <p:nvPr/>
        </p:nvSpPr>
        <p:spPr>
          <a:xfrm>
            <a:off x="3330575" y="1817688"/>
            <a:ext cx="2482850" cy="118110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p:cNvSpPr/>
          <p:nvPr/>
        </p:nvSpPr>
        <p:spPr>
          <a:xfrm>
            <a:off x="5876925" y="1817688"/>
            <a:ext cx="2484438" cy="1181100"/>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p:cNvSpPr/>
          <p:nvPr/>
        </p:nvSpPr>
        <p:spPr>
          <a:xfrm>
            <a:off x="782638" y="3051175"/>
            <a:ext cx="2484437" cy="118110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p:cNvSpPr/>
          <p:nvPr/>
        </p:nvSpPr>
        <p:spPr>
          <a:xfrm>
            <a:off x="3330575" y="3051175"/>
            <a:ext cx="2482850" cy="1181100"/>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ectangle 13"/>
          <p:cNvSpPr/>
          <p:nvPr/>
        </p:nvSpPr>
        <p:spPr>
          <a:xfrm>
            <a:off x="5876925" y="3051175"/>
            <a:ext cx="2484438" cy="118110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p:cNvSpPr/>
          <p:nvPr/>
        </p:nvSpPr>
        <p:spPr>
          <a:xfrm>
            <a:off x="782638" y="4284663"/>
            <a:ext cx="2484437" cy="1179512"/>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Rectangle 15"/>
          <p:cNvSpPr/>
          <p:nvPr/>
        </p:nvSpPr>
        <p:spPr>
          <a:xfrm>
            <a:off x="3330575" y="4284663"/>
            <a:ext cx="2482850" cy="1179512"/>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p:cNvSpPr/>
          <p:nvPr/>
        </p:nvSpPr>
        <p:spPr>
          <a:xfrm>
            <a:off x="5876925" y="4284663"/>
            <a:ext cx="2484438" cy="1179512"/>
          </a:xfrm>
          <a:prstGeom prst="rect">
            <a:avLst/>
          </a:prstGeom>
          <a:solidFill>
            <a:srgbClr val="FAFBC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2" name="Content Placeholder 6"/>
          <p:cNvSpPr>
            <a:spLocks noGrp="1"/>
          </p:cNvSpPr>
          <p:nvPr>
            <p:ph idx="1"/>
          </p:nvPr>
        </p:nvSpPr>
        <p:spPr>
          <a:xfrm>
            <a:off x="782638" y="2081213"/>
            <a:ext cx="1441450" cy="482600"/>
          </a:xfrm>
        </p:spPr>
        <p:txBody>
          <a:bodyPr/>
          <a:lstStyle/>
          <a:p>
            <a:pPr marL="0" indent="0" eaLnBrk="1" hangingPunct="1">
              <a:buFont typeface="Arial" panose="020B0604020202020204" pitchFamily="34" charset="0"/>
              <a:buNone/>
            </a:pPr>
            <a:r>
              <a:rPr lang="en-GB" altLang="en-US" smtClean="0"/>
              <a:t>Stoning</a:t>
            </a:r>
          </a:p>
        </p:txBody>
      </p:sp>
      <p:pic>
        <p:nvPicPr>
          <p:cNvPr id="12303"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25650" y="1709738"/>
            <a:ext cx="915988"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4" name="Content Placeholder 6"/>
          <p:cNvSpPr>
            <a:spLocks/>
          </p:cNvSpPr>
          <p:nvPr/>
        </p:nvSpPr>
        <p:spPr bwMode="auto">
          <a:xfrm>
            <a:off x="3167063" y="1612900"/>
            <a:ext cx="2071687" cy="4810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Paying a fine </a:t>
            </a:r>
            <a:r>
              <a:rPr lang="en-GB" altLang="en-US" sz="1600"/>
              <a:t>(if a person could not afford their fine, they could be put into slavery)</a:t>
            </a:r>
          </a:p>
        </p:txBody>
      </p:sp>
      <p:sp>
        <p:nvSpPr>
          <p:cNvPr id="12305" name="Content Placeholder 6"/>
          <p:cNvSpPr>
            <a:spLocks/>
          </p:cNvSpPr>
          <p:nvPr/>
        </p:nvSpPr>
        <p:spPr bwMode="auto">
          <a:xfrm>
            <a:off x="5953125" y="1995488"/>
            <a:ext cx="1441450" cy="4810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Hanging</a:t>
            </a:r>
          </a:p>
        </p:txBody>
      </p:sp>
      <p:sp>
        <p:nvSpPr>
          <p:cNvPr id="12306" name="Content Placeholder 6"/>
          <p:cNvSpPr>
            <a:spLocks/>
          </p:cNvSpPr>
          <p:nvPr/>
        </p:nvSpPr>
        <p:spPr bwMode="auto">
          <a:xfrm>
            <a:off x="588963" y="3278188"/>
            <a:ext cx="1441450" cy="4810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Drowning</a:t>
            </a:r>
          </a:p>
        </p:txBody>
      </p:sp>
      <p:sp>
        <p:nvSpPr>
          <p:cNvPr id="12307" name="Content Placeholder 6"/>
          <p:cNvSpPr>
            <a:spLocks/>
          </p:cNvSpPr>
          <p:nvPr/>
        </p:nvSpPr>
        <p:spPr bwMode="auto">
          <a:xfrm>
            <a:off x="3194050" y="3276600"/>
            <a:ext cx="1439863" cy="4810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Whipping</a:t>
            </a:r>
          </a:p>
        </p:txBody>
      </p:sp>
      <p:sp>
        <p:nvSpPr>
          <p:cNvPr id="12308" name="Content Placeholder 6"/>
          <p:cNvSpPr>
            <a:spLocks/>
          </p:cNvSpPr>
          <p:nvPr/>
        </p:nvSpPr>
        <p:spPr bwMode="auto">
          <a:xfrm>
            <a:off x="5700713" y="2847975"/>
            <a:ext cx="1639887" cy="12938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Mutilation </a:t>
            </a:r>
            <a:r>
              <a:rPr lang="en-GB" altLang="en-US" sz="1600"/>
              <a:t>(bits of the body cut off)</a:t>
            </a:r>
          </a:p>
        </p:txBody>
      </p:sp>
      <p:sp>
        <p:nvSpPr>
          <p:cNvPr id="12309" name="Content Placeholder 6"/>
          <p:cNvSpPr>
            <a:spLocks/>
          </p:cNvSpPr>
          <p:nvPr/>
        </p:nvSpPr>
        <p:spPr bwMode="auto">
          <a:xfrm>
            <a:off x="757238" y="4183063"/>
            <a:ext cx="1389062" cy="4810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Branding </a:t>
            </a:r>
            <a:r>
              <a:rPr lang="en-GB" altLang="en-US" sz="1600"/>
              <a:t>(burned with a hot iron rod)</a:t>
            </a:r>
          </a:p>
        </p:txBody>
      </p:sp>
      <p:sp>
        <p:nvSpPr>
          <p:cNvPr id="12310" name="Content Placeholder 6"/>
          <p:cNvSpPr>
            <a:spLocks/>
          </p:cNvSpPr>
          <p:nvPr/>
        </p:nvSpPr>
        <p:spPr bwMode="auto">
          <a:xfrm>
            <a:off x="3402013" y="4548188"/>
            <a:ext cx="1439862" cy="4810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Stocks</a:t>
            </a:r>
          </a:p>
        </p:txBody>
      </p:sp>
      <p:sp>
        <p:nvSpPr>
          <p:cNvPr id="12311" name="Content Placeholder 6"/>
          <p:cNvSpPr>
            <a:spLocks/>
          </p:cNvSpPr>
          <p:nvPr/>
        </p:nvSpPr>
        <p:spPr bwMode="auto">
          <a:xfrm>
            <a:off x="5691188" y="4156075"/>
            <a:ext cx="1506537" cy="4810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Exile </a:t>
            </a:r>
            <a:r>
              <a:rPr lang="en-GB" altLang="en-US" sz="1600"/>
              <a:t>(being sent away)</a:t>
            </a:r>
          </a:p>
        </p:txBody>
      </p:sp>
      <p:pic>
        <p:nvPicPr>
          <p:cNvPr id="1231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87563" y="4222750"/>
            <a:ext cx="9525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3" name="Picture 2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35138" y="3170238"/>
            <a:ext cx="144938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4" name="Picture 2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81488" y="3084513"/>
            <a:ext cx="1531937"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5" name="Picture 2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81813" y="3303588"/>
            <a:ext cx="147955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6" name="Picture 3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826250" y="4662488"/>
            <a:ext cx="1504950"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7" name="Picture 3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170738" y="1728788"/>
            <a:ext cx="1130300"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8" name="Picture 3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689475" y="4356100"/>
            <a:ext cx="857250"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9" name="Picture 33"/>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35538" y="2144713"/>
            <a:ext cx="819150"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3238" y="1903413"/>
            <a:ext cx="8137525" cy="3500437"/>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5"/>
          <p:cNvSpPr>
            <a:spLocks noGrp="1"/>
          </p:cNvSpPr>
          <p:nvPr>
            <p:ph type="title"/>
          </p:nvPr>
        </p:nvSpPr>
        <p:spPr>
          <a:xfrm>
            <a:off x="457200" y="674688"/>
            <a:ext cx="8220075" cy="692150"/>
          </a:xfrm>
        </p:spPr>
        <p:txBody>
          <a:bodyPr>
            <a:normAutofit fontScale="90000"/>
          </a:bodyPr>
          <a:lstStyle/>
          <a:p>
            <a:pPr eaLnBrk="1" hangingPunct="1">
              <a:defRPr/>
            </a:pPr>
            <a:r>
              <a:rPr lang="en-GB" altLang="en-US" smtClean="0"/>
              <a:t>Wergild</a:t>
            </a:r>
          </a:p>
        </p:txBody>
      </p:sp>
      <p:sp>
        <p:nvSpPr>
          <p:cNvPr id="13316" name="Content Placeholder 6"/>
          <p:cNvSpPr>
            <a:spLocks noGrp="1"/>
          </p:cNvSpPr>
          <p:nvPr>
            <p:ph idx="1"/>
          </p:nvPr>
        </p:nvSpPr>
        <p:spPr>
          <a:xfrm>
            <a:off x="611188" y="1803400"/>
            <a:ext cx="4489450" cy="3262313"/>
          </a:xfrm>
        </p:spPr>
        <p:txBody>
          <a:bodyPr/>
          <a:lstStyle/>
          <a:p>
            <a:pPr marL="0" indent="0" eaLnBrk="1" hangingPunct="1">
              <a:buFont typeface="Arial" panose="020B0604020202020204" pitchFamily="34" charset="0"/>
              <a:buNone/>
            </a:pPr>
            <a:r>
              <a:rPr lang="en-GB" altLang="en-US" sz="2000" smtClean="0"/>
              <a:t>Wergild was a payment system used in Anglo-Saxon times to settle disputes between the criminal and the victim or the victim’s family.</a:t>
            </a:r>
          </a:p>
          <a:p>
            <a:pPr marL="0" indent="0" eaLnBrk="1" hangingPunct="1">
              <a:buFont typeface="Arial" panose="020B0604020202020204" pitchFamily="34" charset="0"/>
              <a:buNone/>
            </a:pPr>
            <a:r>
              <a:rPr lang="en-GB" altLang="en-US" sz="2000" smtClean="0"/>
              <a:t>Wergild would be paid if someone was killed and the amount depended on how important the victim was.</a:t>
            </a:r>
          </a:p>
        </p:txBody>
      </p:sp>
      <p:pic>
        <p:nvPicPr>
          <p:cNvPr id="13317"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60775" y="4224338"/>
            <a:ext cx="2449513"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05413" y="1533525"/>
            <a:ext cx="2984500"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17725" y="4645025"/>
            <a:ext cx="2449513"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2613" y="4475163"/>
            <a:ext cx="2449512"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420688" y="723900"/>
            <a:ext cx="8220075" cy="693738"/>
          </a:xfrm>
        </p:spPr>
        <p:txBody>
          <a:bodyPr>
            <a:normAutofit fontScale="90000"/>
          </a:bodyPr>
          <a:lstStyle/>
          <a:p>
            <a:pPr eaLnBrk="1" hangingPunct="1">
              <a:defRPr/>
            </a:pPr>
            <a:r>
              <a:rPr lang="en-GB" altLang="en-US" smtClean="0"/>
              <a:t>Body Parts</a:t>
            </a:r>
          </a:p>
        </p:txBody>
      </p:sp>
      <p:sp>
        <p:nvSpPr>
          <p:cNvPr id="14339" name="Content Placeholder 6"/>
          <p:cNvSpPr>
            <a:spLocks noGrp="1"/>
          </p:cNvSpPr>
          <p:nvPr>
            <p:ph idx="1"/>
          </p:nvPr>
        </p:nvSpPr>
        <p:spPr>
          <a:xfrm>
            <a:off x="503238" y="1177925"/>
            <a:ext cx="7885112" cy="1878013"/>
          </a:xfrm>
        </p:spPr>
        <p:txBody>
          <a:bodyPr/>
          <a:lstStyle/>
          <a:p>
            <a:pPr marL="0" indent="0" algn="ctr" eaLnBrk="1" hangingPunct="1">
              <a:buFont typeface="Arial" panose="020B0604020202020204" pitchFamily="34" charset="0"/>
              <a:buNone/>
            </a:pPr>
            <a:r>
              <a:rPr lang="en-GB" altLang="en-US" smtClean="0"/>
              <a:t>Different parts of the body even had a wergild value. So if you lost a finger in a fight, your attacker would have to pay you compensation.</a:t>
            </a:r>
          </a:p>
          <a:p>
            <a:pPr marL="0" indent="0" algn="ctr" eaLnBrk="1" hangingPunct="1">
              <a:buFont typeface="Arial" panose="020B0604020202020204" pitchFamily="34" charset="0"/>
              <a:buNone/>
            </a:pPr>
            <a:r>
              <a:rPr lang="en-GB" altLang="en-US" smtClean="0"/>
              <a:t>Look at the chart showing how much different body parts were worth in the wergild system. Use the chart to help you work out how much compensation you would get for the missing body parts on your </a:t>
            </a:r>
            <a:r>
              <a:rPr lang="en-GB" altLang="en-US" b="1" smtClean="0"/>
              <a:t>Missing Body Parts Card.</a:t>
            </a:r>
          </a:p>
        </p:txBody>
      </p:sp>
      <p:graphicFrame>
        <p:nvGraphicFramePr>
          <p:cNvPr id="10" name="Table 9"/>
          <p:cNvGraphicFramePr>
            <a:graphicFrameLocks noGrp="1"/>
          </p:cNvGraphicFramePr>
          <p:nvPr/>
        </p:nvGraphicFramePr>
        <p:xfrm>
          <a:off x="815975" y="2900363"/>
          <a:ext cx="5081588" cy="3097211"/>
        </p:xfrm>
        <a:graphic>
          <a:graphicData uri="http://schemas.openxmlformats.org/drawingml/2006/table">
            <a:tbl>
              <a:tblPr firstRow="1" bandRow="1">
                <a:tableStyleId>{5C22544A-7EE6-4342-B048-85BDC9FD1C3A}</a:tableStyleId>
              </a:tblPr>
              <a:tblGrid>
                <a:gridCol w="2956710">
                  <a:extLst>
                    <a:ext uri="{9D8B030D-6E8A-4147-A177-3AD203B41FA5}">
                      <a16:colId xmlns:a16="http://schemas.microsoft.com/office/drawing/2014/main" val="20000"/>
                    </a:ext>
                  </a:extLst>
                </a:gridCol>
                <a:gridCol w="2124878">
                  <a:extLst>
                    <a:ext uri="{9D8B030D-6E8A-4147-A177-3AD203B41FA5}">
                      <a16:colId xmlns:a16="http://schemas.microsoft.com/office/drawing/2014/main" val="20001"/>
                    </a:ext>
                  </a:extLst>
                </a:gridCol>
              </a:tblGrid>
              <a:tr h="395381">
                <a:tc>
                  <a:txBody>
                    <a:bodyPr/>
                    <a:lstStyle/>
                    <a:p>
                      <a:r>
                        <a:rPr lang="en-GB" sz="1800" dirty="0" smtClean="0"/>
                        <a:t>Body Part</a:t>
                      </a:r>
                      <a:endParaRPr lang="en-GB" sz="1800" dirty="0"/>
                    </a:p>
                  </a:txBody>
                  <a:tcPr marL="91419" marR="91419" marT="45715" marB="45715">
                    <a:solidFill>
                      <a:srgbClr val="7FAA5B"/>
                    </a:solidFill>
                  </a:tcPr>
                </a:tc>
                <a:tc>
                  <a:txBody>
                    <a:bodyPr/>
                    <a:lstStyle/>
                    <a:p>
                      <a:r>
                        <a:rPr lang="en-GB" sz="1800" dirty="0" smtClean="0"/>
                        <a:t>Wergild Value</a:t>
                      </a:r>
                      <a:endParaRPr lang="en-GB" sz="1800" dirty="0"/>
                    </a:p>
                  </a:txBody>
                  <a:tcPr marL="91419" marR="91419" marT="45715" marB="45715">
                    <a:solidFill>
                      <a:srgbClr val="7FAA5B"/>
                    </a:solidFill>
                  </a:tcPr>
                </a:tc>
                <a:extLst>
                  <a:ext uri="{0D108BD9-81ED-4DB2-BD59-A6C34878D82A}">
                    <a16:rowId xmlns:a16="http://schemas.microsoft.com/office/drawing/2014/main" val="10000"/>
                  </a:ext>
                </a:extLst>
              </a:tr>
              <a:tr h="540366">
                <a:tc>
                  <a:txBody>
                    <a:bodyPr/>
                    <a:lstStyle/>
                    <a:p>
                      <a:r>
                        <a:rPr lang="en-GB" sz="1800" dirty="0" smtClean="0"/>
                        <a:t>Broken tooth</a:t>
                      </a:r>
                      <a:endParaRPr lang="en-GB" sz="1800" dirty="0"/>
                    </a:p>
                  </a:txBody>
                  <a:tcPr marL="91419" marR="91419" marT="45715" marB="45715" anchor="ctr">
                    <a:solidFill>
                      <a:srgbClr val="C6FAD2"/>
                    </a:solidFill>
                  </a:tcPr>
                </a:tc>
                <a:tc>
                  <a:txBody>
                    <a:bodyPr/>
                    <a:lstStyle/>
                    <a:p>
                      <a:r>
                        <a:rPr lang="en-GB" sz="1800" dirty="0" smtClean="0"/>
                        <a:t>1 shilling</a:t>
                      </a:r>
                      <a:endParaRPr lang="en-GB" sz="1800" dirty="0"/>
                    </a:p>
                  </a:txBody>
                  <a:tcPr marL="91419" marR="91419" marT="45715" marB="45715" anchor="ctr">
                    <a:solidFill>
                      <a:srgbClr val="C6FAD2"/>
                    </a:solidFill>
                  </a:tcPr>
                </a:tc>
                <a:extLst>
                  <a:ext uri="{0D108BD9-81ED-4DB2-BD59-A6C34878D82A}">
                    <a16:rowId xmlns:a16="http://schemas.microsoft.com/office/drawing/2014/main" val="10001"/>
                  </a:ext>
                </a:extLst>
              </a:tr>
              <a:tr h="540366">
                <a:tc>
                  <a:txBody>
                    <a:bodyPr/>
                    <a:lstStyle/>
                    <a:p>
                      <a:r>
                        <a:rPr lang="en-GB" sz="1800" dirty="0" smtClean="0"/>
                        <a:t>Broken nose</a:t>
                      </a:r>
                      <a:endParaRPr lang="en-GB" sz="1800" dirty="0"/>
                    </a:p>
                  </a:txBody>
                  <a:tcPr marL="91419" marR="91419" marT="45715" marB="45715" anchor="ctr">
                    <a:solidFill>
                      <a:srgbClr val="FAFBC5"/>
                    </a:solidFill>
                  </a:tcPr>
                </a:tc>
                <a:tc>
                  <a:txBody>
                    <a:bodyPr/>
                    <a:lstStyle/>
                    <a:p>
                      <a:r>
                        <a:rPr lang="en-GB" sz="1800" dirty="0" smtClean="0"/>
                        <a:t>10 shilling</a:t>
                      </a:r>
                      <a:endParaRPr lang="en-GB" sz="1800" dirty="0"/>
                    </a:p>
                  </a:txBody>
                  <a:tcPr marL="91419" marR="91419" marT="45715" marB="45715" anchor="ctr">
                    <a:solidFill>
                      <a:srgbClr val="FAFBC5"/>
                    </a:solidFill>
                  </a:tcPr>
                </a:tc>
                <a:extLst>
                  <a:ext uri="{0D108BD9-81ED-4DB2-BD59-A6C34878D82A}">
                    <a16:rowId xmlns:a16="http://schemas.microsoft.com/office/drawing/2014/main" val="10002"/>
                  </a:ext>
                </a:extLst>
              </a:tr>
              <a:tr h="540366">
                <a:tc>
                  <a:txBody>
                    <a:bodyPr/>
                    <a:lstStyle/>
                    <a:p>
                      <a:r>
                        <a:rPr lang="en-GB" sz="1800" dirty="0" smtClean="0"/>
                        <a:t>Lost Finger</a:t>
                      </a:r>
                      <a:endParaRPr lang="en-GB" sz="1800" dirty="0"/>
                    </a:p>
                  </a:txBody>
                  <a:tcPr marL="91419" marR="91419" marT="45715" marB="45715" anchor="ctr">
                    <a:solidFill>
                      <a:srgbClr val="C6FAD2"/>
                    </a:solidFill>
                  </a:tcPr>
                </a:tc>
                <a:tc>
                  <a:txBody>
                    <a:bodyPr/>
                    <a:lstStyle/>
                    <a:p>
                      <a:r>
                        <a:rPr lang="en-GB" sz="1800" dirty="0" smtClean="0"/>
                        <a:t>6 shillings</a:t>
                      </a:r>
                      <a:endParaRPr lang="en-GB" sz="1800" dirty="0"/>
                    </a:p>
                  </a:txBody>
                  <a:tcPr marL="91419" marR="91419" marT="45715" marB="45715" anchor="ctr">
                    <a:solidFill>
                      <a:srgbClr val="C6FAD2"/>
                    </a:solidFill>
                  </a:tcPr>
                </a:tc>
                <a:extLst>
                  <a:ext uri="{0D108BD9-81ED-4DB2-BD59-A6C34878D82A}">
                    <a16:rowId xmlns:a16="http://schemas.microsoft.com/office/drawing/2014/main" val="10003"/>
                  </a:ext>
                </a:extLst>
              </a:tr>
              <a:tr h="540366">
                <a:tc>
                  <a:txBody>
                    <a:bodyPr/>
                    <a:lstStyle/>
                    <a:p>
                      <a:r>
                        <a:rPr lang="en-GB" sz="1800" dirty="0" smtClean="0"/>
                        <a:t>Lost thumb</a:t>
                      </a:r>
                      <a:endParaRPr lang="en-GB" sz="1800" dirty="0"/>
                    </a:p>
                  </a:txBody>
                  <a:tcPr marL="91419" marR="91419" marT="45715" marB="45715" anchor="ctr">
                    <a:solidFill>
                      <a:srgbClr val="FAFBC5"/>
                    </a:solidFill>
                  </a:tcPr>
                </a:tc>
                <a:tc>
                  <a:txBody>
                    <a:bodyPr/>
                    <a:lstStyle/>
                    <a:p>
                      <a:r>
                        <a:rPr lang="en-GB" sz="1800" dirty="0" smtClean="0"/>
                        <a:t>20 shillings</a:t>
                      </a:r>
                      <a:endParaRPr lang="en-GB" sz="1800" dirty="0"/>
                    </a:p>
                  </a:txBody>
                  <a:tcPr marL="91419" marR="91419" marT="45715" marB="45715" anchor="ctr">
                    <a:solidFill>
                      <a:srgbClr val="FAFBC5"/>
                    </a:solidFill>
                  </a:tcPr>
                </a:tc>
                <a:extLst>
                  <a:ext uri="{0D108BD9-81ED-4DB2-BD59-A6C34878D82A}">
                    <a16:rowId xmlns:a16="http://schemas.microsoft.com/office/drawing/2014/main" val="10004"/>
                  </a:ext>
                </a:extLst>
              </a:tr>
              <a:tr h="540366">
                <a:tc>
                  <a:txBody>
                    <a:bodyPr/>
                    <a:lstStyle/>
                    <a:p>
                      <a:r>
                        <a:rPr lang="en-GB" sz="1800" dirty="0" smtClean="0"/>
                        <a:t>Lost foot</a:t>
                      </a:r>
                      <a:endParaRPr lang="en-GB" sz="1800" dirty="0"/>
                    </a:p>
                  </a:txBody>
                  <a:tcPr marL="91419" marR="91419" marT="45715" marB="45715" anchor="ctr">
                    <a:solidFill>
                      <a:srgbClr val="C6FAD2"/>
                    </a:solidFill>
                  </a:tcPr>
                </a:tc>
                <a:tc>
                  <a:txBody>
                    <a:bodyPr/>
                    <a:lstStyle/>
                    <a:p>
                      <a:r>
                        <a:rPr lang="en-GB" sz="1800" dirty="0" smtClean="0"/>
                        <a:t>50 shillings</a:t>
                      </a:r>
                      <a:endParaRPr lang="en-GB" sz="1800" dirty="0"/>
                    </a:p>
                  </a:txBody>
                  <a:tcPr marL="91419" marR="91419" marT="45715" marB="45715" anchor="ctr">
                    <a:solidFill>
                      <a:srgbClr val="C6FAD2"/>
                    </a:solidFill>
                  </a:tcPr>
                </a:tc>
                <a:extLst>
                  <a:ext uri="{0D108BD9-81ED-4DB2-BD59-A6C34878D82A}">
                    <a16:rowId xmlns:a16="http://schemas.microsoft.com/office/drawing/2014/main" val="10005"/>
                  </a:ext>
                </a:extLst>
              </a:tr>
            </a:tbl>
          </a:graphicData>
        </a:graphic>
      </p:graphicFrame>
      <p:pic>
        <p:nvPicPr>
          <p:cNvPr id="1436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17800" y="3325813"/>
            <a:ext cx="428625"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4"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81288" y="3883025"/>
            <a:ext cx="354012"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5"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81250" y="4554538"/>
            <a:ext cx="95567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6"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60625" y="5060950"/>
            <a:ext cx="7953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7" name="Picture 1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424113" y="5473700"/>
            <a:ext cx="5889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8" name="Picture 16"/>
          <p:cNvPicPr>
            <a:picLocks noChangeAspect="1"/>
          </p:cNvPicPr>
          <p:nvPr/>
        </p:nvPicPr>
        <p:blipFill>
          <a:blip r:embed="rId7">
            <a:extLst>
              <a:ext uri="{28A0092B-C50C-407E-A947-70E740481C1C}">
                <a14:useLocalDpi xmlns:a14="http://schemas.microsoft.com/office/drawing/2010/main" val="0"/>
              </a:ext>
            </a:extLst>
          </a:blip>
          <a:srcRect t="-8551" b="68521"/>
          <a:stretch>
            <a:fillRect/>
          </a:stretch>
        </p:blipFill>
        <p:spPr bwMode="auto">
          <a:xfrm>
            <a:off x="5519738" y="2108200"/>
            <a:ext cx="3360737" cy="424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3238" y="2141538"/>
            <a:ext cx="8137525" cy="2979737"/>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5"/>
          <p:cNvSpPr>
            <a:spLocks noGrp="1"/>
          </p:cNvSpPr>
          <p:nvPr>
            <p:ph type="title"/>
          </p:nvPr>
        </p:nvSpPr>
        <p:spPr>
          <a:xfrm>
            <a:off x="420688" y="728663"/>
            <a:ext cx="8220075" cy="692150"/>
          </a:xfrm>
        </p:spPr>
        <p:txBody>
          <a:bodyPr>
            <a:normAutofit fontScale="90000"/>
          </a:bodyPr>
          <a:lstStyle/>
          <a:p>
            <a:pPr eaLnBrk="1" hangingPunct="1">
              <a:defRPr/>
            </a:pPr>
            <a:r>
              <a:rPr lang="en-GB" altLang="en-US" smtClean="0"/>
              <a:t>Crimes and Punishments</a:t>
            </a:r>
          </a:p>
        </p:txBody>
      </p:sp>
      <p:sp>
        <p:nvSpPr>
          <p:cNvPr id="15364" name="Content Placeholder 6"/>
          <p:cNvSpPr>
            <a:spLocks noGrp="1"/>
          </p:cNvSpPr>
          <p:nvPr>
            <p:ph idx="1"/>
          </p:nvPr>
        </p:nvSpPr>
        <p:spPr>
          <a:xfrm>
            <a:off x="755650" y="2120900"/>
            <a:ext cx="3960813" cy="1878013"/>
          </a:xfrm>
        </p:spPr>
        <p:txBody>
          <a:bodyPr/>
          <a:lstStyle/>
          <a:p>
            <a:pPr marL="0" indent="0" eaLnBrk="1" hangingPunct="1">
              <a:buFont typeface="Arial" panose="020B0604020202020204" pitchFamily="34" charset="0"/>
              <a:buNone/>
            </a:pPr>
            <a:r>
              <a:rPr lang="en-GB" altLang="en-US" dirty="0" smtClean="0"/>
              <a:t>Based </a:t>
            </a:r>
            <a:r>
              <a:rPr lang="en-GB" altLang="en-US" dirty="0" smtClean="0"/>
              <a:t>on what you have </a:t>
            </a:r>
            <a:r>
              <a:rPr lang="en-GB" altLang="en-US" dirty="0" smtClean="0"/>
              <a:t>learnt so </a:t>
            </a:r>
            <a:r>
              <a:rPr lang="en-GB" altLang="en-US" dirty="0" smtClean="0"/>
              <a:t>far, can you decide on a likely Anglo-Saxon punishment and a likely modern day punishment. </a:t>
            </a:r>
            <a:r>
              <a:rPr lang="en-GB" altLang="en-US" dirty="0" smtClean="0"/>
              <a:t> You can download the worksheet from the home learning area.</a:t>
            </a:r>
            <a:endParaRPr lang="en-GB" altLang="en-US" b="1" dirty="0" smtClean="0"/>
          </a:p>
        </p:txBody>
      </p:sp>
      <p:pic>
        <p:nvPicPr>
          <p:cNvPr id="1536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533525"/>
            <a:ext cx="3233737" cy="45735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3238" y="2162175"/>
            <a:ext cx="8137525" cy="386715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5"/>
          <p:cNvSpPr>
            <a:spLocks noGrp="1"/>
          </p:cNvSpPr>
          <p:nvPr>
            <p:ph type="title"/>
          </p:nvPr>
        </p:nvSpPr>
        <p:spPr>
          <a:xfrm>
            <a:off x="420688" y="674688"/>
            <a:ext cx="8220075" cy="692150"/>
          </a:xfrm>
        </p:spPr>
        <p:txBody>
          <a:bodyPr>
            <a:normAutofit fontScale="90000"/>
          </a:bodyPr>
          <a:lstStyle/>
          <a:p>
            <a:pPr eaLnBrk="1" hangingPunct="1">
              <a:defRPr/>
            </a:pPr>
            <a:r>
              <a:rPr lang="en-GB" altLang="en-US" smtClean="0"/>
              <a:t>Anglo-Saxon Courts</a:t>
            </a:r>
          </a:p>
        </p:txBody>
      </p:sp>
      <p:sp>
        <p:nvSpPr>
          <p:cNvPr id="16388" name="Content Placeholder 6"/>
          <p:cNvSpPr>
            <a:spLocks noGrp="1"/>
          </p:cNvSpPr>
          <p:nvPr>
            <p:ph idx="1"/>
          </p:nvPr>
        </p:nvSpPr>
        <p:spPr>
          <a:xfrm>
            <a:off x="503238" y="1136650"/>
            <a:ext cx="8137525" cy="971550"/>
          </a:xfrm>
        </p:spPr>
        <p:txBody>
          <a:bodyPr/>
          <a:lstStyle/>
          <a:p>
            <a:pPr marL="0" indent="0" algn="ctr" eaLnBrk="1" hangingPunct="1">
              <a:buFont typeface="Arial" panose="020B0604020202020204" pitchFamily="34" charset="0"/>
              <a:buNone/>
            </a:pPr>
            <a:r>
              <a:rPr lang="en-GB" altLang="en-US" smtClean="0"/>
              <a:t>In Anglo-Saxon Britain, people accused of crimes had to go to court and be tried for their crimes, just like the courts in Britain today.</a:t>
            </a:r>
            <a:endParaRPr lang="en-GB" altLang="en-US" b="1" smtClean="0"/>
          </a:p>
        </p:txBody>
      </p:sp>
      <p:sp>
        <p:nvSpPr>
          <p:cNvPr id="16389" name="Content Placeholder 6"/>
          <p:cNvSpPr>
            <a:spLocks/>
          </p:cNvSpPr>
          <p:nvPr/>
        </p:nvSpPr>
        <p:spPr bwMode="auto">
          <a:xfrm>
            <a:off x="503238" y="1936750"/>
            <a:ext cx="6251575" cy="11191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A jury would decide if the defendant (person accused of the crime) was innocent or guilty and decide on a suitable punishment.</a:t>
            </a:r>
          </a:p>
        </p:txBody>
      </p:sp>
      <p:pic>
        <p:nvPicPr>
          <p:cNvPr id="163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32325" y="1882775"/>
            <a:ext cx="363855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Content Placeholder 6"/>
          <p:cNvSpPr>
            <a:spLocks/>
          </p:cNvSpPr>
          <p:nvPr/>
        </p:nvSpPr>
        <p:spPr bwMode="auto">
          <a:xfrm>
            <a:off x="503238" y="2817813"/>
            <a:ext cx="5016500" cy="10779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The defendant could choose oath-keepers who would swear they were innocent (a bit like witnesses today).</a:t>
            </a:r>
          </a:p>
        </p:txBody>
      </p:sp>
      <p:sp>
        <p:nvSpPr>
          <p:cNvPr id="16392" name="Content Placeholder 6"/>
          <p:cNvSpPr>
            <a:spLocks/>
          </p:cNvSpPr>
          <p:nvPr/>
        </p:nvSpPr>
        <p:spPr bwMode="auto">
          <a:xfrm>
            <a:off x="503238" y="3698875"/>
            <a:ext cx="4340225" cy="10795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If the defendant insisted they were innocent and/or a decision could not be reached, sometimes there would be a trial by ordeal through which the Anglo-Saxons believed God would decide if the person was guilty or not. The defendant could choose which ordeal to go through.</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857375"/>
            <a:ext cx="2500313" cy="423545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5"/>
          <p:cNvSpPr>
            <a:spLocks noGrp="1"/>
          </p:cNvSpPr>
          <p:nvPr>
            <p:ph type="title"/>
          </p:nvPr>
        </p:nvSpPr>
        <p:spPr>
          <a:xfrm>
            <a:off x="420688" y="674688"/>
            <a:ext cx="8220075" cy="692150"/>
          </a:xfrm>
        </p:spPr>
        <p:txBody>
          <a:bodyPr>
            <a:normAutofit fontScale="90000"/>
          </a:bodyPr>
          <a:lstStyle/>
          <a:p>
            <a:pPr eaLnBrk="1" hangingPunct="1">
              <a:defRPr/>
            </a:pPr>
            <a:r>
              <a:rPr lang="en-GB" altLang="en-US" smtClean="0"/>
              <a:t>Ordeals</a:t>
            </a:r>
          </a:p>
        </p:txBody>
      </p:sp>
      <p:sp>
        <p:nvSpPr>
          <p:cNvPr id="17412" name="Content Placeholder 6"/>
          <p:cNvSpPr>
            <a:spLocks noGrp="1"/>
          </p:cNvSpPr>
          <p:nvPr>
            <p:ph idx="1"/>
          </p:nvPr>
        </p:nvSpPr>
        <p:spPr>
          <a:xfrm>
            <a:off x="1157288" y="1016000"/>
            <a:ext cx="6829425" cy="971550"/>
          </a:xfrm>
        </p:spPr>
        <p:txBody>
          <a:bodyPr/>
          <a:lstStyle/>
          <a:p>
            <a:pPr marL="0" indent="0" algn="ctr" eaLnBrk="1" hangingPunct="1">
              <a:buFont typeface="Arial" panose="020B0604020202020204" pitchFamily="34" charset="0"/>
              <a:buNone/>
            </a:pPr>
            <a:r>
              <a:rPr lang="en-GB" altLang="en-US" smtClean="0"/>
              <a:t>There were three main ordeals in Anglo-Saxon Britain. Who will volunteer to choose to take an ordeal?</a:t>
            </a:r>
            <a:endParaRPr lang="en-GB" altLang="en-US" b="1" smtClean="0"/>
          </a:p>
        </p:txBody>
      </p:sp>
      <p:sp>
        <p:nvSpPr>
          <p:cNvPr id="10" name="Rectangle 9"/>
          <p:cNvSpPr/>
          <p:nvPr/>
        </p:nvSpPr>
        <p:spPr>
          <a:xfrm>
            <a:off x="3305175" y="1857375"/>
            <a:ext cx="2500313" cy="423545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p:cNvSpPr/>
          <p:nvPr/>
        </p:nvSpPr>
        <p:spPr>
          <a:xfrm>
            <a:off x="5854700" y="1857375"/>
            <a:ext cx="2500313" cy="4235450"/>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5" name="Content Placeholder 6"/>
          <p:cNvSpPr>
            <a:spLocks/>
          </p:cNvSpPr>
          <p:nvPr/>
        </p:nvSpPr>
        <p:spPr bwMode="auto">
          <a:xfrm>
            <a:off x="544513" y="1655763"/>
            <a:ext cx="2914650" cy="30067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b="1"/>
              <a:t>Cold Water Ordeal</a:t>
            </a:r>
          </a:p>
          <a:p>
            <a:pPr algn="ctr" eaLnBrk="1" hangingPunct="1">
              <a:buFont typeface="Arial" panose="020B0604020202020204" pitchFamily="34" charset="0"/>
              <a:buNone/>
            </a:pPr>
            <a:r>
              <a:rPr lang="en-GB" altLang="en-US" sz="1700"/>
              <a:t>The person would have their hands and feet tied with rope, be given a drink of holy water and then thrown into an icy cold lake. If they sank to the bottom, they were innocent. If they floated, they were guilty.</a:t>
            </a:r>
          </a:p>
        </p:txBody>
      </p:sp>
      <p:pic>
        <p:nvPicPr>
          <p:cNvPr id="1741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713" y="4473575"/>
            <a:ext cx="2533650"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Content Placeholder 6"/>
          <p:cNvSpPr>
            <a:spLocks/>
          </p:cNvSpPr>
          <p:nvPr/>
        </p:nvSpPr>
        <p:spPr bwMode="auto">
          <a:xfrm>
            <a:off x="3073400" y="1655763"/>
            <a:ext cx="2914650" cy="30067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b="1"/>
              <a:t>Hot Water Ordeal</a:t>
            </a:r>
          </a:p>
          <a:p>
            <a:pPr algn="ctr" eaLnBrk="1" hangingPunct="1">
              <a:buFont typeface="Arial" panose="020B0604020202020204" pitchFamily="34" charset="0"/>
              <a:buNone/>
            </a:pPr>
            <a:r>
              <a:rPr lang="en-GB" altLang="en-US" sz="1600"/>
              <a:t>The person would have to plunge their hand into a pot of boiling hot water and retrieve a stone from the bottom. The hand would be bandaged for three days and then checked. If it was healing without infection, the person was deemed innocent, but if it was infected they were guilty.</a:t>
            </a:r>
          </a:p>
        </p:txBody>
      </p:sp>
      <p:pic>
        <p:nvPicPr>
          <p:cNvPr id="17418"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33813" y="4803775"/>
            <a:ext cx="1133475"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9" name="Content Placeholder 6"/>
          <p:cNvSpPr>
            <a:spLocks/>
          </p:cNvSpPr>
          <p:nvPr/>
        </p:nvSpPr>
        <p:spPr bwMode="auto">
          <a:xfrm>
            <a:off x="5646738" y="1655763"/>
            <a:ext cx="2916237" cy="30067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b="1"/>
              <a:t>Iron Bar Ordeal</a:t>
            </a:r>
          </a:p>
          <a:p>
            <a:pPr algn="ctr" eaLnBrk="1" hangingPunct="1">
              <a:buFont typeface="Arial" panose="020B0604020202020204" pitchFamily="34" charset="0"/>
              <a:buNone/>
            </a:pPr>
            <a:r>
              <a:rPr lang="en-GB" altLang="en-US" sz="1600"/>
              <a:t>The person had to carry a glowing hot iron bar for nine feet. They would then have their hand bandaged for three days. Like the hot water ordeal, if it was healing without infection the person was deemed innocent but if it was infected, they were guilty.</a:t>
            </a:r>
          </a:p>
        </p:txBody>
      </p:sp>
      <p:pic>
        <p:nvPicPr>
          <p:cNvPr id="17420"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65913" y="4533900"/>
            <a:ext cx="755650"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3238" y="2509838"/>
            <a:ext cx="8137525" cy="2790825"/>
          </a:xfrm>
          <a:prstGeom prst="rect">
            <a:avLst/>
          </a:prstGeom>
          <a:solidFill>
            <a:srgbClr val="C6FA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5"/>
          <p:cNvSpPr>
            <a:spLocks noGrp="1"/>
          </p:cNvSpPr>
          <p:nvPr>
            <p:ph type="title"/>
          </p:nvPr>
        </p:nvSpPr>
        <p:spPr>
          <a:xfrm>
            <a:off x="420688" y="955675"/>
            <a:ext cx="8220075" cy="692150"/>
          </a:xfrm>
        </p:spPr>
        <p:txBody>
          <a:bodyPr>
            <a:normAutofit fontScale="90000"/>
          </a:bodyPr>
          <a:lstStyle/>
          <a:p>
            <a:pPr algn="ctr" eaLnBrk="1" hangingPunct="1">
              <a:defRPr/>
            </a:pPr>
            <a:r>
              <a:rPr lang="en-GB" altLang="en-US" smtClean="0"/>
              <a:t>Anglo-Saxon Vs Modern</a:t>
            </a:r>
            <a:br>
              <a:rPr lang="en-GB" altLang="en-US" smtClean="0"/>
            </a:br>
            <a:r>
              <a:rPr lang="en-GB" altLang="en-US" smtClean="0"/>
              <a:t>British Justice System</a:t>
            </a:r>
          </a:p>
        </p:txBody>
      </p:sp>
      <p:sp>
        <p:nvSpPr>
          <p:cNvPr id="18436" name="Content Placeholder 6"/>
          <p:cNvSpPr>
            <a:spLocks noGrp="1"/>
          </p:cNvSpPr>
          <p:nvPr>
            <p:ph idx="1"/>
          </p:nvPr>
        </p:nvSpPr>
        <p:spPr>
          <a:xfrm>
            <a:off x="755650" y="2352675"/>
            <a:ext cx="3887788" cy="3806825"/>
          </a:xfrm>
        </p:spPr>
        <p:txBody>
          <a:bodyPr/>
          <a:lstStyle/>
          <a:p>
            <a:pPr marL="0" indent="0" eaLnBrk="1" hangingPunct="1">
              <a:buFont typeface="Arial" panose="020B0604020202020204" pitchFamily="34" charset="0"/>
              <a:buNone/>
            </a:pPr>
            <a:r>
              <a:rPr lang="en-GB" altLang="en-US" sz="2400" dirty="0" smtClean="0"/>
              <a:t>How does the Anglo-Saxon justice system compare to the system we have in Britain today?</a:t>
            </a:r>
          </a:p>
          <a:p>
            <a:pPr marL="0" indent="0" eaLnBrk="1" hangingPunct="1">
              <a:buFont typeface="Arial" panose="020B0604020202020204" pitchFamily="34" charset="0"/>
              <a:buNone/>
            </a:pPr>
            <a:r>
              <a:rPr lang="en-GB" altLang="en-US" dirty="0" smtClean="0"/>
              <a:t>Which aspects are similar and which are different?</a:t>
            </a:r>
          </a:p>
          <a:p>
            <a:pPr marL="0" indent="0" eaLnBrk="1" hangingPunct="1">
              <a:buFont typeface="Arial" panose="020B0604020202020204" pitchFamily="34" charset="0"/>
              <a:buNone/>
            </a:pPr>
            <a:r>
              <a:rPr lang="en-GB" altLang="en-US" dirty="0" smtClean="0"/>
              <a:t>Complete the chart to show the similarities and differences</a:t>
            </a:r>
            <a:r>
              <a:rPr lang="en-GB" altLang="en-US" dirty="0" smtClean="0"/>
              <a:t>.</a:t>
            </a:r>
          </a:p>
          <a:p>
            <a:pPr marL="0" indent="0" eaLnBrk="1" hangingPunct="1">
              <a:buFont typeface="Arial" panose="020B0604020202020204" pitchFamily="34" charset="0"/>
              <a:buNone/>
            </a:pPr>
            <a:endParaRPr lang="en-GB" altLang="en-US" b="1" dirty="0" smtClean="0"/>
          </a:p>
        </p:txBody>
      </p:sp>
      <p:pic>
        <p:nvPicPr>
          <p:cNvPr id="1843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86350" y="2235745"/>
            <a:ext cx="2581275" cy="36496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1114</TotalTime>
  <Words>877</Words>
  <Application>Microsoft Office PowerPoint</Application>
  <PresentationFormat>On-screen Show (4:3)</PresentationFormat>
  <Paragraphs>74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Sassoon Infant Md</vt:lpstr>
      <vt:lpstr>Sassoon Infant Rg</vt:lpstr>
      <vt:lpstr>Arial</vt:lpstr>
      <vt:lpstr>BPreplay</vt:lpstr>
      <vt:lpstr>Calibri</vt:lpstr>
      <vt:lpstr>Office Theme</vt:lpstr>
      <vt:lpstr>PowerPoint Presentation</vt:lpstr>
      <vt:lpstr>PowerPoint Presentation</vt:lpstr>
      <vt:lpstr>Fair or Foul?</vt:lpstr>
      <vt:lpstr>Anglo-Saxon Justice System</vt:lpstr>
      <vt:lpstr>Types of Punishments</vt:lpstr>
      <vt:lpstr>Wergild</vt:lpstr>
      <vt:lpstr>Body Parts</vt:lpstr>
      <vt:lpstr>Crimes and Punishments</vt:lpstr>
      <vt:lpstr>Anglo-Saxon Courts</vt:lpstr>
      <vt:lpstr>Ordeals</vt:lpstr>
      <vt:lpstr>Anglo-Saxon Vs Modern British Justice System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James Treen</cp:lastModifiedBy>
  <cp:revision>83</cp:revision>
  <dcterms:created xsi:type="dcterms:W3CDTF">2014-10-01T16:09:27Z</dcterms:created>
  <dcterms:modified xsi:type="dcterms:W3CDTF">2020-04-14T12:44:26Z</dcterms:modified>
</cp:coreProperties>
</file>