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744" r:id="rId4"/>
  </p:sldMasterIdLst>
  <p:notesMasterIdLst>
    <p:notesMasterId r:id="rId11"/>
  </p:notesMasterIdLst>
  <p:handoutMasterIdLst>
    <p:handoutMasterId r:id="rId12"/>
  </p:handoutMasterIdLst>
  <p:sldIdLst>
    <p:sldId id="256" r:id="rId5"/>
    <p:sldId id="274" r:id="rId6"/>
    <p:sldId id="275" r:id="rId7"/>
    <p:sldId id="276" r:id="rId8"/>
    <p:sldId id="277" r:id="rId9"/>
    <p:sldId id="278"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5033" autoAdjust="0"/>
  </p:normalViewPr>
  <p:slideViewPr>
    <p:cSldViewPr snapToGrid="0" snapToObjects="1">
      <p:cViewPr varScale="1">
        <p:scale>
          <a:sx n="73" d="100"/>
          <a:sy n="73" d="100"/>
        </p:scale>
        <p:origin x="576" y="84"/>
      </p:cViewPr>
      <p:guideLst>
        <p:guide orient="horz" pos="2160"/>
        <p:guide pos="3840"/>
      </p:guideLst>
    </p:cSldViewPr>
  </p:slideViewPr>
  <p:notesTextViewPr>
    <p:cViewPr>
      <p:scale>
        <a:sx n="1" d="1"/>
        <a:sy n="1" d="1"/>
      </p:scale>
      <p:origin x="0" y="0"/>
    </p:cViewPr>
  </p:notesTextViewPr>
  <p:notesViewPr>
    <p:cSldViewPr snapToGrid="0" snapToObjects="1">
      <p:cViewPr varScale="1">
        <p:scale>
          <a:sx n="68" d="100"/>
          <a:sy n="68" d="100"/>
        </p:scale>
        <p:origin x="3288"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37F2D40-DF92-4ADE-A761-CBF896599CA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874F42E9-55BA-437C-85B3-324B4E2BF26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66D81A9-CFC2-4640-899E-DD3E177BE50A}" type="datetimeFigureOut">
              <a:rPr lang="en-US" smtClean="0"/>
              <a:t>6/24/2020</a:t>
            </a:fld>
            <a:endParaRPr lang="en-US" dirty="0"/>
          </a:p>
        </p:txBody>
      </p:sp>
      <p:sp>
        <p:nvSpPr>
          <p:cNvPr id="4" name="Footer Placeholder 3">
            <a:extLst>
              <a:ext uri="{FF2B5EF4-FFF2-40B4-BE49-F238E27FC236}">
                <a16:creationId xmlns:a16="http://schemas.microsoft.com/office/drawing/2014/main" id="{407DF0FD-84A5-462F-A0AC-B2CEF6020C4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5D85C710-014C-4C89-9B64-843B9863CEB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EC605DA-80A8-4B7B-B889-6C5700BB4CEA}" type="slidenum">
              <a:rPr lang="en-US" smtClean="0"/>
              <a:t>‹#›</a:t>
            </a:fld>
            <a:endParaRPr lang="en-US" dirty="0"/>
          </a:p>
        </p:txBody>
      </p:sp>
    </p:spTree>
    <p:extLst>
      <p:ext uri="{BB962C8B-B14F-4D97-AF65-F5344CB8AC3E}">
        <p14:creationId xmlns:p14="http://schemas.microsoft.com/office/powerpoint/2010/main" val="216653922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1E50F4-C55A-473A-A70B-4B042EF011A9}" type="datetimeFigureOut">
              <a:rPr lang="en-US" smtClean="0"/>
              <a:t>6/24/2020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3544625-0ADF-4414-89A2-9E135F0C849F}" type="slidenum">
              <a:rPr lang="en-US" smtClean="0"/>
              <a:t>‹#›</a:t>
            </a:fld>
            <a:endParaRPr lang="en-US" dirty="0"/>
          </a:p>
        </p:txBody>
      </p:sp>
    </p:spTree>
    <p:extLst>
      <p:ext uri="{BB962C8B-B14F-4D97-AF65-F5344CB8AC3E}">
        <p14:creationId xmlns:p14="http://schemas.microsoft.com/office/powerpoint/2010/main" val="11222280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3544625-0ADF-4414-89A2-9E135F0C849F}" type="slidenum">
              <a:rPr lang="en-US" smtClean="0"/>
              <a:t>1</a:t>
            </a:fld>
            <a:endParaRPr lang="en-US" dirty="0"/>
          </a:p>
        </p:txBody>
      </p:sp>
    </p:spTree>
    <p:extLst>
      <p:ext uri="{BB962C8B-B14F-4D97-AF65-F5344CB8AC3E}">
        <p14:creationId xmlns:p14="http://schemas.microsoft.com/office/powerpoint/2010/main" val="37498086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3544625-0ADF-4414-89A2-9E135F0C849F}" type="slidenum">
              <a:rPr lang="en-US" smtClean="0"/>
              <a:t>2</a:t>
            </a:fld>
            <a:endParaRPr lang="en-US" dirty="0"/>
          </a:p>
        </p:txBody>
      </p:sp>
    </p:spTree>
    <p:extLst>
      <p:ext uri="{BB962C8B-B14F-4D97-AF65-F5344CB8AC3E}">
        <p14:creationId xmlns:p14="http://schemas.microsoft.com/office/powerpoint/2010/main" val="20483474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87DE6118-2437-4B30-8E3C-4D2BE6020583}" type="datetimeFigureOut">
              <a:rPr lang="en-US" smtClean="0"/>
              <a:pPr/>
              <a:t>6/24/2020</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69E57DC2-970A-4B3E-BB1C-7A09969E49DF}" type="slidenum">
              <a:rPr lang="en-US" smtClean="0"/>
              <a:pPr/>
              <a:t>‹#›</a:t>
            </a:fld>
            <a:endParaRPr lang="en-US" dirty="0"/>
          </a:p>
        </p:txBody>
      </p:sp>
    </p:spTree>
    <p:extLst>
      <p:ext uri="{BB962C8B-B14F-4D97-AF65-F5344CB8AC3E}">
        <p14:creationId xmlns:p14="http://schemas.microsoft.com/office/powerpoint/2010/main" val="220232501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smtClean="0"/>
              <a:t>6/24/2020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smtClean="0"/>
              <a:t>‹#›</a:t>
            </a:fld>
            <a:endParaRPr lang="en-US" dirty="0"/>
          </a:p>
        </p:txBody>
      </p:sp>
    </p:spTree>
    <p:extLst>
      <p:ext uri="{BB962C8B-B14F-4D97-AF65-F5344CB8AC3E}">
        <p14:creationId xmlns:p14="http://schemas.microsoft.com/office/powerpoint/2010/main" val="24665461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7DE6118-2437-4B30-8E3C-4D2BE6020583}" type="datetimeFigureOut">
              <a:rPr lang="en-US" smtClean="0"/>
              <a:pPr/>
              <a:t>6/24/2020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smtClean="0"/>
              <a:pPr/>
              <a:t>‹#›</a:t>
            </a:fld>
            <a:endParaRPr lang="en-US" dirty="0"/>
          </a:p>
        </p:txBody>
      </p:sp>
    </p:spTree>
    <p:extLst>
      <p:ext uri="{BB962C8B-B14F-4D97-AF65-F5344CB8AC3E}">
        <p14:creationId xmlns:p14="http://schemas.microsoft.com/office/powerpoint/2010/main" val="10745802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7DE6118-2437-4B30-8E3C-4D2BE6020583}" type="datetimeFigureOut">
              <a:rPr lang="en-US" smtClean="0"/>
              <a:t>6/24/2020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smtClean="0"/>
              <a:t>‹#›</a:t>
            </a:fld>
            <a:endParaRPr lang="en-US" dirty="0"/>
          </a:p>
        </p:txBody>
      </p:sp>
    </p:spTree>
    <p:extLst>
      <p:ext uri="{BB962C8B-B14F-4D97-AF65-F5344CB8AC3E}">
        <p14:creationId xmlns:p14="http://schemas.microsoft.com/office/powerpoint/2010/main" val="16231046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7DE6118-2437-4B30-8E3C-4D2BE6020583}" type="datetimeFigureOut">
              <a:rPr lang="en-US" smtClean="0"/>
              <a:t>6/24/2020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9E57DC2-970A-4B3E-BB1C-7A09969E49DF}" type="slidenum">
              <a:rPr lang="en-US" smtClean="0"/>
              <a:t>‹#›</a:t>
            </a:fld>
            <a:endParaRPr lang="en-US" dirty="0"/>
          </a:p>
        </p:txBody>
      </p:sp>
    </p:spTree>
    <p:extLst>
      <p:ext uri="{BB962C8B-B14F-4D97-AF65-F5344CB8AC3E}">
        <p14:creationId xmlns:p14="http://schemas.microsoft.com/office/powerpoint/2010/main" val="1987299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7DE6118-2437-4B30-8E3C-4D2BE6020583}" type="datetimeFigureOut">
              <a:rPr lang="en-US" smtClean="0"/>
              <a:t>6/24/2020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9E57DC2-970A-4B3E-BB1C-7A09969E49DF}" type="slidenum">
              <a:rPr lang="en-US" smtClean="0"/>
              <a:t>‹#›</a:t>
            </a:fld>
            <a:endParaRPr lang="en-US" dirty="0"/>
          </a:p>
        </p:txBody>
      </p:sp>
    </p:spTree>
    <p:extLst>
      <p:ext uri="{BB962C8B-B14F-4D97-AF65-F5344CB8AC3E}">
        <p14:creationId xmlns:p14="http://schemas.microsoft.com/office/powerpoint/2010/main" val="42405505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87DE6118-2437-4B30-8E3C-4D2BE6020583}" type="datetimeFigureOut">
              <a:rPr lang="en-US" smtClean="0"/>
              <a:t>6/24/2020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9E57DC2-970A-4B3E-BB1C-7A09969E49DF}" type="slidenum">
              <a:rPr lang="en-US" smtClean="0"/>
              <a:t>‹#›</a:t>
            </a:fld>
            <a:endParaRPr lang="en-US" dirty="0"/>
          </a:p>
        </p:txBody>
      </p:sp>
    </p:spTree>
    <p:extLst>
      <p:ext uri="{BB962C8B-B14F-4D97-AF65-F5344CB8AC3E}">
        <p14:creationId xmlns:p14="http://schemas.microsoft.com/office/powerpoint/2010/main" val="3293073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87DE6118-2437-4B30-8E3C-4D2BE6020583}" type="datetimeFigureOut">
              <a:rPr lang="en-US" smtClean="0"/>
              <a:pPr/>
              <a:t>6/24/2020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smtClean="0"/>
              <a:pPr/>
              <a:t>‹#›</a:t>
            </a:fld>
            <a:endParaRPr lang="en-US" dirty="0"/>
          </a:p>
        </p:txBody>
      </p:sp>
    </p:spTree>
    <p:extLst>
      <p:ext uri="{BB962C8B-B14F-4D97-AF65-F5344CB8AC3E}">
        <p14:creationId xmlns:p14="http://schemas.microsoft.com/office/powerpoint/2010/main" val="11409764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87DE6118-2437-4B30-8E3C-4D2BE6020583}" type="datetimeFigureOut">
              <a:rPr lang="en-US" smtClean="0"/>
              <a:pPr/>
              <a:t>6/24/2020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smtClean="0"/>
              <a:pPr/>
              <a:t>‹#›</a:t>
            </a:fld>
            <a:endParaRPr lang="en-US" dirty="0"/>
          </a:p>
        </p:txBody>
      </p:sp>
    </p:spTree>
    <p:extLst>
      <p:ext uri="{BB962C8B-B14F-4D97-AF65-F5344CB8AC3E}">
        <p14:creationId xmlns:p14="http://schemas.microsoft.com/office/powerpoint/2010/main" val="21790806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87DE6118-2437-4B30-8E3C-4D2BE6020583}" type="datetimeFigureOut">
              <a:rPr lang="en-US" smtClean="0"/>
              <a:pPr/>
              <a:t>6/24/2020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smtClean="0"/>
              <a:pPr/>
              <a:t>‹#›</a:t>
            </a:fld>
            <a:endParaRPr lang="en-US" dirty="0"/>
          </a:p>
        </p:txBody>
      </p:sp>
    </p:spTree>
    <p:extLst>
      <p:ext uri="{BB962C8B-B14F-4D97-AF65-F5344CB8AC3E}">
        <p14:creationId xmlns:p14="http://schemas.microsoft.com/office/powerpoint/2010/main" val="33863127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7DE6118-2437-4B30-8E3C-4D2BE6020583}" type="datetimeFigureOut">
              <a:rPr lang="en-US" smtClean="0"/>
              <a:pPr/>
              <a:t>6/24/2020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smtClean="0"/>
              <a:pPr/>
              <a:t>‹#›</a:t>
            </a:fld>
            <a:endParaRPr lang="en-US" dirty="0"/>
          </a:p>
        </p:txBody>
      </p:sp>
    </p:spTree>
    <p:extLst>
      <p:ext uri="{BB962C8B-B14F-4D97-AF65-F5344CB8AC3E}">
        <p14:creationId xmlns:p14="http://schemas.microsoft.com/office/powerpoint/2010/main" val="34980088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7DE6118-2437-4B30-8E3C-4D2BE6020583}" type="datetimeFigureOut">
              <a:rPr lang="en-US" smtClean="0"/>
              <a:pPr/>
              <a:t>6/24/2020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smtClean="0"/>
              <a:pPr/>
              <a:t>‹#›</a:t>
            </a:fld>
            <a:endParaRPr lang="en-US" dirty="0"/>
          </a:p>
        </p:txBody>
      </p:sp>
    </p:spTree>
    <p:extLst>
      <p:ext uri="{BB962C8B-B14F-4D97-AF65-F5344CB8AC3E}">
        <p14:creationId xmlns:p14="http://schemas.microsoft.com/office/powerpoint/2010/main" val="3205053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7DE6118-2437-4B30-8E3C-4D2BE6020583}" type="datetimeFigureOut">
              <a:rPr lang="en-US" smtClean="0"/>
              <a:pPr/>
              <a:t>6/24/2020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smtClean="0"/>
              <a:pPr/>
              <a:t>‹#›</a:t>
            </a:fld>
            <a:endParaRPr lang="en-US" dirty="0"/>
          </a:p>
        </p:txBody>
      </p:sp>
    </p:spTree>
    <p:extLst>
      <p:ext uri="{BB962C8B-B14F-4D97-AF65-F5344CB8AC3E}">
        <p14:creationId xmlns:p14="http://schemas.microsoft.com/office/powerpoint/2010/main" val="21785693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7DE6118-2437-4B30-8E3C-4D2BE6020583}" type="datetimeFigureOut">
              <a:rPr lang="en-US" smtClean="0"/>
              <a:pPr/>
              <a:t>6/24/2020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smtClean="0"/>
              <a:pPr/>
              <a:t>‹#›</a:t>
            </a:fld>
            <a:endParaRPr lang="en-US" dirty="0"/>
          </a:p>
        </p:txBody>
      </p:sp>
    </p:spTree>
    <p:extLst>
      <p:ext uri="{BB962C8B-B14F-4D97-AF65-F5344CB8AC3E}">
        <p14:creationId xmlns:p14="http://schemas.microsoft.com/office/powerpoint/2010/main" val="30441876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7DE6118-2437-4B30-8E3C-4D2BE6020583}" type="datetimeFigureOut">
              <a:rPr lang="en-US" smtClean="0"/>
              <a:pPr/>
              <a:t>6/24/2020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smtClean="0"/>
              <a:pPr/>
              <a:t>‹#›</a:t>
            </a:fld>
            <a:endParaRPr lang="en-US" dirty="0"/>
          </a:p>
        </p:txBody>
      </p:sp>
    </p:spTree>
    <p:extLst>
      <p:ext uri="{BB962C8B-B14F-4D97-AF65-F5344CB8AC3E}">
        <p14:creationId xmlns:p14="http://schemas.microsoft.com/office/powerpoint/2010/main" val="42859608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smtClean="0"/>
              <a:t>6/24/2020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smtClean="0"/>
              <a:t>‹#›</a:t>
            </a:fld>
            <a:endParaRPr lang="en-US" dirty="0"/>
          </a:p>
        </p:txBody>
      </p:sp>
    </p:spTree>
    <p:extLst>
      <p:ext uri="{BB962C8B-B14F-4D97-AF65-F5344CB8AC3E}">
        <p14:creationId xmlns:p14="http://schemas.microsoft.com/office/powerpoint/2010/main" val="22021260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smtClean="0"/>
              <a:t>6/24/2020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smtClean="0"/>
              <a:t>‹#›</a:t>
            </a:fld>
            <a:endParaRPr lang="en-US" dirty="0"/>
          </a:p>
        </p:txBody>
      </p:sp>
    </p:spTree>
    <p:extLst>
      <p:ext uri="{BB962C8B-B14F-4D97-AF65-F5344CB8AC3E}">
        <p14:creationId xmlns:p14="http://schemas.microsoft.com/office/powerpoint/2010/main" val="24475429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7DE6118-2437-4B30-8E3C-4D2BE6020583}" type="datetimeFigureOut">
              <a:rPr lang="en-US" smtClean="0"/>
              <a:pPr/>
              <a:t>6/24/2020</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9E57DC2-970A-4B3E-BB1C-7A09969E49DF}" type="slidenum">
              <a:rPr lang="en-US" smtClean="0"/>
              <a:pPr/>
              <a:t>‹#›</a:t>
            </a:fld>
            <a:endParaRPr lang="en-US" dirty="0"/>
          </a:p>
        </p:txBody>
      </p:sp>
    </p:spTree>
    <p:extLst>
      <p:ext uri="{BB962C8B-B14F-4D97-AF65-F5344CB8AC3E}">
        <p14:creationId xmlns:p14="http://schemas.microsoft.com/office/powerpoint/2010/main" val="645065765"/>
      </p:ext>
    </p:extLst>
  </p:cSld>
  <p:clrMap bg1="dk1" tx1="lt1" bg2="dk2" tx2="lt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59" r:id="rId15"/>
    <p:sldLayoutId id="2147483760" r:id="rId16"/>
    <p:sldLayoutId id="2147483761"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night sky with mountains far away on the horizon">
            <a:extLst>
              <a:ext uri="{FF2B5EF4-FFF2-40B4-BE49-F238E27FC236}">
                <a16:creationId xmlns:a16="http://schemas.microsoft.com/office/drawing/2014/main" id="{7C454B0C-0819-4D56-9275-BCE254DA659D}"/>
              </a:ext>
            </a:extLst>
          </p:cNvPr>
          <p:cNvPicPr>
            <a:picLocks noChangeAspect="1"/>
          </p:cNvPicPr>
          <p:nvPr/>
        </p:nvPicPr>
        <p:blipFill rotWithShape="1">
          <a:blip r:embed="rId3">
            <a:alphaModFix amt="20000"/>
            <a:extLst>
              <a:ext uri="{28A0092B-C50C-407E-A947-70E740481C1C}">
                <a14:useLocalDpi xmlns:a14="http://schemas.microsoft.com/office/drawing/2010/main"/>
              </a:ext>
            </a:extLst>
          </a:blip>
          <a:srcRect/>
          <a:stretch/>
        </p:blipFill>
        <p:spPr>
          <a:xfrm>
            <a:off x="-383802" y="-293501"/>
            <a:ext cx="12191980" cy="6857990"/>
          </a:xfrm>
          <a:prstGeom prst="rect">
            <a:avLst/>
          </a:prstGeom>
        </p:spPr>
      </p:pic>
      <p:sp>
        <p:nvSpPr>
          <p:cNvPr id="2" name="Title 1">
            <a:extLst>
              <a:ext uri="{FF2B5EF4-FFF2-40B4-BE49-F238E27FC236}">
                <a16:creationId xmlns:a16="http://schemas.microsoft.com/office/drawing/2014/main" id="{340C7600-5BA8-4A54-887F-74AF87750A31}"/>
              </a:ext>
            </a:extLst>
          </p:cNvPr>
          <p:cNvSpPr>
            <a:spLocks noGrp="1"/>
          </p:cNvSpPr>
          <p:nvPr>
            <p:ph type="ctrTitle"/>
          </p:nvPr>
        </p:nvSpPr>
        <p:spPr>
          <a:xfrm>
            <a:off x="2227384" y="2554817"/>
            <a:ext cx="7197726" cy="2421464"/>
          </a:xfrm>
        </p:spPr>
        <p:txBody>
          <a:bodyPr>
            <a:normAutofit/>
          </a:bodyPr>
          <a:lstStyle/>
          <a:p>
            <a:r>
              <a:rPr lang="en-US" b="1" dirty="0"/>
              <a:t/>
            </a:r>
            <a:br>
              <a:rPr lang="en-US" b="1" dirty="0"/>
            </a:br>
            <a:r>
              <a:rPr lang="en-US" b="1" dirty="0" smtClean="0"/>
              <a:t/>
            </a:r>
            <a:br>
              <a:rPr lang="en-US" b="1" dirty="0" smtClean="0"/>
            </a:br>
            <a:endParaRPr lang="en-US" b="1" dirty="0"/>
          </a:p>
        </p:txBody>
      </p:sp>
      <p:sp>
        <p:nvSpPr>
          <p:cNvPr id="3" name="Subtitle 2">
            <a:extLst>
              <a:ext uri="{FF2B5EF4-FFF2-40B4-BE49-F238E27FC236}">
                <a16:creationId xmlns:a16="http://schemas.microsoft.com/office/drawing/2014/main" id="{AE584786-6548-4BB4-95FD-977AD1F362C6}"/>
              </a:ext>
            </a:extLst>
          </p:cNvPr>
          <p:cNvSpPr>
            <a:spLocks noGrp="1"/>
          </p:cNvSpPr>
          <p:nvPr>
            <p:ph type="subTitle" idx="1"/>
          </p:nvPr>
        </p:nvSpPr>
        <p:spPr>
          <a:xfrm>
            <a:off x="2543906" y="1266093"/>
            <a:ext cx="7197726" cy="4349262"/>
          </a:xfrm>
        </p:spPr>
        <p:txBody>
          <a:bodyPr>
            <a:normAutofit fontScale="85000" lnSpcReduction="20000"/>
          </a:bodyPr>
          <a:lstStyle/>
          <a:p>
            <a:pPr algn="ctr"/>
            <a:endParaRPr lang="en-US" sz="7200" dirty="0" smtClean="0">
              <a:solidFill>
                <a:schemeClr val="accent1">
                  <a:lumMod val="40000"/>
                  <a:lumOff val="60000"/>
                </a:schemeClr>
              </a:solidFill>
              <a:latin typeface="Broadway" panose="04040905080B02020502" pitchFamily="82" charset="0"/>
            </a:endParaRPr>
          </a:p>
          <a:p>
            <a:pPr algn="ctr"/>
            <a:r>
              <a:rPr lang="en-US" sz="7200" dirty="0" smtClean="0">
                <a:solidFill>
                  <a:schemeClr val="accent1">
                    <a:lumMod val="40000"/>
                    <a:lumOff val="60000"/>
                  </a:schemeClr>
                </a:solidFill>
                <a:latin typeface="Broadway" panose="04040905080B02020502" pitchFamily="82" charset="0"/>
              </a:rPr>
              <a:t>Time Travel.</a:t>
            </a:r>
          </a:p>
          <a:p>
            <a:pPr algn="ctr"/>
            <a:endParaRPr lang="en-US" sz="7200" dirty="0" smtClean="0">
              <a:solidFill>
                <a:schemeClr val="accent1">
                  <a:lumMod val="40000"/>
                  <a:lumOff val="60000"/>
                </a:schemeClr>
              </a:solidFill>
              <a:latin typeface="Broadway" panose="04040905080B02020502" pitchFamily="82" charset="0"/>
            </a:endParaRPr>
          </a:p>
          <a:p>
            <a:pPr algn="ctr"/>
            <a:r>
              <a:rPr lang="en-US" sz="7200" dirty="0" smtClean="0">
                <a:solidFill>
                  <a:schemeClr val="accent1">
                    <a:lumMod val="40000"/>
                    <a:lumOff val="60000"/>
                  </a:schemeClr>
                </a:solidFill>
                <a:latin typeface="Broadway" panose="04040905080B02020502" pitchFamily="82" charset="0"/>
              </a:rPr>
              <a:t>Create a Mood Board.</a:t>
            </a:r>
            <a:endParaRPr lang="en-US" sz="7200" dirty="0">
              <a:solidFill>
                <a:schemeClr val="accent1">
                  <a:lumMod val="40000"/>
                  <a:lumOff val="60000"/>
                </a:schemeClr>
              </a:solidFill>
              <a:latin typeface="Broadway" panose="04040905080B02020502" pitchFamily="82" charset="0"/>
            </a:endParaRPr>
          </a:p>
        </p:txBody>
      </p:sp>
    </p:spTree>
    <p:extLst>
      <p:ext uri="{BB962C8B-B14F-4D97-AF65-F5344CB8AC3E}">
        <p14:creationId xmlns:p14="http://schemas.microsoft.com/office/powerpoint/2010/main" val="34177214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B64FA72-B055-4AE3-A6FD-8071BD687CBE}"/>
              </a:ext>
            </a:extLst>
          </p:cNvPr>
          <p:cNvSpPr>
            <a:spLocks noGrp="1"/>
          </p:cNvSpPr>
          <p:nvPr>
            <p:ph type="subTitle" idx="1"/>
          </p:nvPr>
        </p:nvSpPr>
        <p:spPr>
          <a:xfrm>
            <a:off x="2262553" y="140678"/>
            <a:ext cx="7197726" cy="1946030"/>
          </a:xfrm>
        </p:spPr>
        <p:txBody>
          <a:bodyPr>
            <a:noAutofit/>
          </a:bodyPr>
          <a:lstStyle/>
          <a:p>
            <a:pPr algn="ctr"/>
            <a:r>
              <a:rPr lang="en-US" sz="7200" dirty="0" smtClean="0">
                <a:solidFill>
                  <a:schemeClr val="accent1">
                    <a:lumMod val="40000"/>
                    <a:lumOff val="60000"/>
                  </a:schemeClr>
                </a:solidFill>
                <a:latin typeface="Algerian" panose="04020705040A02060702" pitchFamily="82" charset="0"/>
              </a:rPr>
              <a:t>Mood Boards. </a:t>
            </a:r>
          </a:p>
          <a:p>
            <a:pPr algn="ctr"/>
            <a:endParaRPr lang="en-US" sz="4000" dirty="0" smtClean="0">
              <a:solidFill>
                <a:schemeClr val="accent1">
                  <a:lumMod val="40000"/>
                  <a:lumOff val="60000"/>
                </a:schemeClr>
              </a:solidFill>
              <a:latin typeface="Arial" panose="020B0604020202020204" pitchFamily="34" charset="0"/>
              <a:cs typeface="Arial" panose="020B0604020202020204" pitchFamily="34" charset="0"/>
            </a:endParaRPr>
          </a:p>
          <a:p>
            <a:pPr algn="ctr"/>
            <a:r>
              <a:rPr lang="en-US" sz="4000" dirty="0" smtClean="0">
                <a:solidFill>
                  <a:schemeClr val="accent1">
                    <a:lumMod val="40000"/>
                    <a:lumOff val="60000"/>
                  </a:schemeClr>
                </a:solidFill>
                <a:latin typeface="Arial" panose="020B0604020202020204" pitchFamily="34" charset="0"/>
                <a:cs typeface="Arial" panose="020B0604020202020204" pitchFamily="34" charset="0"/>
              </a:rPr>
              <a:t>What is a mood board? </a:t>
            </a:r>
            <a:endParaRPr lang="en-US" sz="4000" dirty="0">
              <a:solidFill>
                <a:schemeClr val="accent1">
                  <a:lumMod val="40000"/>
                  <a:lumOff val="60000"/>
                </a:schemeClr>
              </a:solidFill>
              <a:latin typeface="Arial" panose="020B0604020202020204" pitchFamily="34" charset="0"/>
              <a:cs typeface="Arial" panose="020B0604020202020204" pitchFamily="34" charset="0"/>
            </a:endParaRPr>
          </a:p>
        </p:txBody>
      </p:sp>
      <p:sp>
        <p:nvSpPr>
          <p:cNvPr id="7" name="TextBox 6"/>
          <p:cNvSpPr txBox="1"/>
          <p:nvPr/>
        </p:nvSpPr>
        <p:spPr>
          <a:xfrm>
            <a:off x="1377244" y="3115734"/>
            <a:ext cx="9759679" cy="2862322"/>
          </a:xfrm>
          <a:prstGeom prst="rect">
            <a:avLst/>
          </a:prstGeom>
          <a:noFill/>
        </p:spPr>
        <p:txBody>
          <a:bodyPr wrap="square" rtlCol="0">
            <a:spAutoFit/>
          </a:bodyPr>
          <a:lstStyle/>
          <a:p>
            <a:r>
              <a:rPr lang="en-GB" dirty="0" smtClean="0"/>
              <a:t>A mood board is an </a:t>
            </a:r>
            <a:r>
              <a:rPr lang="en-GB" dirty="0"/>
              <a:t>arrangement of images, materials, pieces of text, etc. intended </a:t>
            </a:r>
            <a:r>
              <a:rPr lang="en-GB" dirty="0" smtClean="0"/>
              <a:t>to </a:t>
            </a:r>
            <a:r>
              <a:rPr lang="en-GB" dirty="0"/>
              <a:t>project a particular style or </a:t>
            </a:r>
            <a:r>
              <a:rPr lang="en-GB" dirty="0" smtClean="0"/>
              <a:t>idea.</a:t>
            </a:r>
          </a:p>
          <a:p>
            <a:endParaRPr lang="en-GB" dirty="0"/>
          </a:p>
          <a:p>
            <a:r>
              <a:rPr lang="en-GB" dirty="0"/>
              <a:t>It can include just about anything — photography, designs or illustrations, </a:t>
            </a:r>
            <a:r>
              <a:rPr lang="en-GB" dirty="0" smtClean="0"/>
              <a:t>colour </a:t>
            </a:r>
            <a:r>
              <a:rPr lang="en-GB" dirty="0"/>
              <a:t>palettes, textures, descriptive words — anything that helps you define the direction of your project.  </a:t>
            </a:r>
            <a:r>
              <a:rPr lang="en-GB" dirty="0" smtClean="0"/>
              <a:t>It is </a:t>
            </a:r>
            <a:r>
              <a:rPr lang="en-GB" dirty="0"/>
              <a:t>a very efficient visual communication </a:t>
            </a:r>
            <a:r>
              <a:rPr lang="en-GB" dirty="0" smtClean="0"/>
              <a:t>tool and helps to convey your visual ideas to others. They are commonly used in the fields of marketing, design, retail and industry.</a:t>
            </a:r>
          </a:p>
          <a:p>
            <a:endParaRPr lang="en-GB" dirty="0"/>
          </a:p>
          <a:p>
            <a:r>
              <a:rPr lang="en-GB" dirty="0" smtClean="0"/>
              <a:t>On the next slide, you will see a variety of different mood boards. These are related to different eras: the 1950s, 1960s, 1970s, 1980s, as well as a couple of more futuristic boards. </a:t>
            </a:r>
            <a:endParaRPr lang="en-GB" dirty="0"/>
          </a:p>
        </p:txBody>
      </p:sp>
    </p:spTree>
    <p:extLst>
      <p:ext uri="{BB962C8B-B14F-4D97-AF65-F5344CB8AC3E}">
        <p14:creationId xmlns:p14="http://schemas.microsoft.com/office/powerpoint/2010/main" val="293993086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27389" y="250825"/>
            <a:ext cx="3892022" cy="3533775"/>
          </a:xfrm>
          <a:prstGeom prst="rect">
            <a:avLst/>
          </a:prstGeom>
        </p:spPr>
      </p:pic>
      <p:pic>
        <p:nvPicPr>
          <p:cNvPr id="3" name="Picture 2"/>
          <p:cNvPicPr>
            <a:picLocks noChangeAspect="1"/>
          </p:cNvPicPr>
          <p:nvPr/>
        </p:nvPicPr>
        <p:blipFill>
          <a:blip r:embed="rId3"/>
          <a:stretch>
            <a:fillRect/>
          </a:stretch>
        </p:blipFill>
        <p:spPr>
          <a:xfrm rot="20087310">
            <a:off x="489478" y="3102322"/>
            <a:ext cx="3767844" cy="2973917"/>
          </a:xfrm>
          <a:prstGeom prst="rect">
            <a:avLst/>
          </a:prstGeom>
        </p:spPr>
      </p:pic>
      <p:pic>
        <p:nvPicPr>
          <p:cNvPr id="4" name="Picture 3"/>
          <p:cNvPicPr>
            <a:picLocks noChangeAspect="1"/>
          </p:cNvPicPr>
          <p:nvPr/>
        </p:nvPicPr>
        <p:blipFill>
          <a:blip r:embed="rId4"/>
          <a:stretch>
            <a:fillRect/>
          </a:stretch>
        </p:blipFill>
        <p:spPr>
          <a:xfrm>
            <a:off x="4319411" y="2043151"/>
            <a:ext cx="4067175" cy="3533775"/>
          </a:xfrm>
          <a:prstGeom prst="rect">
            <a:avLst/>
          </a:prstGeom>
        </p:spPr>
      </p:pic>
      <p:pic>
        <p:nvPicPr>
          <p:cNvPr id="5" name="Picture 4"/>
          <p:cNvPicPr>
            <a:picLocks noChangeAspect="1"/>
          </p:cNvPicPr>
          <p:nvPr/>
        </p:nvPicPr>
        <p:blipFill>
          <a:blip r:embed="rId5"/>
          <a:stretch>
            <a:fillRect/>
          </a:stretch>
        </p:blipFill>
        <p:spPr>
          <a:xfrm rot="1036868">
            <a:off x="4120007" y="562493"/>
            <a:ext cx="2543175" cy="1800225"/>
          </a:xfrm>
          <a:prstGeom prst="rect">
            <a:avLst/>
          </a:prstGeom>
        </p:spPr>
      </p:pic>
      <p:pic>
        <p:nvPicPr>
          <p:cNvPr id="6" name="Picture 5"/>
          <p:cNvPicPr>
            <a:picLocks noChangeAspect="1"/>
          </p:cNvPicPr>
          <p:nvPr/>
        </p:nvPicPr>
        <p:blipFill>
          <a:blip r:embed="rId6"/>
          <a:stretch>
            <a:fillRect/>
          </a:stretch>
        </p:blipFill>
        <p:spPr>
          <a:xfrm>
            <a:off x="7349068" y="4109156"/>
            <a:ext cx="4684888" cy="2627914"/>
          </a:xfrm>
          <a:prstGeom prst="rect">
            <a:avLst/>
          </a:prstGeom>
        </p:spPr>
      </p:pic>
      <p:pic>
        <p:nvPicPr>
          <p:cNvPr id="7" name="Picture 6"/>
          <p:cNvPicPr>
            <a:picLocks noChangeAspect="1"/>
          </p:cNvPicPr>
          <p:nvPr/>
        </p:nvPicPr>
        <p:blipFill>
          <a:blip r:embed="rId7"/>
          <a:stretch>
            <a:fillRect/>
          </a:stretch>
        </p:blipFill>
        <p:spPr>
          <a:xfrm>
            <a:off x="7464497" y="14813"/>
            <a:ext cx="3296376" cy="3445608"/>
          </a:xfrm>
          <a:prstGeom prst="rect">
            <a:avLst/>
          </a:prstGeom>
        </p:spPr>
      </p:pic>
      <p:pic>
        <p:nvPicPr>
          <p:cNvPr id="8" name="Picture 7"/>
          <p:cNvPicPr>
            <a:picLocks noChangeAspect="1"/>
          </p:cNvPicPr>
          <p:nvPr/>
        </p:nvPicPr>
        <p:blipFill>
          <a:blip r:embed="rId8"/>
          <a:stretch>
            <a:fillRect/>
          </a:stretch>
        </p:blipFill>
        <p:spPr>
          <a:xfrm rot="19631598">
            <a:off x="8531899" y="2304605"/>
            <a:ext cx="3328259" cy="2276987"/>
          </a:xfrm>
          <a:prstGeom prst="rect">
            <a:avLst/>
          </a:prstGeom>
        </p:spPr>
      </p:pic>
      <p:pic>
        <p:nvPicPr>
          <p:cNvPr id="9" name="Picture 8"/>
          <p:cNvPicPr>
            <a:picLocks noChangeAspect="1"/>
          </p:cNvPicPr>
          <p:nvPr/>
        </p:nvPicPr>
        <p:blipFill>
          <a:blip r:embed="rId9"/>
          <a:stretch>
            <a:fillRect/>
          </a:stretch>
        </p:blipFill>
        <p:spPr>
          <a:xfrm>
            <a:off x="3234340" y="4728163"/>
            <a:ext cx="3247292" cy="2125387"/>
          </a:xfrm>
          <a:prstGeom prst="rect">
            <a:avLst/>
          </a:prstGeom>
        </p:spPr>
      </p:pic>
    </p:spTree>
    <p:extLst>
      <p:ext uri="{BB962C8B-B14F-4D97-AF65-F5344CB8AC3E}">
        <p14:creationId xmlns:p14="http://schemas.microsoft.com/office/powerpoint/2010/main" val="4260228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6757" y="370985"/>
            <a:ext cx="11943644" cy="6463308"/>
          </a:xfrm>
          <a:prstGeom prst="rect">
            <a:avLst/>
          </a:prstGeom>
          <a:noFill/>
        </p:spPr>
        <p:txBody>
          <a:bodyPr wrap="square" rtlCol="0">
            <a:spAutoFit/>
          </a:bodyPr>
          <a:lstStyle/>
          <a:p>
            <a:pPr algn="ctr"/>
            <a:r>
              <a:rPr lang="en-GB" sz="5400" dirty="0" smtClean="0">
                <a:solidFill>
                  <a:schemeClr val="accent1">
                    <a:lumMod val="60000"/>
                    <a:lumOff val="40000"/>
                  </a:schemeClr>
                </a:solidFill>
                <a:latin typeface="Castellar" panose="020A0402060406010301" pitchFamily="18" charset="0"/>
              </a:rPr>
              <a:t>T0day’s Challenge.</a:t>
            </a:r>
            <a:endParaRPr lang="en-GB" sz="2400" dirty="0" smtClean="0">
              <a:solidFill>
                <a:schemeClr val="accent1">
                  <a:lumMod val="60000"/>
                  <a:lumOff val="40000"/>
                </a:schemeClr>
              </a:solidFill>
              <a:latin typeface="Arial" panose="020B0604020202020204" pitchFamily="34" charset="0"/>
              <a:cs typeface="Arial" panose="020B0604020202020204" pitchFamily="34" charset="0"/>
            </a:endParaRPr>
          </a:p>
          <a:p>
            <a:pPr algn="ctr"/>
            <a:endParaRPr lang="en-GB" sz="2400" dirty="0">
              <a:solidFill>
                <a:schemeClr val="accent1">
                  <a:lumMod val="60000"/>
                  <a:lumOff val="40000"/>
                </a:schemeClr>
              </a:solidFill>
              <a:latin typeface="Arial" panose="020B0604020202020204" pitchFamily="34" charset="0"/>
              <a:cs typeface="Arial" panose="020B0604020202020204" pitchFamily="34" charset="0"/>
            </a:endParaRPr>
          </a:p>
          <a:p>
            <a:r>
              <a:rPr lang="en-GB" sz="2800" dirty="0" smtClean="0">
                <a:latin typeface="Arial" panose="020B0604020202020204" pitchFamily="34" charset="0"/>
                <a:cs typeface="Arial" panose="020B0604020202020204" pitchFamily="34" charset="0"/>
              </a:rPr>
              <a:t>We would like you to think about where you would travel in the time machine that you designed, yesterday. Would you go back in time to the 1960s, perhaps, or not quite so far back and visit the 1980s? Would you like to travel forward in time and see what the future looks like?</a:t>
            </a:r>
          </a:p>
          <a:p>
            <a:endParaRPr lang="en-GB" sz="2800" dirty="0">
              <a:latin typeface="Arial" panose="020B0604020202020204" pitchFamily="34" charset="0"/>
              <a:cs typeface="Arial" panose="020B0604020202020204" pitchFamily="34" charset="0"/>
            </a:endParaRPr>
          </a:p>
          <a:p>
            <a:r>
              <a:rPr lang="en-GB" sz="2800" dirty="0" smtClean="0">
                <a:latin typeface="Arial" panose="020B0604020202020204" pitchFamily="34" charset="0"/>
                <a:cs typeface="Arial" panose="020B0604020202020204" pitchFamily="34" charset="0"/>
              </a:rPr>
              <a:t>We want you to create a mood board for the era of your choice. However, we don’t suggest going any further back than the 1920s as you may find it more difficult to find enough information for your board. </a:t>
            </a:r>
          </a:p>
          <a:p>
            <a:endParaRPr lang="en-GB" sz="2800" dirty="0">
              <a:latin typeface="Arial" panose="020B0604020202020204" pitchFamily="34" charset="0"/>
              <a:cs typeface="Arial" panose="020B0604020202020204" pitchFamily="34" charset="0"/>
            </a:endParaRPr>
          </a:p>
          <a:p>
            <a:r>
              <a:rPr lang="en-GB" sz="2800" dirty="0" smtClean="0">
                <a:latin typeface="Arial" panose="020B0604020202020204" pitchFamily="34" charset="0"/>
                <a:cs typeface="Arial" panose="020B0604020202020204" pitchFamily="34" charset="0"/>
              </a:rPr>
              <a:t>On the next slide, we will give you some ideas as to what you could include on your mood board.</a:t>
            </a:r>
          </a:p>
          <a:p>
            <a:endParaRPr lang="en-GB" sz="28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825243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1886" y="30847"/>
            <a:ext cx="11299372" cy="6863417"/>
          </a:xfrm>
          <a:prstGeom prst="rect">
            <a:avLst/>
          </a:prstGeom>
          <a:noFill/>
        </p:spPr>
        <p:txBody>
          <a:bodyPr wrap="square" rtlCol="0">
            <a:spAutoFit/>
          </a:bodyPr>
          <a:lstStyle/>
          <a:p>
            <a:pPr algn="ctr"/>
            <a:r>
              <a:rPr lang="en-GB" sz="4000" dirty="0" smtClean="0">
                <a:solidFill>
                  <a:schemeClr val="accent1">
                    <a:lumMod val="60000"/>
                    <a:lumOff val="40000"/>
                  </a:schemeClr>
                </a:solidFill>
                <a:latin typeface="Footlight MT Light" panose="0204060206030A020304" pitchFamily="18" charset="0"/>
              </a:rPr>
              <a:t>Things That You May Like To Include On Your Mood</a:t>
            </a:r>
          </a:p>
          <a:p>
            <a:pPr algn="ctr"/>
            <a:r>
              <a:rPr lang="en-GB" sz="4000" dirty="0" smtClean="0">
                <a:solidFill>
                  <a:schemeClr val="accent1">
                    <a:lumMod val="60000"/>
                    <a:lumOff val="40000"/>
                  </a:schemeClr>
                </a:solidFill>
                <a:latin typeface="Footlight MT Light" panose="0204060206030A020304" pitchFamily="18" charset="0"/>
              </a:rPr>
              <a:t> Board.</a:t>
            </a:r>
            <a:endParaRPr lang="en-GB" sz="2400" dirty="0" smtClean="0">
              <a:solidFill>
                <a:schemeClr val="accent1">
                  <a:lumMod val="60000"/>
                  <a:lumOff val="40000"/>
                </a:schemeClr>
              </a:solidFill>
              <a:latin typeface="Footlight MT Light" panose="0204060206030A020304" pitchFamily="18" charset="0"/>
            </a:endParaRPr>
          </a:p>
          <a:p>
            <a:pPr marL="571500" indent="-571500">
              <a:buFont typeface="Arial" panose="020B0604020202020204" pitchFamily="34" charset="0"/>
              <a:buChar char="•"/>
            </a:pPr>
            <a:r>
              <a:rPr lang="en-GB" sz="2400" dirty="0" smtClean="0">
                <a:latin typeface="Footlight MT Light" panose="0204060206030A020304" pitchFamily="18" charset="0"/>
              </a:rPr>
              <a:t>Fashions from the time</a:t>
            </a:r>
          </a:p>
          <a:p>
            <a:pPr marL="571500" indent="-571500">
              <a:buFont typeface="Arial" panose="020B0604020202020204" pitchFamily="34" charset="0"/>
              <a:buChar char="•"/>
            </a:pPr>
            <a:r>
              <a:rPr lang="en-GB" sz="2400" dirty="0" smtClean="0">
                <a:latin typeface="Footlight MT Light" panose="0204060206030A020304" pitchFamily="18" charset="0"/>
              </a:rPr>
              <a:t>Music that was popular</a:t>
            </a:r>
          </a:p>
          <a:p>
            <a:pPr marL="571500" indent="-571500">
              <a:buFont typeface="Arial" panose="020B0604020202020204" pitchFamily="34" charset="0"/>
              <a:buChar char="•"/>
            </a:pPr>
            <a:r>
              <a:rPr lang="en-GB" sz="2400" dirty="0" smtClean="0">
                <a:latin typeface="Footlight MT Light" panose="0204060206030A020304" pitchFamily="18" charset="0"/>
              </a:rPr>
              <a:t>Films that were released</a:t>
            </a:r>
          </a:p>
          <a:p>
            <a:pPr marL="571500" indent="-571500">
              <a:buFont typeface="Arial" panose="020B0604020202020204" pitchFamily="34" charset="0"/>
              <a:buChar char="•"/>
            </a:pPr>
            <a:r>
              <a:rPr lang="en-GB" sz="2400" dirty="0" smtClean="0">
                <a:latin typeface="Footlight MT Light" panose="0204060206030A020304" pitchFamily="18" charset="0"/>
              </a:rPr>
              <a:t>Vehicles-what did the cars look like, for example?</a:t>
            </a:r>
          </a:p>
          <a:p>
            <a:pPr marL="571500" indent="-571500">
              <a:buFont typeface="Arial" panose="020B0604020202020204" pitchFamily="34" charset="0"/>
              <a:buChar char="•"/>
            </a:pPr>
            <a:r>
              <a:rPr lang="en-GB" sz="2400" dirty="0" smtClean="0">
                <a:latin typeface="Footlight MT Light" panose="0204060206030A020304" pitchFamily="18" charset="0"/>
              </a:rPr>
              <a:t>Name(s) of the prime minister(s)</a:t>
            </a:r>
          </a:p>
          <a:p>
            <a:pPr marL="571500" indent="-571500">
              <a:buFont typeface="Arial" panose="020B0604020202020204" pitchFamily="34" charset="0"/>
              <a:buChar char="•"/>
            </a:pPr>
            <a:r>
              <a:rPr lang="en-GB" sz="2400" dirty="0" smtClean="0">
                <a:latin typeface="Footlight MT Light" panose="0204060206030A020304" pitchFamily="18" charset="0"/>
              </a:rPr>
              <a:t>Popular games</a:t>
            </a:r>
          </a:p>
          <a:p>
            <a:pPr marL="571500" indent="-571500">
              <a:buFont typeface="Arial" panose="020B0604020202020204" pitchFamily="34" charset="0"/>
              <a:buChar char="•"/>
            </a:pPr>
            <a:r>
              <a:rPr lang="en-GB" sz="2400" dirty="0" smtClean="0">
                <a:latin typeface="Footlight MT Light" panose="0204060206030A020304" pitchFamily="18" charset="0"/>
              </a:rPr>
              <a:t>Football teams at the top of the league</a:t>
            </a:r>
          </a:p>
          <a:p>
            <a:pPr marL="571500" indent="-571500">
              <a:buFont typeface="Arial" panose="020B0604020202020204" pitchFamily="34" charset="0"/>
              <a:buChar char="•"/>
            </a:pPr>
            <a:r>
              <a:rPr lang="en-GB" sz="2400" dirty="0" smtClean="0">
                <a:latin typeface="Footlight MT Light" panose="0204060206030A020304" pitchFamily="18" charset="0"/>
              </a:rPr>
              <a:t>Home appliances</a:t>
            </a:r>
          </a:p>
          <a:p>
            <a:pPr marL="571500" indent="-571500">
              <a:buFont typeface="Arial" panose="020B0604020202020204" pitchFamily="34" charset="0"/>
              <a:buChar char="•"/>
            </a:pPr>
            <a:r>
              <a:rPr lang="en-GB" sz="2400" dirty="0" smtClean="0">
                <a:latin typeface="Footlight MT Light" panose="0204060206030A020304" pitchFamily="18" charset="0"/>
              </a:rPr>
              <a:t>Architecture</a:t>
            </a:r>
          </a:p>
          <a:p>
            <a:pPr marL="571500" indent="-571500">
              <a:buFont typeface="Arial" panose="020B0604020202020204" pitchFamily="34" charset="0"/>
              <a:buChar char="•"/>
            </a:pPr>
            <a:r>
              <a:rPr lang="en-GB" sz="2400" dirty="0" smtClean="0">
                <a:latin typeface="Footlight MT Light" panose="0204060206030A020304" pitchFamily="18" charset="0"/>
              </a:rPr>
              <a:t>Technology</a:t>
            </a:r>
          </a:p>
          <a:p>
            <a:pPr marL="571500" indent="-571500">
              <a:buFont typeface="Arial" panose="020B0604020202020204" pitchFamily="34" charset="0"/>
              <a:buChar char="•"/>
            </a:pPr>
            <a:r>
              <a:rPr lang="en-GB" sz="2400" dirty="0" smtClean="0">
                <a:latin typeface="Footlight MT Light" panose="0204060206030A020304" pitchFamily="18" charset="0"/>
              </a:rPr>
              <a:t>Words of the time</a:t>
            </a:r>
          </a:p>
          <a:p>
            <a:pPr marL="571500" indent="-571500">
              <a:buFont typeface="Arial" panose="020B0604020202020204" pitchFamily="34" charset="0"/>
              <a:buChar char="•"/>
            </a:pPr>
            <a:endParaRPr lang="en-GB" sz="2400" dirty="0">
              <a:latin typeface="Footlight MT Light" panose="0204060206030A020304" pitchFamily="18" charset="0"/>
            </a:endParaRPr>
          </a:p>
          <a:p>
            <a:r>
              <a:rPr lang="en-GB" sz="2400" dirty="0" smtClean="0">
                <a:latin typeface="Footlight MT Light" panose="0204060206030A020304" pitchFamily="18" charset="0"/>
              </a:rPr>
              <a:t>If you are basing your mood board on the future, you will need to use your imagination.</a:t>
            </a:r>
          </a:p>
          <a:p>
            <a:r>
              <a:rPr lang="en-GB" sz="2400" dirty="0" smtClean="0">
                <a:latin typeface="Footlight MT Light" panose="0204060206030A020304" pitchFamily="18" charset="0"/>
              </a:rPr>
              <a:t>Will people be even more conscious about caring for the environment? Will clothes be ethically sourced and made from recyclable material? Will there be less plastic used?</a:t>
            </a:r>
            <a:endParaRPr lang="en-GB" sz="2400" dirty="0">
              <a:latin typeface="Footlight MT Light" panose="0204060206030A020304" pitchFamily="18" charset="0"/>
            </a:endParaRPr>
          </a:p>
        </p:txBody>
      </p:sp>
    </p:spTree>
    <p:extLst>
      <p:ext uri="{BB962C8B-B14F-4D97-AF65-F5344CB8AC3E}">
        <p14:creationId xmlns:p14="http://schemas.microsoft.com/office/powerpoint/2010/main" val="5466180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0447" y="391884"/>
            <a:ext cx="11560628" cy="6186309"/>
          </a:xfrm>
          <a:prstGeom prst="rect">
            <a:avLst/>
          </a:prstGeom>
          <a:noFill/>
        </p:spPr>
        <p:txBody>
          <a:bodyPr wrap="square" rtlCol="0">
            <a:spAutoFit/>
          </a:bodyPr>
          <a:lstStyle/>
          <a:p>
            <a:pPr algn="ctr"/>
            <a:r>
              <a:rPr lang="en-GB" sz="3600" dirty="0" smtClean="0">
                <a:latin typeface="Book Antiqua" panose="02040602050305030304" pitchFamily="18" charset="0"/>
              </a:rPr>
              <a:t>We really look forward to seeing pictures of your mood boards. Be as creative and as informative as possible. Remember, you can draw, print off and cut out pictures from the internet, make labels, use materials, include photographs, change fonts, etc. It should be clear and obvious which era your mood board represents. </a:t>
            </a:r>
          </a:p>
          <a:p>
            <a:pPr algn="ctr"/>
            <a:endParaRPr lang="en-GB" sz="3600" dirty="0">
              <a:latin typeface="Book Antiqua" panose="02040602050305030304" pitchFamily="18" charset="0"/>
            </a:endParaRPr>
          </a:p>
          <a:p>
            <a:pPr algn="ctr"/>
            <a:r>
              <a:rPr lang="en-GB" sz="3600" dirty="0" smtClean="0">
                <a:latin typeface="Book Antiqua" panose="02040602050305030304" pitchFamily="18" charset="0"/>
              </a:rPr>
              <a:t>Finally, we would like you to write a short paragraph on why you chose this particular era. </a:t>
            </a:r>
          </a:p>
          <a:p>
            <a:endParaRPr lang="en-GB" sz="3600" dirty="0">
              <a:latin typeface="Book Antiqua" panose="02040602050305030304" pitchFamily="18" charset="0"/>
            </a:endParaRPr>
          </a:p>
          <a:p>
            <a:pPr algn="ctr"/>
            <a:r>
              <a:rPr lang="en-GB" sz="3600" dirty="0" smtClean="0">
                <a:latin typeface="Book Antiqua" panose="02040602050305030304" pitchFamily="18" charset="0"/>
              </a:rPr>
              <a:t>Have fun!</a:t>
            </a:r>
            <a:endParaRPr lang="en-GB" sz="3600" dirty="0">
              <a:latin typeface="Book Antiqua" panose="02040602050305030304" pitchFamily="18" charset="0"/>
            </a:endParaRPr>
          </a:p>
        </p:txBody>
      </p:sp>
    </p:spTree>
    <p:extLst>
      <p:ext uri="{BB962C8B-B14F-4D97-AF65-F5344CB8AC3E}">
        <p14:creationId xmlns:p14="http://schemas.microsoft.com/office/powerpoint/2010/main" val="181436931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3F296A"/>
      </a:dk2>
      <a:lt2>
        <a:srgbClr val="EBEBEB"/>
      </a:lt2>
      <a:accent1>
        <a:srgbClr val="E84574"/>
      </a:accent1>
      <a:accent2>
        <a:srgbClr val="798FF2"/>
      </a:accent2>
      <a:accent3>
        <a:srgbClr val="95C369"/>
      </a:accent3>
      <a:accent4>
        <a:srgbClr val="EE875A"/>
      </a:accent4>
      <a:accent5>
        <a:srgbClr val="C363E8"/>
      </a:accent5>
      <a:accent6>
        <a:srgbClr val="6AADC8"/>
      </a:accent6>
      <a:hlink>
        <a:srgbClr val="FE80C7"/>
      </a:hlink>
      <a:folHlink>
        <a:srgbClr val="FBA3EC"/>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b385d60f68dd989dca1fdc827799d853">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1911b479caf7b199da365455750e4572"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Status xmlns="71af3243-3dd4-4a8d-8c0d-dd76da1f02a5">Not started</Status>
  </documentManagement>
</p:properties>
</file>

<file path=customXml/itemProps1.xml><?xml version="1.0" encoding="utf-8"?>
<ds:datastoreItem xmlns:ds="http://schemas.openxmlformats.org/officeDocument/2006/customXml" ds:itemID="{0257C101-46E1-4CAE-AE60-1AB79022B7A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E12C2FA-3740-4055-BA8A-74A1458F4A51}">
  <ds:schemaRefs>
    <ds:schemaRef ds:uri="http://schemas.microsoft.com/sharepoint/v3/contenttype/forms"/>
  </ds:schemaRefs>
</ds:datastoreItem>
</file>

<file path=customXml/itemProps3.xml><?xml version="1.0" encoding="utf-8"?>
<ds:datastoreItem xmlns:ds="http://schemas.openxmlformats.org/officeDocument/2006/customXml" ds:itemID="{4415B3C4-7FB6-414C-8C24-8862C0E6C9F3}">
  <ds:schemaRefs>
    <ds:schemaRef ds:uri="http://purl.org/dc/elements/1.1/"/>
    <ds:schemaRef ds:uri="http://schemas.microsoft.com/office/2006/metadata/properties"/>
    <ds:schemaRef ds:uri="http://schemas.microsoft.com/office/2006/documentManagement/types"/>
    <ds:schemaRef ds:uri="http://schemas.openxmlformats.org/package/2006/metadata/core-properties"/>
    <ds:schemaRef ds:uri="16c05727-aa75-4e4a-9b5f-8a80a1165891"/>
    <ds:schemaRef ds:uri="http://purl.org/dc/dcmitype/"/>
    <ds:schemaRef ds:uri="http://schemas.microsoft.com/office/infopath/2007/PartnerControls"/>
    <ds:schemaRef ds:uri="71af3243-3dd4-4a8d-8c0d-dd76da1f02a5"/>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emplate>Future design</Template>
  <TotalTime>0</TotalTime>
  <Words>369</Words>
  <Application>Microsoft Office PowerPoint</Application>
  <PresentationFormat>Widescreen</PresentationFormat>
  <Paragraphs>43</Paragraphs>
  <Slides>6</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vt:i4>
      </vt:variant>
    </vt:vector>
  </HeadingPairs>
  <TitlesOfParts>
    <vt:vector size="15" baseType="lpstr">
      <vt:lpstr>Algerian</vt:lpstr>
      <vt:lpstr>Arial</vt:lpstr>
      <vt:lpstr>Book Antiqua</vt:lpstr>
      <vt:lpstr>Broadway</vt:lpstr>
      <vt:lpstr>Calibri</vt:lpstr>
      <vt:lpstr>Calibri Light</vt:lpstr>
      <vt:lpstr>Castellar</vt:lpstr>
      <vt:lpstr>Footlight MT Light</vt:lpstr>
      <vt:lpstr>Celestial</vt:lpstr>
      <vt:lpstr>  </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2020-06-24T12:29:17Z</dcterms:created>
  <dcterms:modified xsi:type="dcterms:W3CDTF">2020-06-24T17:31:16Z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