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62" r:id="rId3"/>
    <p:sldId id="256" r:id="rId4"/>
    <p:sldId id="259" r:id="rId5"/>
    <p:sldId id="258" r:id="rId6"/>
    <p:sldId id="261" r:id="rId7"/>
    <p:sldId id="260"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2" d="100"/>
          <a:sy n="72" d="100"/>
        </p:scale>
        <p:origin x="660"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766957-AF48-4DC8-B3C6-CF918D682B8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A9698048-5F91-4152-8C26-511A8DF3CBD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A2909C1C-5AF7-4BCB-86FD-E63EABAF1C72}"/>
              </a:ext>
            </a:extLst>
          </p:cNvPr>
          <p:cNvSpPr>
            <a:spLocks noGrp="1"/>
          </p:cNvSpPr>
          <p:nvPr>
            <p:ph type="dt" sz="half" idx="10"/>
          </p:nvPr>
        </p:nvSpPr>
        <p:spPr/>
        <p:txBody>
          <a:bodyPr/>
          <a:lstStyle/>
          <a:p>
            <a:fld id="{99F7B381-F48B-42FB-A127-6D009152FA66}" type="datetimeFigureOut">
              <a:rPr lang="en-GB" smtClean="0"/>
              <a:t>09/04/2020</a:t>
            </a:fld>
            <a:endParaRPr lang="en-GB"/>
          </a:p>
        </p:txBody>
      </p:sp>
      <p:sp>
        <p:nvSpPr>
          <p:cNvPr id="5" name="Footer Placeholder 4">
            <a:extLst>
              <a:ext uri="{FF2B5EF4-FFF2-40B4-BE49-F238E27FC236}">
                <a16:creationId xmlns:a16="http://schemas.microsoft.com/office/drawing/2014/main" id="{DB0B75EF-6957-4A27-8EE7-8A4BC0A0610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6E78F16-FDCC-4A46-BE4B-8F45AD66BA89}"/>
              </a:ext>
            </a:extLst>
          </p:cNvPr>
          <p:cNvSpPr>
            <a:spLocks noGrp="1"/>
          </p:cNvSpPr>
          <p:nvPr>
            <p:ph type="sldNum" sz="quarter" idx="12"/>
          </p:nvPr>
        </p:nvSpPr>
        <p:spPr/>
        <p:txBody>
          <a:bodyPr/>
          <a:lstStyle/>
          <a:p>
            <a:fld id="{53EAED8D-38CC-42DF-98C2-6D46E97E9E87}" type="slidenum">
              <a:rPr lang="en-GB" smtClean="0"/>
              <a:t>‹#›</a:t>
            </a:fld>
            <a:endParaRPr lang="en-GB"/>
          </a:p>
        </p:txBody>
      </p:sp>
    </p:spTree>
    <p:extLst>
      <p:ext uri="{BB962C8B-B14F-4D97-AF65-F5344CB8AC3E}">
        <p14:creationId xmlns:p14="http://schemas.microsoft.com/office/powerpoint/2010/main" val="41553755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DCEBDE-CCC5-4927-81F0-0C0E386520D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AAF7E46-5A6D-42C7-9BF0-6D5CCE9A63D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F87D4FC-039E-4A87-984A-66E13FABADB1}"/>
              </a:ext>
            </a:extLst>
          </p:cNvPr>
          <p:cNvSpPr>
            <a:spLocks noGrp="1"/>
          </p:cNvSpPr>
          <p:nvPr>
            <p:ph type="dt" sz="half" idx="10"/>
          </p:nvPr>
        </p:nvSpPr>
        <p:spPr/>
        <p:txBody>
          <a:bodyPr/>
          <a:lstStyle/>
          <a:p>
            <a:fld id="{99F7B381-F48B-42FB-A127-6D009152FA66}" type="datetimeFigureOut">
              <a:rPr lang="en-GB" smtClean="0"/>
              <a:t>09/04/2020</a:t>
            </a:fld>
            <a:endParaRPr lang="en-GB"/>
          </a:p>
        </p:txBody>
      </p:sp>
      <p:sp>
        <p:nvSpPr>
          <p:cNvPr id="5" name="Footer Placeholder 4">
            <a:extLst>
              <a:ext uri="{FF2B5EF4-FFF2-40B4-BE49-F238E27FC236}">
                <a16:creationId xmlns:a16="http://schemas.microsoft.com/office/drawing/2014/main" id="{FF242ACC-C61B-4E65-A97D-05FFAC699AE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74385CB-A013-4D15-A1DB-D971F8440951}"/>
              </a:ext>
            </a:extLst>
          </p:cNvPr>
          <p:cNvSpPr>
            <a:spLocks noGrp="1"/>
          </p:cNvSpPr>
          <p:nvPr>
            <p:ph type="sldNum" sz="quarter" idx="12"/>
          </p:nvPr>
        </p:nvSpPr>
        <p:spPr/>
        <p:txBody>
          <a:bodyPr/>
          <a:lstStyle/>
          <a:p>
            <a:fld id="{53EAED8D-38CC-42DF-98C2-6D46E97E9E87}" type="slidenum">
              <a:rPr lang="en-GB" smtClean="0"/>
              <a:t>‹#›</a:t>
            </a:fld>
            <a:endParaRPr lang="en-GB"/>
          </a:p>
        </p:txBody>
      </p:sp>
    </p:spTree>
    <p:extLst>
      <p:ext uri="{BB962C8B-B14F-4D97-AF65-F5344CB8AC3E}">
        <p14:creationId xmlns:p14="http://schemas.microsoft.com/office/powerpoint/2010/main" val="10576769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2F9044-EA81-4906-AD85-A27DE10D65AB}"/>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2CABEB6A-05FB-4BBF-B897-DDA4A06B413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12DAEC9-00A4-45FE-86CC-2AF5D612AE81}"/>
              </a:ext>
            </a:extLst>
          </p:cNvPr>
          <p:cNvSpPr>
            <a:spLocks noGrp="1"/>
          </p:cNvSpPr>
          <p:nvPr>
            <p:ph type="dt" sz="half" idx="10"/>
          </p:nvPr>
        </p:nvSpPr>
        <p:spPr/>
        <p:txBody>
          <a:bodyPr/>
          <a:lstStyle/>
          <a:p>
            <a:fld id="{99F7B381-F48B-42FB-A127-6D009152FA66}" type="datetimeFigureOut">
              <a:rPr lang="en-GB" smtClean="0"/>
              <a:t>09/04/2020</a:t>
            </a:fld>
            <a:endParaRPr lang="en-GB"/>
          </a:p>
        </p:txBody>
      </p:sp>
      <p:sp>
        <p:nvSpPr>
          <p:cNvPr id="5" name="Footer Placeholder 4">
            <a:extLst>
              <a:ext uri="{FF2B5EF4-FFF2-40B4-BE49-F238E27FC236}">
                <a16:creationId xmlns:a16="http://schemas.microsoft.com/office/drawing/2014/main" id="{6C239B02-5647-452A-8300-B70C54B5ABB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E4AB946-A679-473E-BACB-8EABFE9D973F}"/>
              </a:ext>
            </a:extLst>
          </p:cNvPr>
          <p:cNvSpPr>
            <a:spLocks noGrp="1"/>
          </p:cNvSpPr>
          <p:nvPr>
            <p:ph type="sldNum" sz="quarter" idx="12"/>
          </p:nvPr>
        </p:nvSpPr>
        <p:spPr/>
        <p:txBody>
          <a:bodyPr/>
          <a:lstStyle/>
          <a:p>
            <a:fld id="{53EAED8D-38CC-42DF-98C2-6D46E97E9E87}" type="slidenum">
              <a:rPr lang="en-GB" smtClean="0"/>
              <a:t>‹#›</a:t>
            </a:fld>
            <a:endParaRPr lang="en-GB"/>
          </a:p>
        </p:txBody>
      </p:sp>
    </p:spTree>
    <p:extLst>
      <p:ext uri="{BB962C8B-B14F-4D97-AF65-F5344CB8AC3E}">
        <p14:creationId xmlns:p14="http://schemas.microsoft.com/office/powerpoint/2010/main" val="16824744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5126CC-CE8F-4DCD-AAEB-434B14E8695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8962016-26FC-49D5-ADF9-F69FB0E4BA5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E8BE6C95-8131-4BAA-BD55-443A3D23F48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051982AD-0AB8-495A-99BA-65E014D7FE20}"/>
              </a:ext>
            </a:extLst>
          </p:cNvPr>
          <p:cNvSpPr>
            <a:spLocks noGrp="1"/>
          </p:cNvSpPr>
          <p:nvPr>
            <p:ph type="dt" sz="half" idx="10"/>
          </p:nvPr>
        </p:nvSpPr>
        <p:spPr/>
        <p:txBody>
          <a:bodyPr/>
          <a:lstStyle/>
          <a:p>
            <a:fld id="{99F7B381-F48B-42FB-A127-6D009152FA66}" type="datetimeFigureOut">
              <a:rPr lang="en-GB" smtClean="0"/>
              <a:t>09/04/2020</a:t>
            </a:fld>
            <a:endParaRPr lang="en-GB"/>
          </a:p>
        </p:txBody>
      </p:sp>
      <p:sp>
        <p:nvSpPr>
          <p:cNvPr id="6" name="Footer Placeholder 5">
            <a:extLst>
              <a:ext uri="{FF2B5EF4-FFF2-40B4-BE49-F238E27FC236}">
                <a16:creationId xmlns:a16="http://schemas.microsoft.com/office/drawing/2014/main" id="{E1932C9A-EF05-41B3-A240-774C21F6230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0163842-96D0-436C-80FA-8A8E0908E8A4}"/>
              </a:ext>
            </a:extLst>
          </p:cNvPr>
          <p:cNvSpPr>
            <a:spLocks noGrp="1"/>
          </p:cNvSpPr>
          <p:nvPr>
            <p:ph type="sldNum" sz="quarter" idx="12"/>
          </p:nvPr>
        </p:nvSpPr>
        <p:spPr/>
        <p:txBody>
          <a:bodyPr/>
          <a:lstStyle/>
          <a:p>
            <a:fld id="{53EAED8D-38CC-42DF-98C2-6D46E97E9E87}" type="slidenum">
              <a:rPr lang="en-GB" smtClean="0"/>
              <a:t>‹#›</a:t>
            </a:fld>
            <a:endParaRPr lang="en-GB"/>
          </a:p>
        </p:txBody>
      </p:sp>
    </p:spTree>
    <p:extLst>
      <p:ext uri="{BB962C8B-B14F-4D97-AF65-F5344CB8AC3E}">
        <p14:creationId xmlns:p14="http://schemas.microsoft.com/office/powerpoint/2010/main" val="22322128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C26242-67C2-44E3-B618-9554219EBC1C}"/>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0E459F6-B3E0-41E2-B09E-FEB8A8C135F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E03B665-DCA8-4AA5-A184-1A3A6787BE4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DC74347-A075-4903-932A-6F460C437D8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339BA1C-F0C4-4C9D-A2DB-B6E59F80B431}"/>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1CE28F68-CCCE-4C94-B39F-27A2729E9727}"/>
              </a:ext>
            </a:extLst>
          </p:cNvPr>
          <p:cNvSpPr>
            <a:spLocks noGrp="1"/>
          </p:cNvSpPr>
          <p:nvPr>
            <p:ph type="dt" sz="half" idx="10"/>
          </p:nvPr>
        </p:nvSpPr>
        <p:spPr/>
        <p:txBody>
          <a:bodyPr/>
          <a:lstStyle/>
          <a:p>
            <a:fld id="{99F7B381-F48B-42FB-A127-6D009152FA66}" type="datetimeFigureOut">
              <a:rPr lang="en-GB" smtClean="0"/>
              <a:t>09/04/2020</a:t>
            </a:fld>
            <a:endParaRPr lang="en-GB"/>
          </a:p>
        </p:txBody>
      </p:sp>
      <p:sp>
        <p:nvSpPr>
          <p:cNvPr id="8" name="Footer Placeholder 7">
            <a:extLst>
              <a:ext uri="{FF2B5EF4-FFF2-40B4-BE49-F238E27FC236}">
                <a16:creationId xmlns:a16="http://schemas.microsoft.com/office/drawing/2014/main" id="{CD58E8ED-3FFD-4628-9857-2795DD9808A8}"/>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25418B90-E5E2-4582-8D76-832A51908AA8}"/>
              </a:ext>
            </a:extLst>
          </p:cNvPr>
          <p:cNvSpPr>
            <a:spLocks noGrp="1"/>
          </p:cNvSpPr>
          <p:nvPr>
            <p:ph type="sldNum" sz="quarter" idx="12"/>
          </p:nvPr>
        </p:nvSpPr>
        <p:spPr/>
        <p:txBody>
          <a:bodyPr/>
          <a:lstStyle/>
          <a:p>
            <a:fld id="{53EAED8D-38CC-42DF-98C2-6D46E97E9E87}" type="slidenum">
              <a:rPr lang="en-GB" smtClean="0"/>
              <a:t>‹#›</a:t>
            </a:fld>
            <a:endParaRPr lang="en-GB"/>
          </a:p>
        </p:txBody>
      </p:sp>
    </p:spTree>
    <p:extLst>
      <p:ext uri="{BB962C8B-B14F-4D97-AF65-F5344CB8AC3E}">
        <p14:creationId xmlns:p14="http://schemas.microsoft.com/office/powerpoint/2010/main" val="24236427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E1DDFD-8DAD-43D6-8DAF-C1C93E8DD01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B72F9EC6-6D31-46AD-9ADB-E07BA8054396}"/>
              </a:ext>
            </a:extLst>
          </p:cNvPr>
          <p:cNvSpPr>
            <a:spLocks noGrp="1"/>
          </p:cNvSpPr>
          <p:nvPr>
            <p:ph type="dt" sz="half" idx="10"/>
          </p:nvPr>
        </p:nvSpPr>
        <p:spPr/>
        <p:txBody>
          <a:bodyPr/>
          <a:lstStyle/>
          <a:p>
            <a:fld id="{99F7B381-F48B-42FB-A127-6D009152FA66}" type="datetimeFigureOut">
              <a:rPr lang="en-GB" smtClean="0"/>
              <a:t>09/04/2020</a:t>
            </a:fld>
            <a:endParaRPr lang="en-GB"/>
          </a:p>
        </p:txBody>
      </p:sp>
      <p:sp>
        <p:nvSpPr>
          <p:cNvPr id="4" name="Footer Placeholder 3">
            <a:extLst>
              <a:ext uri="{FF2B5EF4-FFF2-40B4-BE49-F238E27FC236}">
                <a16:creationId xmlns:a16="http://schemas.microsoft.com/office/drawing/2014/main" id="{B41E6645-B8D1-4BCF-8388-B4BE16F74C3C}"/>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4387A84A-A9B8-4A24-8E89-B4DD7FFC015E}"/>
              </a:ext>
            </a:extLst>
          </p:cNvPr>
          <p:cNvSpPr>
            <a:spLocks noGrp="1"/>
          </p:cNvSpPr>
          <p:nvPr>
            <p:ph type="sldNum" sz="quarter" idx="12"/>
          </p:nvPr>
        </p:nvSpPr>
        <p:spPr/>
        <p:txBody>
          <a:bodyPr/>
          <a:lstStyle/>
          <a:p>
            <a:fld id="{53EAED8D-38CC-42DF-98C2-6D46E97E9E87}" type="slidenum">
              <a:rPr lang="en-GB" smtClean="0"/>
              <a:t>‹#›</a:t>
            </a:fld>
            <a:endParaRPr lang="en-GB"/>
          </a:p>
        </p:txBody>
      </p:sp>
    </p:spTree>
    <p:extLst>
      <p:ext uri="{BB962C8B-B14F-4D97-AF65-F5344CB8AC3E}">
        <p14:creationId xmlns:p14="http://schemas.microsoft.com/office/powerpoint/2010/main" val="23891394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F29E8ED-936B-42F0-9F92-20F803D120C9}"/>
              </a:ext>
            </a:extLst>
          </p:cNvPr>
          <p:cNvSpPr>
            <a:spLocks noGrp="1"/>
          </p:cNvSpPr>
          <p:nvPr>
            <p:ph type="dt" sz="half" idx="10"/>
          </p:nvPr>
        </p:nvSpPr>
        <p:spPr/>
        <p:txBody>
          <a:bodyPr/>
          <a:lstStyle/>
          <a:p>
            <a:fld id="{99F7B381-F48B-42FB-A127-6D009152FA66}" type="datetimeFigureOut">
              <a:rPr lang="en-GB" smtClean="0"/>
              <a:t>09/04/2020</a:t>
            </a:fld>
            <a:endParaRPr lang="en-GB"/>
          </a:p>
        </p:txBody>
      </p:sp>
      <p:sp>
        <p:nvSpPr>
          <p:cNvPr id="3" name="Footer Placeholder 2">
            <a:extLst>
              <a:ext uri="{FF2B5EF4-FFF2-40B4-BE49-F238E27FC236}">
                <a16:creationId xmlns:a16="http://schemas.microsoft.com/office/drawing/2014/main" id="{829B45FE-D94D-42A0-9ABC-0C178C7CA355}"/>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B312342E-F0D0-4791-AD69-29B1789CDE24}"/>
              </a:ext>
            </a:extLst>
          </p:cNvPr>
          <p:cNvSpPr>
            <a:spLocks noGrp="1"/>
          </p:cNvSpPr>
          <p:nvPr>
            <p:ph type="sldNum" sz="quarter" idx="12"/>
          </p:nvPr>
        </p:nvSpPr>
        <p:spPr/>
        <p:txBody>
          <a:bodyPr/>
          <a:lstStyle/>
          <a:p>
            <a:fld id="{53EAED8D-38CC-42DF-98C2-6D46E97E9E87}" type="slidenum">
              <a:rPr lang="en-GB" smtClean="0"/>
              <a:t>‹#›</a:t>
            </a:fld>
            <a:endParaRPr lang="en-GB"/>
          </a:p>
        </p:txBody>
      </p:sp>
    </p:spTree>
    <p:extLst>
      <p:ext uri="{BB962C8B-B14F-4D97-AF65-F5344CB8AC3E}">
        <p14:creationId xmlns:p14="http://schemas.microsoft.com/office/powerpoint/2010/main" val="324996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4FEC7F-3B3C-4393-830F-107F5E388C0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1D1C1853-F8F4-44C4-9A91-11AFC314CC1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793C8AF0-80D3-4F4F-A48C-3FAFD377A95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F914DE4-E1E3-4AEA-8A20-5A2FD771D51A}"/>
              </a:ext>
            </a:extLst>
          </p:cNvPr>
          <p:cNvSpPr>
            <a:spLocks noGrp="1"/>
          </p:cNvSpPr>
          <p:nvPr>
            <p:ph type="dt" sz="half" idx="10"/>
          </p:nvPr>
        </p:nvSpPr>
        <p:spPr/>
        <p:txBody>
          <a:bodyPr/>
          <a:lstStyle/>
          <a:p>
            <a:fld id="{99F7B381-F48B-42FB-A127-6D009152FA66}" type="datetimeFigureOut">
              <a:rPr lang="en-GB" smtClean="0"/>
              <a:t>09/04/2020</a:t>
            </a:fld>
            <a:endParaRPr lang="en-GB"/>
          </a:p>
        </p:txBody>
      </p:sp>
      <p:sp>
        <p:nvSpPr>
          <p:cNvPr id="6" name="Footer Placeholder 5">
            <a:extLst>
              <a:ext uri="{FF2B5EF4-FFF2-40B4-BE49-F238E27FC236}">
                <a16:creationId xmlns:a16="http://schemas.microsoft.com/office/drawing/2014/main" id="{0703B445-1432-4C06-94AA-4318FEF3461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7486A62-DF7B-4683-AB3F-40C294B21A0D}"/>
              </a:ext>
            </a:extLst>
          </p:cNvPr>
          <p:cNvSpPr>
            <a:spLocks noGrp="1"/>
          </p:cNvSpPr>
          <p:nvPr>
            <p:ph type="sldNum" sz="quarter" idx="12"/>
          </p:nvPr>
        </p:nvSpPr>
        <p:spPr/>
        <p:txBody>
          <a:bodyPr/>
          <a:lstStyle/>
          <a:p>
            <a:fld id="{53EAED8D-38CC-42DF-98C2-6D46E97E9E87}" type="slidenum">
              <a:rPr lang="en-GB" smtClean="0"/>
              <a:t>‹#›</a:t>
            </a:fld>
            <a:endParaRPr lang="en-GB"/>
          </a:p>
        </p:txBody>
      </p:sp>
    </p:spTree>
    <p:extLst>
      <p:ext uri="{BB962C8B-B14F-4D97-AF65-F5344CB8AC3E}">
        <p14:creationId xmlns:p14="http://schemas.microsoft.com/office/powerpoint/2010/main" val="26892834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59EE9D-13F5-4F12-931A-956B1E8183A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17849788-2D10-4C48-B1E1-BC72B2801AF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24D051DF-DC2E-437E-AB66-23FD55DDC92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26157E0-C780-4082-9677-729040CAD234}"/>
              </a:ext>
            </a:extLst>
          </p:cNvPr>
          <p:cNvSpPr>
            <a:spLocks noGrp="1"/>
          </p:cNvSpPr>
          <p:nvPr>
            <p:ph type="dt" sz="half" idx="10"/>
          </p:nvPr>
        </p:nvSpPr>
        <p:spPr/>
        <p:txBody>
          <a:bodyPr/>
          <a:lstStyle/>
          <a:p>
            <a:fld id="{99F7B381-F48B-42FB-A127-6D009152FA66}" type="datetimeFigureOut">
              <a:rPr lang="en-GB" smtClean="0"/>
              <a:t>09/04/2020</a:t>
            </a:fld>
            <a:endParaRPr lang="en-GB"/>
          </a:p>
        </p:txBody>
      </p:sp>
      <p:sp>
        <p:nvSpPr>
          <p:cNvPr id="6" name="Footer Placeholder 5">
            <a:extLst>
              <a:ext uri="{FF2B5EF4-FFF2-40B4-BE49-F238E27FC236}">
                <a16:creationId xmlns:a16="http://schemas.microsoft.com/office/drawing/2014/main" id="{86D36A0E-5B6A-462A-BBBB-2E4BBE18133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F5101B9-1097-4FC1-9451-F940290D95D7}"/>
              </a:ext>
            </a:extLst>
          </p:cNvPr>
          <p:cNvSpPr>
            <a:spLocks noGrp="1"/>
          </p:cNvSpPr>
          <p:nvPr>
            <p:ph type="sldNum" sz="quarter" idx="12"/>
          </p:nvPr>
        </p:nvSpPr>
        <p:spPr/>
        <p:txBody>
          <a:bodyPr/>
          <a:lstStyle/>
          <a:p>
            <a:fld id="{53EAED8D-38CC-42DF-98C2-6D46E97E9E87}" type="slidenum">
              <a:rPr lang="en-GB" smtClean="0"/>
              <a:t>‹#›</a:t>
            </a:fld>
            <a:endParaRPr lang="en-GB"/>
          </a:p>
        </p:txBody>
      </p:sp>
    </p:spTree>
    <p:extLst>
      <p:ext uri="{BB962C8B-B14F-4D97-AF65-F5344CB8AC3E}">
        <p14:creationId xmlns:p14="http://schemas.microsoft.com/office/powerpoint/2010/main" val="71979399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8EA1D3-1067-4F25-9F0C-55DEF4D069EF}"/>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D94A008-5559-422F-B9CD-36210E5CEB4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BD68EC5-55E3-4879-8F68-3DA5E61264AC}"/>
              </a:ext>
            </a:extLst>
          </p:cNvPr>
          <p:cNvSpPr>
            <a:spLocks noGrp="1"/>
          </p:cNvSpPr>
          <p:nvPr>
            <p:ph type="dt" sz="half" idx="10"/>
          </p:nvPr>
        </p:nvSpPr>
        <p:spPr/>
        <p:txBody>
          <a:bodyPr/>
          <a:lstStyle/>
          <a:p>
            <a:fld id="{99F7B381-F48B-42FB-A127-6D009152FA66}" type="datetimeFigureOut">
              <a:rPr lang="en-GB" smtClean="0"/>
              <a:t>09/04/2020</a:t>
            </a:fld>
            <a:endParaRPr lang="en-GB"/>
          </a:p>
        </p:txBody>
      </p:sp>
      <p:sp>
        <p:nvSpPr>
          <p:cNvPr id="5" name="Footer Placeholder 4">
            <a:extLst>
              <a:ext uri="{FF2B5EF4-FFF2-40B4-BE49-F238E27FC236}">
                <a16:creationId xmlns:a16="http://schemas.microsoft.com/office/drawing/2014/main" id="{9EC5776F-6C5B-4F9E-8C56-2CFFF426E64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8CD83CD-5263-451C-9C79-2CA05E71D6B0}"/>
              </a:ext>
            </a:extLst>
          </p:cNvPr>
          <p:cNvSpPr>
            <a:spLocks noGrp="1"/>
          </p:cNvSpPr>
          <p:nvPr>
            <p:ph type="sldNum" sz="quarter" idx="12"/>
          </p:nvPr>
        </p:nvSpPr>
        <p:spPr/>
        <p:txBody>
          <a:bodyPr/>
          <a:lstStyle/>
          <a:p>
            <a:fld id="{53EAED8D-38CC-42DF-98C2-6D46E97E9E87}" type="slidenum">
              <a:rPr lang="en-GB" smtClean="0"/>
              <a:t>‹#›</a:t>
            </a:fld>
            <a:endParaRPr lang="en-GB"/>
          </a:p>
        </p:txBody>
      </p:sp>
    </p:spTree>
    <p:extLst>
      <p:ext uri="{BB962C8B-B14F-4D97-AF65-F5344CB8AC3E}">
        <p14:creationId xmlns:p14="http://schemas.microsoft.com/office/powerpoint/2010/main" val="37060233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484DDD9-D3B3-4720-BD09-6D3B84432DD2}"/>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9766F93-BA89-4233-A6E3-0D9260EEDC0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68AA3DE-B196-4E7D-9218-9418180DBDA4}"/>
              </a:ext>
            </a:extLst>
          </p:cNvPr>
          <p:cNvSpPr>
            <a:spLocks noGrp="1"/>
          </p:cNvSpPr>
          <p:nvPr>
            <p:ph type="dt" sz="half" idx="10"/>
          </p:nvPr>
        </p:nvSpPr>
        <p:spPr/>
        <p:txBody>
          <a:bodyPr/>
          <a:lstStyle/>
          <a:p>
            <a:fld id="{99F7B381-F48B-42FB-A127-6D009152FA66}" type="datetimeFigureOut">
              <a:rPr lang="en-GB" smtClean="0"/>
              <a:t>09/04/2020</a:t>
            </a:fld>
            <a:endParaRPr lang="en-GB"/>
          </a:p>
        </p:txBody>
      </p:sp>
      <p:sp>
        <p:nvSpPr>
          <p:cNvPr id="5" name="Footer Placeholder 4">
            <a:extLst>
              <a:ext uri="{FF2B5EF4-FFF2-40B4-BE49-F238E27FC236}">
                <a16:creationId xmlns:a16="http://schemas.microsoft.com/office/drawing/2014/main" id="{B5F9783A-8DA6-4622-B941-28FB8086749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8413CB4-0764-4787-8F8F-3EF174A9262F}"/>
              </a:ext>
            </a:extLst>
          </p:cNvPr>
          <p:cNvSpPr>
            <a:spLocks noGrp="1"/>
          </p:cNvSpPr>
          <p:nvPr>
            <p:ph type="sldNum" sz="quarter" idx="12"/>
          </p:nvPr>
        </p:nvSpPr>
        <p:spPr/>
        <p:txBody>
          <a:bodyPr/>
          <a:lstStyle/>
          <a:p>
            <a:fld id="{53EAED8D-38CC-42DF-98C2-6D46E97E9E87}" type="slidenum">
              <a:rPr lang="en-GB" smtClean="0"/>
              <a:t>‹#›</a:t>
            </a:fld>
            <a:endParaRPr lang="en-GB"/>
          </a:p>
        </p:txBody>
      </p:sp>
    </p:spTree>
    <p:extLst>
      <p:ext uri="{BB962C8B-B14F-4D97-AF65-F5344CB8AC3E}">
        <p14:creationId xmlns:p14="http://schemas.microsoft.com/office/powerpoint/2010/main" val="20261005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A76AE01-13EA-43A2-B4EB-3CD3501CF36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AD7B44B-0368-4FF0-B903-D3A46B94089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728533D-1EE8-42AF-8174-E3FF61DE214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9F7B381-F48B-42FB-A127-6D009152FA66}" type="datetimeFigureOut">
              <a:rPr lang="en-GB" smtClean="0"/>
              <a:t>09/04/2020</a:t>
            </a:fld>
            <a:endParaRPr lang="en-GB"/>
          </a:p>
        </p:txBody>
      </p:sp>
      <p:sp>
        <p:nvSpPr>
          <p:cNvPr id="5" name="Footer Placeholder 4">
            <a:extLst>
              <a:ext uri="{FF2B5EF4-FFF2-40B4-BE49-F238E27FC236}">
                <a16:creationId xmlns:a16="http://schemas.microsoft.com/office/drawing/2014/main" id="{587088A4-6047-406D-ABD8-0D066AC3334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4A2BEB4D-A528-4B92-BD54-5977568C9C5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3EAED8D-38CC-42DF-98C2-6D46E97E9E87}" type="slidenum">
              <a:rPr lang="en-GB" smtClean="0"/>
              <a:t>‹#›</a:t>
            </a:fld>
            <a:endParaRPr lang="en-GB"/>
          </a:p>
        </p:txBody>
      </p:sp>
    </p:spTree>
    <p:extLst>
      <p:ext uri="{BB962C8B-B14F-4D97-AF65-F5344CB8AC3E}">
        <p14:creationId xmlns:p14="http://schemas.microsoft.com/office/powerpoint/2010/main" val="67219923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hyperlink" Target="https://www.bhf.org.uk/informationsupport/heart-matters-magazine/nutrition/cooking-skills/dough/a-to-z-of-breads"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C2B38C-2BAD-42FF-8C9A-C73C50A73E5B}"/>
              </a:ext>
            </a:extLst>
          </p:cNvPr>
          <p:cNvSpPr>
            <a:spLocks noGrp="1"/>
          </p:cNvSpPr>
          <p:nvPr>
            <p:ph type="title"/>
          </p:nvPr>
        </p:nvSpPr>
        <p:spPr>
          <a:xfrm>
            <a:off x="6653600" y="1396289"/>
            <a:ext cx="5006336" cy="1325563"/>
          </a:xfrm>
        </p:spPr>
        <p:txBody>
          <a:bodyPr>
            <a:normAutofit/>
          </a:bodyPr>
          <a:lstStyle/>
          <a:p>
            <a:r>
              <a:rPr lang="en-GB"/>
              <a:t>Baking Bread                 </a:t>
            </a:r>
          </a:p>
        </p:txBody>
      </p:sp>
      <p:sp>
        <p:nvSpPr>
          <p:cNvPr id="135" name="Freeform: Shape 134">
            <a:extLst>
              <a:ext uri="{FF2B5EF4-FFF2-40B4-BE49-F238E27FC236}">
                <a16:creationId xmlns:a16="http://schemas.microsoft.com/office/drawing/2014/main" id="{4F74D28C-3268-4E35-8EE1-D92CB4A85A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7" name="Freeform: Shape 136">
            <a:extLst>
              <a:ext uri="{FF2B5EF4-FFF2-40B4-BE49-F238E27FC236}">
                <a16:creationId xmlns:a16="http://schemas.microsoft.com/office/drawing/2014/main" id="{58D44E42-C462-4105-BC86-FE75B4E3C4A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024154" cy="6858000"/>
          </a:xfrm>
          <a:custGeom>
            <a:avLst/>
            <a:gdLst>
              <a:gd name="connsiteX0" fmla="*/ 70374 w 6024154"/>
              <a:gd name="connsiteY0" fmla="*/ 0 h 6858000"/>
              <a:gd name="connsiteX1" fmla="*/ 6024154 w 6024154"/>
              <a:gd name="connsiteY1" fmla="*/ 0 h 6858000"/>
              <a:gd name="connsiteX2" fmla="*/ 6024154 w 6024154"/>
              <a:gd name="connsiteY2" fmla="*/ 6858000 h 6858000"/>
              <a:gd name="connsiteX3" fmla="*/ 3587167 w 6024154"/>
              <a:gd name="connsiteY3" fmla="*/ 6858000 h 6858000"/>
              <a:gd name="connsiteX4" fmla="*/ 3474220 w 6024154"/>
              <a:gd name="connsiteY4" fmla="*/ 6800152 h 6858000"/>
              <a:gd name="connsiteX5" fmla="*/ 0 w 6024154"/>
              <a:gd name="connsiteY5" fmla="*/ 962844 h 6858000"/>
              <a:gd name="connsiteX6" fmla="*/ 34274 w 6024154"/>
              <a:gd name="connsiteY6" fmla="*/ 28409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4154" h="6858000">
                <a:moveTo>
                  <a:pt x="70374" y="0"/>
                </a:moveTo>
                <a:lnTo>
                  <a:pt x="6024154" y="0"/>
                </a:lnTo>
                <a:lnTo>
                  <a:pt x="6024154" y="6858000"/>
                </a:lnTo>
                <a:lnTo>
                  <a:pt x="3587167" y="6858000"/>
                </a:lnTo>
                <a:lnTo>
                  <a:pt x="3474220" y="6800152"/>
                </a:lnTo>
                <a:cubicBezTo>
                  <a:pt x="1404818" y="5675986"/>
                  <a:pt x="0" y="3483472"/>
                  <a:pt x="0" y="962844"/>
                </a:cubicBezTo>
                <a:cubicBezTo>
                  <a:pt x="0" y="733696"/>
                  <a:pt x="11610" y="507260"/>
                  <a:pt x="34274" y="284091"/>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026" name="Picture 2" descr="Baker clipart, Baker Transparent FREE for download on ...">
            <a:extLst>
              <a:ext uri="{FF2B5EF4-FFF2-40B4-BE49-F238E27FC236}">
                <a16:creationId xmlns:a16="http://schemas.microsoft.com/office/drawing/2014/main" id="{6B26C5AB-6261-4E16-B60A-3E03DA6D0370}"/>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364241" y="876329"/>
            <a:ext cx="4105275" cy="3639550"/>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680874A7-47F4-45AC-8007-67AB871869AA}"/>
              </a:ext>
            </a:extLst>
          </p:cNvPr>
          <p:cNvSpPr>
            <a:spLocks noGrp="1"/>
          </p:cNvSpPr>
          <p:nvPr>
            <p:ph idx="1"/>
          </p:nvPr>
        </p:nvSpPr>
        <p:spPr>
          <a:xfrm>
            <a:off x="6658044" y="2871982"/>
            <a:ext cx="5006336" cy="3181684"/>
          </a:xfrm>
        </p:spPr>
        <p:txBody>
          <a:bodyPr anchor="t">
            <a:normAutofit/>
          </a:bodyPr>
          <a:lstStyle/>
          <a:p>
            <a:pPr marL="0" indent="0">
              <a:buNone/>
            </a:pPr>
            <a:r>
              <a:rPr lang="en-GB" sz="1700" b="1" u="sng" dirty="0"/>
              <a:t>Hello Year 5.</a:t>
            </a:r>
          </a:p>
          <a:p>
            <a:pPr marL="0" indent="0">
              <a:buNone/>
            </a:pPr>
            <a:r>
              <a:rPr lang="en-GB" sz="1700" dirty="0"/>
              <a:t>This is the first lesson in our topic about baking bread.</a:t>
            </a:r>
          </a:p>
          <a:p>
            <a:pPr marL="0" indent="0">
              <a:buNone/>
            </a:pPr>
            <a:r>
              <a:rPr lang="en-GB" sz="1700" dirty="0"/>
              <a:t>You will…</a:t>
            </a:r>
          </a:p>
          <a:p>
            <a:r>
              <a:rPr lang="en-GB" sz="1700" dirty="0"/>
              <a:t>learn about different types of bread and the cultures and/or regions they come from. </a:t>
            </a:r>
          </a:p>
          <a:p>
            <a:r>
              <a:rPr lang="en-GB" sz="1700" dirty="0"/>
              <a:t>You will then taste and describe a variety of breads.</a:t>
            </a:r>
          </a:p>
          <a:p>
            <a:pPr marL="0" indent="0">
              <a:buNone/>
            </a:pPr>
            <a:r>
              <a:rPr lang="en-GB" sz="1700" dirty="0"/>
              <a:t>You will use these design and technology skills:</a:t>
            </a:r>
          </a:p>
          <a:p>
            <a:r>
              <a:rPr lang="en-GB" sz="1700" dirty="0"/>
              <a:t>Comparing</a:t>
            </a:r>
          </a:p>
          <a:p>
            <a:r>
              <a:rPr lang="en-GB" sz="1700" dirty="0"/>
              <a:t>Evaluating</a:t>
            </a:r>
          </a:p>
        </p:txBody>
      </p:sp>
    </p:spTree>
    <p:extLst>
      <p:ext uri="{BB962C8B-B14F-4D97-AF65-F5344CB8AC3E}">
        <p14:creationId xmlns:p14="http://schemas.microsoft.com/office/powerpoint/2010/main" val="3157203716"/>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28B86B-649D-4A0E-AFED-AE2E516C3526}"/>
              </a:ext>
            </a:extLst>
          </p:cNvPr>
          <p:cNvSpPr>
            <a:spLocks noGrp="1"/>
          </p:cNvSpPr>
          <p:nvPr>
            <p:ph type="title"/>
          </p:nvPr>
        </p:nvSpPr>
        <p:spPr>
          <a:xfrm>
            <a:off x="6289158" y="803325"/>
            <a:ext cx="5259707" cy="1325563"/>
          </a:xfrm>
        </p:spPr>
        <p:txBody>
          <a:bodyPr>
            <a:normAutofit/>
          </a:bodyPr>
          <a:lstStyle/>
          <a:p>
            <a:r>
              <a:rPr lang="en-GB" dirty="0"/>
              <a:t>Useful vocabulary </a:t>
            </a:r>
          </a:p>
        </p:txBody>
      </p:sp>
      <p:sp>
        <p:nvSpPr>
          <p:cNvPr id="2052" name="Freeform: Shape 70">
            <a:extLst>
              <a:ext uri="{FF2B5EF4-FFF2-40B4-BE49-F238E27FC236}">
                <a16:creationId xmlns:a16="http://schemas.microsoft.com/office/drawing/2014/main" id="{357DD0D3-F869-46D0-944C-6EC60E19E35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136816" cy="5254922"/>
          </a:xfrm>
          <a:custGeom>
            <a:avLst/>
            <a:gdLst>
              <a:gd name="connsiteX0" fmla="*/ 0 w 6136816"/>
              <a:gd name="connsiteY0" fmla="*/ 0 h 5254922"/>
              <a:gd name="connsiteX1" fmla="*/ 6136816 w 6136816"/>
              <a:gd name="connsiteY1" fmla="*/ 0 h 5254922"/>
              <a:gd name="connsiteX2" fmla="*/ 6134892 w 6136816"/>
              <a:gd name="connsiteY2" fmla="*/ 111520 h 5254922"/>
              <a:gd name="connsiteX3" fmla="*/ 6066513 w 6136816"/>
              <a:gd name="connsiteY3" fmla="*/ 752995 h 5254922"/>
              <a:gd name="connsiteX4" fmla="*/ 140712 w 6136816"/>
              <a:gd name="connsiteY4" fmla="*/ 5219363 h 5254922"/>
              <a:gd name="connsiteX5" fmla="*/ 0 w 6136816"/>
              <a:gd name="connsiteY5" fmla="*/ 5199534 h 52549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136816" h="5254922">
                <a:moveTo>
                  <a:pt x="0" y="0"/>
                </a:moveTo>
                <a:lnTo>
                  <a:pt x="6136816" y="0"/>
                </a:lnTo>
                <a:lnTo>
                  <a:pt x="6134892" y="111520"/>
                </a:lnTo>
                <a:cubicBezTo>
                  <a:pt x="6124961" y="323936"/>
                  <a:pt x="6102367" y="538040"/>
                  <a:pt x="6066513" y="752995"/>
                </a:cubicBezTo>
                <a:cubicBezTo>
                  <a:pt x="5592281" y="3596146"/>
                  <a:pt x="2972232" y="5545369"/>
                  <a:pt x="140712" y="5219363"/>
                </a:cubicBezTo>
                <a:lnTo>
                  <a:pt x="0" y="5199534"/>
                </a:lnTo>
                <a:close/>
              </a:path>
            </a:pathLst>
          </a:cu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pic>
        <p:nvPicPr>
          <p:cNvPr id="2050" name="Picture 2" descr="Mouth Watering Clipart">
            <a:extLst>
              <a:ext uri="{FF2B5EF4-FFF2-40B4-BE49-F238E27FC236}">
                <a16:creationId xmlns:a16="http://schemas.microsoft.com/office/drawing/2014/main" id="{5B7FB910-C03E-45B1-8545-E89DF0B31442}"/>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6341" r="-1" b="11986"/>
          <a:stretch/>
        </p:blipFill>
        <p:spPr bwMode="auto">
          <a:xfrm>
            <a:off x="1" y="2"/>
            <a:ext cx="5863721" cy="4984915"/>
          </a:xfrm>
          <a:custGeom>
            <a:avLst/>
            <a:gdLst/>
            <a:ahLst/>
            <a:cxnLst/>
            <a:rect l="l" t="t" r="r" b="b"/>
            <a:pathLst>
              <a:path w="5863721" h="4984915">
                <a:moveTo>
                  <a:pt x="0" y="0"/>
                </a:moveTo>
                <a:lnTo>
                  <a:pt x="5863721" y="0"/>
                </a:lnTo>
                <a:lnTo>
                  <a:pt x="5844576" y="326138"/>
                </a:lnTo>
                <a:cubicBezTo>
                  <a:pt x="5833049" y="448313"/>
                  <a:pt x="5817094" y="570952"/>
                  <a:pt x="5796589" y="693884"/>
                </a:cubicBezTo>
                <a:cubicBezTo>
                  <a:pt x="5344573" y="3403845"/>
                  <a:pt x="2847261" y="5261756"/>
                  <a:pt x="148386" y="4951022"/>
                </a:cubicBezTo>
                <a:lnTo>
                  <a:pt x="0" y="4930112"/>
                </a:lnTo>
                <a:close/>
              </a:path>
            </a:pathLst>
          </a:cu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E097C395-39E0-40B2-BDF7-7FA0A664909F}"/>
              </a:ext>
            </a:extLst>
          </p:cNvPr>
          <p:cNvSpPr>
            <a:spLocks noGrp="1"/>
          </p:cNvSpPr>
          <p:nvPr>
            <p:ph idx="1"/>
          </p:nvPr>
        </p:nvSpPr>
        <p:spPr>
          <a:xfrm>
            <a:off x="5412056" y="2279017"/>
            <a:ext cx="6136816" cy="4320565"/>
          </a:xfrm>
        </p:spPr>
        <p:txBody>
          <a:bodyPr anchor="t">
            <a:normAutofit fontScale="92500" lnSpcReduction="20000"/>
          </a:bodyPr>
          <a:lstStyle/>
          <a:p>
            <a:pPr marL="0" indent="0">
              <a:lnSpc>
                <a:spcPct val="160000"/>
              </a:lnSpc>
              <a:buNone/>
            </a:pPr>
            <a:r>
              <a:rPr lang="en-GB" sz="2400" dirty="0"/>
              <a:t>appetising      aromatic   bitter   bland   burnt   cheesy   crunchy   chilled   cold   creamy   crisp  delicious   dry   dull   fiery   fizzy   flavoursome   fluffy   fresh   fruity   juicy   mild   moist   oily   plain   peppery   rich   rubbery   salty   spicy   smelly   lumpy   sour   sticky   sweet   tangy   tasty   seasoned   unseasoned   velvety   warm   whipped   yummy   zesty   zingy   brown   white   airholes   bubbles   crumbly   smooth   soft   hard.</a:t>
            </a:r>
          </a:p>
        </p:txBody>
      </p:sp>
    </p:spTree>
    <p:extLst>
      <p:ext uri="{BB962C8B-B14F-4D97-AF65-F5344CB8AC3E}">
        <p14:creationId xmlns:p14="http://schemas.microsoft.com/office/powerpoint/2010/main" val="2293995617"/>
      </p:ext>
    </p:extLst>
  </p:cSld>
  <p:clrMapOvr>
    <a:overrideClrMapping bg1="dk1" tx1="lt1" bg2="dk2" tx2="lt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3" name="Rectangle 72">
            <a:extLst>
              <a:ext uri="{FF2B5EF4-FFF2-40B4-BE49-F238E27FC236}">
                <a16:creationId xmlns:a16="http://schemas.microsoft.com/office/drawing/2014/main" id="{823AC064-BC96-4F32-8AE1-B2FD387548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96882" y="280374"/>
            <a:ext cx="11438793" cy="1844256"/>
          </a:xfrm>
          <a:prstGeom prst="rect">
            <a:avLst/>
          </a:prstGeom>
          <a:solidFill>
            <a:srgbClr val="404040"/>
          </a:solidFill>
          <a:ln w="127000" cap="sq" cmpd="thinThick">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C15B1BDF-3EE7-4E4D-A8C3-8FCC4B58A0B4}"/>
              </a:ext>
            </a:extLst>
          </p:cNvPr>
          <p:cNvSpPr txBox="1"/>
          <p:nvPr/>
        </p:nvSpPr>
        <p:spPr>
          <a:xfrm>
            <a:off x="546351" y="433545"/>
            <a:ext cx="11139854" cy="930447"/>
          </a:xfrm>
          <a:prstGeom prst="rect">
            <a:avLst/>
          </a:prstGeom>
        </p:spPr>
        <p:txBody>
          <a:bodyPr vert="horz" lIns="91440" tIns="45720" rIns="91440" bIns="45720" rtlCol="0" anchor="b">
            <a:normAutofit/>
          </a:bodyPr>
          <a:lstStyle/>
          <a:p>
            <a:pPr algn="ctr">
              <a:lnSpc>
                <a:spcPct val="90000"/>
              </a:lnSpc>
              <a:spcBef>
                <a:spcPct val="0"/>
              </a:spcBef>
              <a:spcAft>
                <a:spcPts val="600"/>
              </a:spcAft>
            </a:pPr>
            <a:r>
              <a:rPr lang="en-US" sz="5400" b="1" u="sng">
                <a:solidFill>
                  <a:srgbClr val="FFFFFF"/>
                </a:solidFill>
                <a:latin typeface="+mj-lt"/>
                <a:ea typeface="+mj-ea"/>
                <a:cs typeface="+mj-cs"/>
              </a:rPr>
              <a:t>Task 1.</a:t>
            </a:r>
          </a:p>
        </p:txBody>
      </p:sp>
      <p:cxnSp>
        <p:nvCxnSpPr>
          <p:cNvPr id="75" name="Straight Connector 74">
            <a:extLst>
              <a:ext uri="{FF2B5EF4-FFF2-40B4-BE49-F238E27FC236}">
                <a16:creationId xmlns:a16="http://schemas.microsoft.com/office/drawing/2014/main" id="{7E7C77BC-7138-40B1-A15B-20F57A49462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230078" y="1522292"/>
            <a:ext cx="7772400" cy="0"/>
          </a:xfrm>
          <a:prstGeom prst="line">
            <a:avLst/>
          </a:prstGeom>
          <a:ln w="22225">
            <a:solidFill>
              <a:srgbClr val="D9D9D9"/>
            </a:solidFill>
          </a:ln>
        </p:spPr>
        <p:style>
          <a:lnRef idx="1">
            <a:schemeClr val="accent1"/>
          </a:lnRef>
          <a:fillRef idx="0">
            <a:schemeClr val="accent1"/>
          </a:fillRef>
          <a:effectRef idx="0">
            <a:schemeClr val="accent1"/>
          </a:effectRef>
          <a:fontRef idx="minor">
            <a:schemeClr val="tx1"/>
          </a:fontRef>
        </p:style>
      </p:cxnSp>
      <p:pic>
        <p:nvPicPr>
          <p:cNvPr id="3076" name="Picture 4">
            <a:extLst>
              <a:ext uri="{FF2B5EF4-FFF2-40B4-BE49-F238E27FC236}">
                <a16:creationId xmlns:a16="http://schemas.microsoft.com/office/drawing/2014/main" id="{8F166A0C-8DD3-4673-92E1-E6CDAB976562}"/>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21754" b="22369"/>
          <a:stretch/>
        </p:blipFill>
        <p:spPr bwMode="auto">
          <a:xfrm>
            <a:off x="6445074" y="2901334"/>
            <a:ext cx="5455917" cy="3048603"/>
          </a:xfrm>
          <a:prstGeom prst="rect">
            <a:avLst/>
          </a:prstGeom>
          <a:noFill/>
          <a:extLst>
            <a:ext uri="{909E8E84-426E-40DD-AFC4-6F175D3DCCD1}">
              <a14:hiddenFill xmlns:a14="http://schemas.microsoft.com/office/drawing/2010/main">
                <a:solidFill>
                  <a:srgbClr val="FFFFFF"/>
                </a:solidFill>
              </a14:hiddenFill>
            </a:ext>
          </a:extLst>
        </p:spPr>
      </p:pic>
      <p:cxnSp>
        <p:nvCxnSpPr>
          <p:cNvPr id="77" name="Straight Connector 76">
            <a:extLst>
              <a:ext uri="{FF2B5EF4-FFF2-40B4-BE49-F238E27FC236}">
                <a16:creationId xmlns:a16="http://schemas.microsoft.com/office/drawing/2014/main" id="{DB146403-F3D6-484B-B2ED-97F9565D037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116278" y="2596836"/>
            <a:ext cx="0" cy="3657600"/>
          </a:xfrm>
          <a:prstGeom prst="line">
            <a:avLst/>
          </a:prstGeom>
          <a:ln w="101600" cmpd="dbl">
            <a:solidFill>
              <a:srgbClr val="595959"/>
            </a:solidFill>
          </a:ln>
        </p:spPr>
        <p:style>
          <a:lnRef idx="1">
            <a:schemeClr val="accent1"/>
          </a:lnRef>
          <a:fillRef idx="0">
            <a:schemeClr val="accent1"/>
          </a:fillRef>
          <a:effectRef idx="0">
            <a:schemeClr val="accent1"/>
          </a:effectRef>
          <a:fontRef idx="minor">
            <a:schemeClr val="tx1"/>
          </a:fontRef>
        </p:style>
      </p:cxnSp>
      <p:pic>
        <p:nvPicPr>
          <p:cNvPr id="3074" name="Picture 2" descr="Bread: Investigating Bread #2">
            <a:extLst>
              <a:ext uri="{FF2B5EF4-FFF2-40B4-BE49-F238E27FC236}">
                <a16:creationId xmlns:a16="http://schemas.microsoft.com/office/drawing/2014/main" id="{48D6B768-0D78-45DB-ADD1-EAD0AC868758}"/>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22738" b="24093"/>
          <a:stretch/>
        </p:blipFill>
        <p:spPr bwMode="auto">
          <a:xfrm>
            <a:off x="396882" y="2901334"/>
            <a:ext cx="5455917" cy="29008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706320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le 6">
            <a:extLst>
              <a:ext uri="{FF2B5EF4-FFF2-40B4-BE49-F238E27FC236}">
                <a16:creationId xmlns:a16="http://schemas.microsoft.com/office/drawing/2014/main" id="{49314289-6E3E-45D0-9F68-BA9D99E75C22}"/>
              </a:ext>
            </a:extLst>
          </p:cNvPr>
          <p:cNvGraphicFramePr>
            <a:graphicFrameLocks noGrp="1"/>
          </p:cNvGraphicFramePr>
          <p:nvPr>
            <p:extLst>
              <p:ext uri="{D42A27DB-BD31-4B8C-83A1-F6EECF244321}">
                <p14:modId xmlns:p14="http://schemas.microsoft.com/office/powerpoint/2010/main" val="3032744837"/>
              </p:ext>
            </p:extLst>
          </p:nvPr>
        </p:nvGraphicFramePr>
        <p:xfrm>
          <a:off x="1668907" y="3638206"/>
          <a:ext cx="8127999" cy="2926080"/>
        </p:xfrm>
        <a:graphic>
          <a:graphicData uri="http://schemas.openxmlformats.org/drawingml/2006/table">
            <a:tbl>
              <a:tblPr firstRow="1" bandRow="1">
                <a:tableStyleId>{5C22544A-7EE6-4342-B048-85BDC9FD1C3A}</a:tableStyleId>
              </a:tblPr>
              <a:tblGrid>
                <a:gridCol w="2709333">
                  <a:extLst>
                    <a:ext uri="{9D8B030D-6E8A-4147-A177-3AD203B41FA5}">
                      <a16:colId xmlns:a16="http://schemas.microsoft.com/office/drawing/2014/main" val="1179831005"/>
                    </a:ext>
                  </a:extLst>
                </a:gridCol>
                <a:gridCol w="2709333">
                  <a:extLst>
                    <a:ext uri="{9D8B030D-6E8A-4147-A177-3AD203B41FA5}">
                      <a16:colId xmlns:a16="http://schemas.microsoft.com/office/drawing/2014/main" val="195478465"/>
                    </a:ext>
                  </a:extLst>
                </a:gridCol>
                <a:gridCol w="2709333">
                  <a:extLst>
                    <a:ext uri="{9D8B030D-6E8A-4147-A177-3AD203B41FA5}">
                      <a16:colId xmlns:a16="http://schemas.microsoft.com/office/drawing/2014/main" val="3884369861"/>
                    </a:ext>
                  </a:extLst>
                </a:gridCol>
              </a:tblGrid>
              <a:tr h="361407">
                <a:tc>
                  <a:txBody>
                    <a:bodyPr/>
                    <a:lstStyle/>
                    <a:p>
                      <a:r>
                        <a:rPr lang="en-GB" dirty="0"/>
                        <a:t>Name of bread</a:t>
                      </a:r>
                    </a:p>
                  </a:txBody>
                  <a:tcPr/>
                </a:tc>
                <a:tc>
                  <a:txBody>
                    <a:bodyPr/>
                    <a:lstStyle/>
                    <a:p>
                      <a:r>
                        <a:rPr lang="en-GB" dirty="0"/>
                        <a:t>Continent of origin</a:t>
                      </a:r>
                    </a:p>
                  </a:txBody>
                  <a:tcPr/>
                </a:tc>
                <a:tc>
                  <a:txBody>
                    <a:bodyPr/>
                    <a:lstStyle/>
                    <a:p>
                      <a:r>
                        <a:rPr lang="en-GB" dirty="0"/>
                        <a:t>Country/city of origin</a:t>
                      </a:r>
                    </a:p>
                  </a:txBody>
                  <a:tcPr/>
                </a:tc>
                <a:extLst>
                  <a:ext uri="{0D108BD9-81ED-4DB2-BD59-A6C34878D82A}">
                    <a16:rowId xmlns:a16="http://schemas.microsoft.com/office/drawing/2014/main" val="2858198970"/>
                  </a:ext>
                </a:extLst>
              </a:tr>
              <a:tr h="361407">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2747968430"/>
                  </a:ext>
                </a:extLst>
              </a:tr>
              <a:tr h="361407">
                <a:tc>
                  <a:txBody>
                    <a:bodyPr/>
                    <a:lstStyle/>
                    <a:p>
                      <a:endParaRPr lang="en-GB" dirty="0"/>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3323269459"/>
                  </a:ext>
                </a:extLst>
              </a:tr>
              <a:tr h="361407">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748188791"/>
                  </a:ext>
                </a:extLst>
              </a:tr>
              <a:tr h="361407">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352109068"/>
                  </a:ext>
                </a:extLst>
              </a:tr>
              <a:tr h="361407">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1716380415"/>
                  </a:ext>
                </a:extLst>
              </a:tr>
              <a:tr h="361407">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1597094911"/>
                  </a:ext>
                </a:extLst>
              </a:tr>
              <a:tr h="361407">
                <a:tc>
                  <a:txBody>
                    <a:bodyPr/>
                    <a:lstStyle/>
                    <a:p>
                      <a:endParaRPr lang="en-GB"/>
                    </a:p>
                  </a:txBody>
                  <a:tcPr/>
                </a:tc>
                <a:tc>
                  <a:txBody>
                    <a:bodyPr/>
                    <a:lstStyle/>
                    <a:p>
                      <a:endParaRPr lang="en-GB"/>
                    </a:p>
                  </a:txBody>
                  <a:tcPr/>
                </a:tc>
                <a:tc>
                  <a:txBody>
                    <a:bodyPr/>
                    <a:lstStyle/>
                    <a:p>
                      <a:endParaRPr lang="en-GB" dirty="0"/>
                    </a:p>
                  </a:txBody>
                  <a:tcPr/>
                </a:tc>
                <a:extLst>
                  <a:ext uri="{0D108BD9-81ED-4DB2-BD59-A6C34878D82A}">
                    <a16:rowId xmlns:a16="http://schemas.microsoft.com/office/drawing/2014/main" val="2881002374"/>
                  </a:ext>
                </a:extLst>
              </a:tr>
            </a:tbl>
          </a:graphicData>
        </a:graphic>
      </p:graphicFrame>
      <p:sp>
        <p:nvSpPr>
          <p:cNvPr id="8" name="TextBox 7">
            <a:extLst>
              <a:ext uri="{FF2B5EF4-FFF2-40B4-BE49-F238E27FC236}">
                <a16:creationId xmlns:a16="http://schemas.microsoft.com/office/drawing/2014/main" id="{9B29DE4B-FB88-4605-9C85-75D91F1A3E88}"/>
              </a:ext>
            </a:extLst>
          </p:cNvPr>
          <p:cNvSpPr txBox="1"/>
          <p:nvPr/>
        </p:nvSpPr>
        <p:spPr>
          <a:xfrm>
            <a:off x="6527408" y="2210827"/>
            <a:ext cx="4360985" cy="923330"/>
          </a:xfrm>
          <a:prstGeom prst="rect">
            <a:avLst/>
          </a:prstGeom>
          <a:noFill/>
        </p:spPr>
        <p:txBody>
          <a:bodyPr wrap="square" rtlCol="0">
            <a:spAutoFit/>
          </a:bodyPr>
          <a:lstStyle/>
          <a:p>
            <a:r>
              <a:rPr lang="en-GB" dirty="0">
                <a:hlinkClick r:id="rId2"/>
              </a:rPr>
              <a:t>https://www.bhf.org.uk/informationsupport/heart-matters-magazine/nutrition/cooking-skills/dough/a-to-z-of-breads</a:t>
            </a:r>
            <a:endParaRPr lang="en-GB" dirty="0"/>
          </a:p>
        </p:txBody>
      </p:sp>
      <p:sp>
        <p:nvSpPr>
          <p:cNvPr id="10" name="TextBox 9">
            <a:extLst>
              <a:ext uri="{FF2B5EF4-FFF2-40B4-BE49-F238E27FC236}">
                <a16:creationId xmlns:a16="http://schemas.microsoft.com/office/drawing/2014/main" id="{A8E3B141-E66C-4CF0-82D5-C9443A7110DC}"/>
              </a:ext>
            </a:extLst>
          </p:cNvPr>
          <p:cNvSpPr txBox="1"/>
          <p:nvPr/>
        </p:nvSpPr>
        <p:spPr>
          <a:xfrm>
            <a:off x="6427152" y="989306"/>
            <a:ext cx="5383848" cy="1200329"/>
          </a:xfrm>
          <a:prstGeom prst="rect">
            <a:avLst/>
          </a:prstGeom>
          <a:noFill/>
        </p:spPr>
        <p:txBody>
          <a:bodyPr wrap="square" rtlCol="0">
            <a:spAutoFit/>
          </a:bodyPr>
          <a:lstStyle/>
          <a:p>
            <a:r>
              <a:rPr lang="en-GB" b="1" u="sng" dirty="0"/>
              <a:t>Task 2.</a:t>
            </a:r>
          </a:p>
          <a:p>
            <a:r>
              <a:rPr lang="en-GB" u="sng" dirty="0"/>
              <a:t>Complete the table below. The web link below will help you with this activity. </a:t>
            </a:r>
            <a:r>
              <a:rPr lang="en-GB" dirty="0"/>
              <a:t>(Print off/type in and save/ write up on paper)</a:t>
            </a:r>
          </a:p>
        </p:txBody>
      </p:sp>
      <p:pic>
        <p:nvPicPr>
          <p:cNvPr id="4098" name="Picture 2">
            <a:extLst>
              <a:ext uri="{FF2B5EF4-FFF2-40B4-BE49-F238E27FC236}">
                <a16:creationId xmlns:a16="http://schemas.microsoft.com/office/drawing/2014/main" id="{CB215595-69CF-40CC-842D-1C54CAB508C9}"/>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21527" b="23115"/>
          <a:stretch/>
        </p:blipFill>
        <p:spPr bwMode="auto">
          <a:xfrm>
            <a:off x="381000" y="293714"/>
            <a:ext cx="5715000" cy="31636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5055762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2C2606-AFB0-4989-9B79-31315771DB85}"/>
              </a:ext>
            </a:extLst>
          </p:cNvPr>
          <p:cNvSpPr>
            <a:spLocks noGrp="1"/>
          </p:cNvSpPr>
          <p:nvPr>
            <p:ph type="title"/>
          </p:nvPr>
        </p:nvSpPr>
        <p:spPr>
          <a:xfrm>
            <a:off x="838200" y="365126"/>
            <a:ext cx="10515600" cy="760290"/>
          </a:xfrm>
        </p:spPr>
        <p:txBody>
          <a:bodyPr>
            <a:noAutofit/>
          </a:bodyPr>
          <a:lstStyle/>
          <a:p>
            <a:r>
              <a:rPr lang="en-GB" sz="2000" b="1" u="sng" dirty="0"/>
              <a:t>Task 3</a:t>
            </a:r>
            <a:r>
              <a:rPr lang="en-GB" sz="2000" dirty="0"/>
              <a:t>. </a:t>
            </a:r>
            <a:r>
              <a:rPr lang="en-GB" sz="2000" u="sng" dirty="0"/>
              <a:t>On the world map below, add a label line and bread name label, to the country of origin of each of the breads in the previous slide. Do the same for other breads you may have researched. </a:t>
            </a:r>
            <a:r>
              <a:rPr lang="en-GB" sz="2000" dirty="0"/>
              <a:t>(print off to complete task)</a:t>
            </a:r>
          </a:p>
        </p:txBody>
      </p:sp>
      <p:pic>
        <p:nvPicPr>
          <p:cNvPr id="5122" name="Picture 2" descr="Printable, Blank World Outline Maps • Royalty Free • Globe, Earth">
            <a:extLst>
              <a:ext uri="{FF2B5EF4-FFF2-40B4-BE49-F238E27FC236}">
                <a16:creationId xmlns:a16="http://schemas.microsoft.com/office/drawing/2014/main" id="{A9279A5A-FCF4-41B9-9C71-DAB1CE7BD8F9}"/>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10666" b="21436"/>
          <a:stretch/>
        </p:blipFill>
        <p:spPr bwMode="auto">
          <a:xfrm>
            <a:off x="717453" y="1336431"/>
            <a:ext cx="10803988" cy="53879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104051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64F033-38AC-4563-8DE7-01DCE141D07A}"/>
              </a:ext>
            </a:extLst>
          </p:cNvPr>
          <p:cNvSpPr>
            <a:spLocks noGrp="1"/>
          </p:cNvSpPr>
          <p:nvPr>
            <p:ph type="title"/>
          </p:nvPr>
        </p:nvSpPr>
        <p:spPr>
          <a:xfrm>
            <a:off x="838200" y="106017"/>
            <a:ext cx="10515600" cy="715617"/>
          </a:xfrm>
        </p:spPr>
        <p:txBody>
          <a:bodyPr>
            <a:normAutofit fontScale="90000"/>
          </a:bodyPr>
          <a:lstStyle/>
          <a:p>
            <a:r>
              <a:rPr lang="en-GB" sz="2200" b="1" u="sng" dirty="0"/>
              <a:t>Task 4</a:t>
            </a:r>
            <a:r>
              <a:rPr lang="en-GB" sz="2000" dirty="0"/>
              <a:t>. </a:t>
            </a:r>
            <a:r>
              <a:rPr lang="en-GB" sz="2200" u="sng" dirty="0"/>
              <a:t>You are now going taste some breads you have at home and evaluate each based on their characteristics. The vocabulary slide may be useful for this task</a:t>
            </a:r>
            <a:r>
              <a:rPr lang="en-GB" sz="2200" dirty="0"/>
              <a:t>. (print off/ draw chart on paper)</a:t>
            </a:r>
            <a:endParaRPr lang="en-GB" sz="2000" dirty="0"/>
          </a:p>
        </p:txBody>
      </p:sp>
      <p:pic>
        <p:nvPicPr>
          <p:cNvPr id="6146" name="Picture 2">
            <a:extLst>
              <a:ext uri="{FF2B5EF4-FFF2-40B4-BE49-F238E27FC236}">
                <a16:creationId xmlns:a16="http://schemas.microsoft.com/office/drawing/2014/main" id="{580C2BB1-5822-4867-B50E-C0765356F7DF}"/>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24708" b="21385"/>
          <a:stretch/>
        </p:blipFill>
        <p:spPr bwMode="auto">
          <a:xfrm>
            <a:off x="562708" y="812179"/>
            <a:ext cx="10948187" cy="56440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6664949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170" name="Picture 2" descr="Star Baker – The Original Metal Sign Company">
            <a:extLst>
              <a:ext uri="{FF2B5EF4-FFF2-40B4-BE49-F238E27FC236}">
                <a16:creationId xmlns:a16="http://schemas.microsoft.com/office/drawing/2014/main" id="{3BA0AFB6-926A-42E1-8E54-C4910BC9CD36}"/>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17755" b="25995"/>
          <a:stretch/>
        </p:blipFill>
        <p:spPr bwMode="auto">
          <a:xfrm>
            <a:off x="20" y="10"/>
            <a:ext cx="12191980" cy="6857990"/>
          </a:xfrm>
          <a:prstGeom prst="rect">
            <a:avLst/>
          </a:prstGeom>
          <a:noFill/>
          <a:extLst>
            <a:ext uri="{909E8E84-426E-40DD-AFC4-6F175D3DCCD1}">
              <a14:hiddenFill xmlns:a14="http://schemas.microsoft.com/office/drawing/2010/main">
                <a:solidFill>
                  <a:srgbClr val="FFFFFF"/>
                </a:solidFill>
              </a14:hiddenFill>
            </a:ext>
          </a:extLst>
        </p:spPr>
      </p:pic>
      <p:sp>
        <p:nvSpPr>
          <p:cNvPr id="71" name="Freeform: Shape 70">
            <a:extLst>
              <a:ext uri="{FF2B5EF4-FFF2-40B4-BE49-F238E27FC236}">
                <a16:creationId xmlns:a16="http://schemas.microsoft.com/office/drawing/2014/main" id="{6A8C7735-6276-4578-AF81-79F880EDD0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96524" y="1"/>
            <a:ext cx="7295477" cy="6853457"/>
          </a:xfrm>
          <a:custGeom>
            <a:avLst/>
            <a:gdLst>
              <a:gd name="connsiteX0" fmla="*/ 2113864 w 7295477"/>
              <a:gd name="connsiteY0" fmla="*/ 0 h 6853457"/>
              <a:gd name="connsiteX1" fmla="*/ 5731689 w 7295477"/>
              <a:gd name="connsiteY1" fmla="*/ 0 h 6853457"/>
              <a:gd name="connsiteX2" fmla="*/ 5792604 w 7295477"/>
              <a:gd name="connsiteY2" fmla="*/ 31199 h 6853457"/>
              <a:gd name="connsiteX3" fmla="*/ 7277638 w 7295477"/>
              <a:gd name="connsiteY3" fmla="*/ 1446415 h 6853457"/>
              <a:gd name="connsiteX4" fmla="*/ 7295477 w 7295477"/>
              <a:gd name="connsiteY4" fmla="*/ 1478103 h 6853457"/>
              <a:gd name="connsiteX5" fmla="*/ 7295477 w 7295477"/>
              <a:gd name="connsiteY5" fmla="*/ 5482224 h 6853457"/>
              <a:gd name="connsiteX6" fmla="*/ 7195301 w 7295477"/>
              <a:gd name="connsiteY6" fmla="*/ 5644337 h 6853457"/>
              <a:gd name="connsiteX7" fmla="*/ 5956878 w 7295477"/>
              <a:gd name="connsiteY7" fmla="*/ 6835380 h 6853457"/>
              <a:gd name="connsiteX8" fmla="*/ 5925438 w 7295477"/>
              <a:gd name="connsiteY8" fmla="*/ 6853457 h 6853457"/>
              <a:gd name="connsiteX9" fmla="*/ 1920114 w 7295477"/>
              <a:gd name="connsiteY9" fmla="*/ 6853457 h 6853457"/>
              <a:gd name="connsiteX10" fmla="*/ 1888674 w 7295477"/>
              <a:gd name="connsiteY10" fmla="*/ 6835380 h 6853457"/>
              <a:gd name="connsiteX11" fmla="*/ 0 w 7295477"/>
              <a:gd name="connsiteY11" fmla="*/ 3480517 h 6853457"/>
              <a:gd name="connsiteX12" fmla="*/ 2052949 w 7295477"/>
              <a:gd name="connsiteY12" fmla="*/ 31199 h 68534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295477" h="6853457">
                <a:moveTo>
                  <a:pt x="2113864" y="0"/>
                </a:moveTo>
                <a:lnTo>
                  <a:pt x="5731689" y="0"/>
                </a:lnTo>
                <a:lnTo>
                  <a:pt x="5792604" y="31199"/>
                </a:lnTo>
                <a:cubicBezTo>
                  <a:pt x="6404018" y="363339"/>
                  <a:pt x="6917255" y="853303"/>
                  <a:pt x="7277638" y="1446415"/>
                </a:cubicBezTo>
                <a:lnTo>
                  <a:pt x="7295477" y="1478103"/>
                </a:lnTo>
                <a:lnTo>
                  <a:pt x="7295477" y="5482224"/>
                </a:lnTo>
                <a:lnTo>
                  <a:pt x="7195301" y="5644337"/>
                </a:lnTo>
                <a:cubicBezTo>
                  <a:pt x="6875688" y="6126745"/>
                  <a:pt x="6452261" y="6534378"/>
                  <a:pt x="5956878" y="6835380"/>
                </a:cubicBezTo>
                <a:lnTo>
                  <a:pt x="5925438" y="6853457"/>
                </a:lnTo>
                <a:lnTo>
                  <a:pt x="1920114" y="6853457"/>
                </a:lnTo>
                <a:lnTo>
                  <a:pt x="1888674" y="6835380"/>
                </a:lnTo>
                <a:cubicBezTo>
                  <a:pt x="756370" y="6147375"/>
                  <a:pt x="0" y="4902276"/>
                  <a:pt x="0" y="3480517"/>
                </a:cubicBezTo>
                <a:cubicBezTo>
                  <a:pt x="0" y="1991056"/>
                  <a:pt x="830121" y="695479"/>
                  <a:pt x="2052949" y="31199"/>
                </a:cubicBezTo>
                <a:close/>
              </a:path>
            </a:pathLst>
          </a:cu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73" name="Freeform: Shape 72">
            <a:extLst>
              <a:ext uri="{FF2B5EF4-FFF2-40B4-BE49-F238E27FC236}">
                <a16:creationId xmlns:a16="http://schemas.microsoft.com/office/drawing/2014/main" id="{C99FB3BE-A321-4CE6-A965-B495F53AFBD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63088" y="1"/>
            <a:ext cx="7128913" cy="6853457"/>
          </a:xfrm>
          <a:custGeom>
            <a:avLst/>
            <a:gdLst>
              <a:gd name="connsiteX0" fmla="*/ 2343548 w 7128913"/>
              <a:gd name="connsiteY0" fmla="*/ 0 h 6853457"/>
              <a:gd name="connsiteX1" fmla="*/ 5168877 w 7128913"/>
              <a:gd name="connsiteY1" fmla="*/ 0 h 6853457"/>
              <a:gd name="connsiteX2" fmla="*/ 5218299 w 7128913"/>
              <a:gd name="connsiteY2" fmla="*/ 19487 h 6853457"/>
              <a:gd name="connsiteX3" fmla="*/ 7014769 w 7128913"/>
              <a:gd name="connsiteY3" fmla="*/ 1610837 h 6853457"/>
              <a:gd name="connsiteX4" fmla="*/ 7128913 w 7128913"/>
              <a:gd name="connsiteY4" fmla="*/ 1827198 h 6853457"/>
              <a:gd name="connsiteX5" fmla="*/ 7128913 w 7128913"/>
              <a:gd name="connsiteY5" fmla="*/ 5131581 h 6853457"/>
              <a:gd name="connsiteX6" fmla="*/ 7091067 w 7128913"/>
              <a:gd name="connsiteY6" fmla="*/ 5210750 h 6853457"/>
              <a:gd name="connsiteX7" fmla="*/ 5546646 w 7128913"/>
              <a:gd name="connsiteY7" fmla="*/ 6783375 h 6853457"/>
              <a:gd name="connsiteX8" fmla="*/ 5409811 w 7128913"/>
              <a:gd name="connsiteY8" fmla="*/ 6853457 h 6853457"/>
              <a:gd name="connsiteX9" fmla="*/ 2102613 w 7128913"/>
              <a:gd name="connsiteY9" fmla="*/ 6853457 h 6853457"/>
              <a:gd name="connsiteX10" fmla="*/ 1965779 w 7128913"/>
              <a:gd name="connsiteY10" fmla="*/ 6783375 h 6853457"/>
              <a:gd name="connsiteX11" fmla="*/ 0 w 7128913"/>
              <a:gd name="connsiteY11" fmla="*/ 3480517 h 6853457"/>
              <a:gd name="connsiteX12" fmla="*/ 2294125 w 7128913"/>
              <a:gd name="connsiteY12" fmla="*/ 19487 h 68534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128913" h="6853457">
                <a:moveTo>
                  <a:pt x="2343548" y="0"/>
                </a:moveTo>
                <a:lnTo>
                  <a:pt x="5168877" y="0"/>
                </a:lnTo>
                <a:lnTo>
                  <a:pt x="5218299" y="19487"/>
                </a:lnTo>
                <a:cubicBezTo>
                  <a:pt x="5976640" y="340238"/>
                  <a:pt x="6607722" y="902948"/>
                  <a:pt x="7014769" y="1610837"/>
                </a:cubicBezTo>
                <a:lnTo>
                  <a:pt x="7128913" y="1827198"/>
                </a:lnTo>
                <a:lnTo>
                  <a:pt x="7128913" y="5131581"/>
                </a:lnTo>
                <a:lnTo>
                  <a:pt x="7091067" y="5210750"/>
                </a:lnTo>
                <a:cubicBezTo>
                  <a:pt x="6744936" y="5876527"/>
                  <a:pt x="6205281" y="6425584"/>
                  <a:pt x="5546646" y="6783375"/>
                </a:cubicBezTo>
                <a:lnTo>
                  <a:pt x="5409811" y="6853457"/>
                </a:lnTo>
                <a:lnTo>
                  <a:pt x="2102613" y="6853457"/>
                </a:lnTo>
                <a:lnTo>
                  <a:pt x="1965779" y="6783375"/>
                </a:lnTo>
                <a:cubicBezTo>
                  <a:pt x="794873" y="6147301"/>
                  <a:pt x="0" y="4906735"/>
                  <a:pt x="0" y="3480517"/>
                </a:cubicBezTo>
                <a:cubicBezTo>
                  <a:pt x="0" y="1924643"/>
                  <a:pt x="945964" y="589711"/>
                  <a:pt x="2294125" y="19487"/>
                </a:cubicBezTo>
                <a:close/>
              </a:path>
            </a:pathLst>
          </a:custGeom>
          <a:solidFill>
            <a:schemeClr val="bg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5" name="TextBox 4">
            <a:extLst>
              <a:ext uri="{FF2B5EF4-FFF2-40B4-BE49-F238E27FC236}">
                <a16:creationId xmlns:a16="http://schemas.microsoft.com/office/drawing/2014/main" id="{C41EAA82-5C1C-472A-A15C-8E18C4FEB465}"/>
              </a:ext>
            </a:extLst>
          </p:cNvPr>
          <p:cNvSpPr txBox="1"/>
          <p:nvPr/>
        </p:nvSpPr>
        <p:spPr>
          <a:xfrm>
            <a:off x="5247249" y="464234"/>
            <a:ext cx="6944751" cy="3593289"/>
          </a:xfrm>
          <a:prstGeom prst="rect">
            <a:avLst/>
          </a:prstGeom>
        </p:spPr>
        <p:txBody>
          <a:bodyPr vert="horz" lIns="91440" tIns="45720" rIns="91440" bIns="45720" rtlCol="0" anchor="b">
            <a:normAutofit/>
          </a:bodyPr>
          <a:lstStyle/>
          <a:p>
            <a:pPr algn="ctr">
              <a:lnSpc>
                <a:spcPct val="90000"/>
              </a:lnSpc>
              <a:spcBef>
                <a:spcPct val="0"/>
              </a:spcBef>
              <a:spcAft>
                <a:spcPts val="600"/>
              </a:spcAft>
            </a:pPr>
            <a:r>
              <a:rPr lang="en-US" sz="2900" b="1" u="sng" dirty="0">
                <a:latin typeface="+mj-lt"/>
                <a:ea typeface="+mj-ea"/>
                <a:cs typeface="+mj-cs"/>
              </a:rPr>
              <a:t>Task 5.</a:t>
            </a:r>
          </a:p>
          <a:p>
            <a:pPr algn="ctr">
              <a:lnSpc>
                <a:spcPct val="90000"/>
              </a:lnSpc>
              <a:spcBef>
                <a:spcPct val="0"/>
              </a:spcBef>
              <a:spcAft>
                <a:spcPts val="600"/>
              </a:spcAft>
            </a:pPr>
            <a:r>
              <a:rPr lang="en-US" sz="2900" dirty="0">
                <a:latin typeface="+mj-lt"/>
                <a:ea typeface="+mj-ea"/>
                <a:cs typeface="+mj-cs"/>
              </a:rPr>
              <a:t>In the space below write down which was your </a:t>
            </a:r>
            <a:r>
              <a:rPr lang="en-US" sz="2900" dirty="0" err="1">
                <a:latin typeface="+mj-lt"/>
                <a:ea typeface="+mj-ea"/>
                <a:cs typeface="+mj-cs"/>
              </a:rPr>
              <a:t>favourite</a:t>
            </a:r>
            <a:r>
              <a:rPr lang="en-US" sz="2900" dirty="0">
                <a:latin typeface="+mj-lt"/>
                <a:ea typeface="+mj-ea"/>
                <a:cs typeface="+mj-cs"/>
              </a:rPr>
              <a:t> bread(s) and why.</a:t>
            </a:r>
          </a:p>
          <a:p>
            <a:pPr algn="ctr">
              <a:lnSpc>
                <a:spcPct val="90000"/>
              </a:lnSpc>
              <a:spcBef>
                <a:spcPct val="0"/>
              </a:spcBef>
              <a:spcAft>
                <a:spcPts val="600"/>
              </a:spcAft>
            </a:pPr>
            <a:endParaRPr lang="en-US" sz="2900" dirty="0">
              <a:latin typeface="+mj-lt"/>
              <a:ea typeface="+mj-ea"/>
              <a:cs typeface="+mj-cs"/>
            </a:endParaRPr>
          </a:p>
          <a:p>
            <a:pPr algn="ctr">
              <a:lnSpc>
                <a:spcPct val="90000"/>
              </a:lnSpc>
              <a:spcBef>
                <a:spcPct val="0"/>
              </a:spcBef>
              <a:spcAft>
                <a:spcPts val="600"/>
              </a:spcAft>
            </a:pPr>
            <a:r>
              <a:rPr lang="en-US" sz="2900" dirty="0">
                <a:latin typeface="+mj-lt"/>
                <a:ea typeface="+mj-ea"/>
                <a:cs typeface="+mj-cs"/>
              </a:rPr>
              <a:t>…………………………. was my </a:t>
            </a:r>
            <a:r>
              <a:rPr lang="en-US" sz="2900" dirty="0" err="1">
                <a:latin typeface="+mj-lt"/>
                <a:ea typeface="+mj-ea"/>
                <a:cs typeface="+mj-cs"/>
              </a:rPr>
              <a:t>favourite</a:t>
            </a:r>
            <a:r>
              <a:rPr lang="en-US" sz="2900" dirty="0">
                <a:latin typeface="+mj-lt"/>
                <a:ea typeface="+mj-ea"/>
                <a:cs typeface="+mj-cs"/>
              </a:rPr>
              <a:t> bread because…</a:t>
            </a:r>
          </a:p>
        </p:txBody>
      </p:sp>
    </p:spTree>
    <p:extLst>
      <p:ext uri="{BB962C8B-B14F-4D97-AF65-F5344CB8AC3E}">
        <p14:creationId xmlns:p14="http://schemas.microsoft.com/office/powerpoint/2010/main" val="416161055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63</TotalTime>
  <Words>303</Words>
  <Application>Microsoft Office PowerPoint</Application>
  <PresentationFormat>Widescreen</PresentationFormat>
  <Paragraphs>24</Paragraphs>
  <Slides>7</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7</vt:i4>
      </vt:variant>
    </vt:vector>
  </HeadingPairs>
  <TitlesOfParts>
    <vt:vector size="11" baseType="lpstr">
      <vt:lpstr>Arial</vt:lpstr>
      <vt:lpstr>Calibri</vt:lpstr>
      <vt:lpstr>Calibri Light</vt:lpstr>
      <vt:lpstr>Office Theme</vt:lpstr>
      <vt:lpstr>Baking Bread                 </vt:lpstr>
      <vt:lpstr>Useful vocabulary </vt:lpstr>
      <vt:lpstr>PowerPoint Presentation</vt:lpstr>
      <vt:lpstr>PowerPoint Presentation</vt:lpstr>
      <vt:lpstr>Task 3. On the world map below, add a label line and bread name label, to the country of origin of each of the breads in the previous slide. Do the same for other breads you may have researched. (print off to complete task)</vt:lpstr>
      <vt:lpstr>Task 4. You are now going taste some breads you have at home and evaluate each based on their characteristics. The vocabulary slide may be useful for this task. (print off/ draw chart on paper)</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Baking Brea d</dc:title>
  <dc:creator>Kathryn Holden</dc:creator>
  <cp:lastModifiedBy>Kathryn Holden</cp:lastModifiedBy>
  <cp:revision>10</cp:revision>
  <dcterms:created xsi:type="dcterms:W3CDTF">2020-04-07T11:33:58Z</dcterms:created>
  <dcterms:modified xsi:type="dcterms:W3CDTF">2020-04-09T08:02:53Z</dcterms:modified>
</cp:coreProperties>
</file>