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2" r:id="rId3"/>
    <p:sldId id="256" r:id="rId4"/>
    <p:sldId id="263" r:id="rId5"/>
    <p:sldId id="264" r:id="rId6"/>
    <p:sldId id="265"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74" autoAdjust="0"/>
    <p:restoredTop sz="94660"/>
  </p:normalViewPr>
  <p:slideViewPr>
    <p:cSldViewPr snapToGrid="0">
      <p:cViewPr varScale="1">
        <p:scale>
          <a:sx n="72" d="100"/>
          <a:sy n="72" d="100"/>
        </p:scale>
        <p:origin x="5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66957-AF48-4DC8-B3C6-CF918D682B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698048-5F91-4152-8C26-511A8DF3CB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909C1C-5AF7-4BCB-86FD-E63EABAF1C72}"/>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DB0B75EF-6957-4A27-8EE7-8A4BC0A061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78F16-FDCC-4A46-BE4B-8F45AD66BA89}"/>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4155375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CEBDE-CCC5-4927-81F0-0C0E386520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AF7E46-5A6D-42C7-9BF0-6D5CCE9A63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87D4FC-039E-4A87-984A-66E13FABADB1}"/>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FF242ACC-C61B-4E65-A97D-05FFAC699A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4385CB-A013-4D15-A1DB-D971F8440951}"/>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057676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F9044-EA81-4906-AD85-A27DE10D65A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ABEB6A-05FB-4BBF-B897-DDA4A06B41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12DAEC9-00A4-45FE-86CC-2AF5D612AE81}"/>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6C239B02-5647-452A-8300-B70C54B5AB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4AB946-A679-473E-BACB-8EABFE9D973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1682474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26CC-CE8F-4DCD-AAEB-434B14E869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962016-26FC-49D5-ADF9-F69FB0E4BA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BE6C95-8131-4BAA-BD55-443A3D23F48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51982AD-0AB8-495A-99BA-65E014D7FE20}"/>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E1932C9A-EF05-41B3-A240-774C21F623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0163842-96D0-436C-80FA-8A8E0908E8A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232212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26242-67C2-44E3-B618-9554219EB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0E459F6-B3E0-41E2-B09E-FEB8A8C135F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03B665-DCA8-4AA5-A184-1A3A6787BE4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C74347-A075-4903-932A-6F460C437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39BA1C-F0C4-4C9D-A2DB-B6E59F80B4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E28F68-CCCE-4C94-B39F-27A2729E9727}"/>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8" name="Footer Placeholder 7">
            <a:extLst>
              <a:ext uri="{FF2B5EF4-FFF2-40B4-BE49-F238E27FC236}">
                <a16:creationId xmlns:a16="http://schemas.microsoft.com/office/drawing/2014/main" id="{CD58E8ED-3FFD-4628-9857-2795DD9808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5418B90-E5E2-4582-8D76-832A51908AA8}"/>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42364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1DDFD-8DAD-43D6-8DAF-C1C93E8DD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2F9EC6-6D31-46AD-9ADB-E07BA8054396}"/>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4" name="Footer Placeholder 3">
            <a:extLst>
              <a:ext uri="{FF2B5EF4-FFF2-40B4-BE49-F238E27FC236}">
                <a16:creationId xmlns:a16="http://schemas.microsoft.com/office/drawing/2014/main" id="{B41E6645-B8D1-4BCF-8388-B4BE16F74C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87A84A-A9B8-4A24-8E89-B4DD7FFC015E}"/>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38913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F29E8ED-936B-42F0-9F92-20F803D120C9}"/>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3" name="Footer Placeholder 2">
            <a:extLst>
              <a:ext uri="{FF2B5EF4-FFF2-40B4-BE49-F238E27FC236}">
                <a16:creationId xmlns:a16="http://schemas.microsoft.com/office/drawing/2014/main" id="{829B45FE-D94D-42A0-9ABC-0C178C7CA3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312342E-F0D0-4791-AD69-29B1789CDE24}"/>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2499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FEC7F-3B3C-4393-830F-107F5E388C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1C1853-F8F4-44C4-9A91-11AFC314C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93C8AF0-80D3-4F4F-A48C-3FAFD377A9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914DE4-E1E3-4AEA-8A20-5A2FD771D51A}"/>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0703B445-1432-4C06-94AA-4318FEF34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486A62-DF7B-4683-AB3F-40C294B21A0D}"/>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689283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EE9D-13F5-4F12-931A-956B1E8183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849788-2D10-4C48-B1E1-BC72B2801A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D051DF-DC2E-437E-AB66-23FD55DDC9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6157E0-C780-4082-9677-729040CAD234}"/>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6" name="Footer Placeholder 5">
            <a:extLst>
              <a:ext uri="{FF2B5EF4-FFF2-40B4-BE49-F238E27FC236}">
                <a16:creationId xmlns:a16="http://schemas.microsoft.com/office/drawing/2014/main" id="{86D36A0E-5B6A-462A-BBBB-2E4BBE1813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5101B9-1097-4FC1-9451-F940290D95D7}"/>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719793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EA1D3-1067-4F25-9F0C-55DEF4D069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D94A008-5559-422F-B9CD-36210E5CEB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D68EC5-55E3-4879-8F68-3DA5E61264AC}"/>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9EC5776F-6C5B-4F9E-8C56-2CFFF426E6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D83CD-5263-451C-9C79-2CA05E71D6B0}"/>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3706023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484DDD9-D3B3-4720-BD09-6D3B84432DD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766F93-BA89-4233-A6E3-0D9260EEDC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8AA3DE-B196-4E7D-9218-9418180DBDA4}"/>
              </a:ext>
            </a:extLst>
          </p:cNvPr>
          <p:cNvSpPr>
            <a:spLocks noGrp="1"/>
          </p:cNvSpPr>
          <p:nvPr>
            <p:ph type="dt" sz="half" idx="10"/>
          </p:nvPr>
        </p:nvSpPr>
        <p:spPr/>
        <p:txBody>
          <a:body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B5F9783A-8DA6-4622-B941-28FB808674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413CB4-0764-4787-8F8F-3EF174A9262F}"/>
              </a:ext>
            </a:extLst>
          </p:cNvPr>
          <p:cNvSpPr>
            <a:spLocks noGrp="1"/>
          </p:cNvSpPr>
          <p:nvPr>
            <p:ph type="sldNum" sz="quarter" idx="12"/>
          </p:nvPr>
        </p:nvSpPr>
        <p:spPr/>
        <p:txBody>
          <a:bodyPr/>
          <a:lstStyle/>
          <a:p>
            <a:fld id="{53EAED8D-38CC-42DF-98C2-6D46E97E9E87}" type="slidenum">
              <a:rPr lang="en-GB" smtClean="0"/>
              <a:t>‹#›</a:t>
            </a:fld>
            <a:endParaRPr lang="en-GB"/>
          </a:p>
        </p:txBody>
      </p:sp>
    </p:spTree>
    <p:extLst>
      <p:ext uri="{BB962C8B-B14F-4D97-AF65-F5344CB8AC3E}">
        <p14:creationId xmlns:p14="http://schemas.microsoft.com/office/powerpoint/2010/main" val="2026100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76AE01-13EA-43A2-B4EB-3CD3501CF3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AD7B44B-0368-4FF0-B903-D3A46B940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28533D-1EE8-42AF-8174-E3FF61DE21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7B381-F48B-42FB-A127-6D009152FA66}" type="datetimeFigureOut">
              <a:rPr lang="en-GB" smtClean="0"/>
              <a:t>09/04/2020</a:t>
            </a:fld>
            <a:endParaRPr lang="en-GB"/>
          </a:p>
        </p:txBody>
      </p:sp>
      <p:sp>
        <p:nvSpPr>
          <p:cNvPr id="5" name="Footer Placeholder 4">
            <a:extLst>
              <a:ext uri="{FF2B5EF4-FFF2-40B4-BE49-F238E27FC236}">
                <a16:creationId xmlns:a16="http://schemas.microsoft.com/office/drawing/2014/main" id="{587088A4-6047-406D-ABD8-0D066AC33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A2BEB4D-A528-4B92-BD54-5977568C9C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EAED8D-38CC-42DF-98C2-6D46E97E9E87}" type="slidenum">
              <a:rPr lang="en-GB" smtClean="0"/>
              <a:t>‹#›</a:t>
            </a:fld>
            <a:endParaRPr lang="en-GB"/>
          </a:p>
        </p:txBody>
      </p:sp>
    </p:spTree>
    <p:extLst>
      <p:ext uri="{BB962C8B-B14F-4D97-AF65-F5344CB8AC3E}">
        <p14:creationId xmlns:p14="http://schemas.microsoft.com/office/powerpoint/2010/main" val="672199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bbcgoodfood.com/videos/techniques/how-make-bread"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2B38C-2BAD-42FF-8C9A-C73C50A73E5B}"/>
              </a:ext>
            </a:extLst>
          </p:cNvPr>
          <p:cNvSpPr>
            <a:spLocks noGrp="1"/>
          </p:cNvSpPr>
          <p:nvPr>
            <p:ph type="title"/>
          </p:nvPr>
        </p:nvSpPr>
        <p:spPr>
          <a:xfrm>
            <a:off x="6653600" y="1396289"/>
            <a:ext cx="5006336" cy="1325563"/>
          </a:xfrm>
        </p:spPr>
        <p:txBody>
          <a:bodyPr>
            <a:normAutofit/>
          </a:bodyPr>
          <a:lstStyle/>
          <a:p>
            <a:r>
              <a:rPr lang="en-GB" b="1" u="sng" dirty="0">
                <a:latin typeface="Ink Free" panose="03080402000500000000" pitchFamily="66" charset="0"/>
              </a:rPr>
              <a:t>Baking Bread                 </a:t>
            </a:r>
          </a:p>
        </p:txBody>
      </p:sp>
      <p:sp>
        <p:nvSpPr>
          <p:cNvPr id="135" name="Freeform: Shape 134">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146" name="Picture 2" descr="Baker clipart, Baker Transparent FREE for download on ...">
            <a:extLst>
              <a:ext uri="{FF2B5EF4-FFF2-40B4-BE49-F238E27FC236}">
                <a16:creationId xmlns:a16="http://schemas.microsoft.com/office/drawing/2014/main" id="{426E104F-F312-4F87-8F18-A91F9A61984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4241" y="876329"/>
            <a:ext cx="4105275" cy="363955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0874A7-47F4-45AC-8007-67AB871869AA}"/>
              </a:ext>
            </a:extLst>
          </p:cNvPr>
          <p:cNvSpPr>
            <a:spLocks noGrp="1"/>
          </p:cNvSpPr>
          <p:nvPr>
            <p:ph idx="1"/>
          </p:nvPr>
        </p:nvSpPr>
        <p:spPr>
          <a:xfrm>
            <a:off x="6096000" y="2531165"/>
            <a:ext cx="5568380" cy="3909392"/>
          </a:xfrm>
        </p:spPr>
        <p:txBody>
          <a:bodyPr anchor="t">
            <a:normAutofit fontScale="92500" lnSpcReduction="10000"/>
          </a:bodyPr>
          <a:lstStyle/>
          <a:p>
            <a:pPr marL="0" indent="0">
              <a:buNone/>
            </a:pPr>
            <a:r>
              <a:rPr lang="en-GB" sz="1800" b="1" u="sng" dirty="0"/>
              <a:t>Hello again Year 5.</a:t>
            </a:r>
          </a:p>
          <a:p>
            <a:pPr marL="0" indent="0">
              <a:buNone/>
            </a:pPr>
            <a:r>
              <a:rPr lang="en-GB" sz="1800" dirty="0"/>
              <a:t>This is the third lesson in our topic about baking bread.</a:t>
            </a:r>
          </a:p>
          <a:p>
            <a:pPr marL="0" indent="0">
              <a:buNone/>
            </a:pPr>
            <a:r>
              <a:rPr lang="en-GB" sz="1800" dirty="0"/>
              <a:t>You will…</a:t>
            </a:r>
          </a:p>
          <a:p>
            <a:r>
              <a:rPr lang="en-GB" sz="1800" dirty="0"/>
              <a:t>Make bread based on a plan and design</a:t>
            </a:r>
          </a:p>
          <a:p>
            <a:r>
              <a:rPr lang="en-GB" sz="1800" dirty="0"/>
              <a:t>Take photos of the making process and finished products</a:t>
            </a:r>
          </a:p>
          <a:p>
            <a:pPr marL="0" indent="0">
              <a:buNone/>
            </a:pPr>
            <a:endParaRPr lang="en-GB" sz="1800" dirty="0"/>
          </a:p>
          <a:p>
            <a:pPr marL="0" indent="0">
              <a:buNone/>
            </a:pPr>
            <a:r>
              <a:rPr lang="en-GB" sz="1800" dirty="0"/>
              <a:t>You will use these design and technology skills:</a:t>
            </a:r>
          </a:p>
          <a:p>
            <a:r>
              <a:rPr lang="en-GB" sz="1800" dirty="0"/>
              <a:t>making</a:t>
            </a:r>
          </a:p>
          <a:p>
            <a:r>
              <a:rPr lang="en-GB" sz="1800" dirty="0"/>
              <a:t>Measuring</a:t>
            </a:r>
          </a:p>
          <a:p>
            <a:r>
              <a:rPr lang="en-GB" sz="1800" dirty="0"/>
              <a:t>Weighing</a:t>
            </a:r>
          </a:p>
          <a:p>
            <a:r>
              <a:rPr lang="en-GB" sz="1800" dirty="0"/>
              <a:t>experimenting</a:t>
            </a:r>
          </a:p>
        </p:txBody>
      </p:sp>
    </p:spTree>
    <p:extLst>
      <p:ext uri="{BB962C8B-B14F-4D97-AF65-F5344CB8AC3E}">
        <p14:creationId xmlns:p14="http://schemas.microsoft.com/office/powerpoint/2010/main" val="315720371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99899462-FC16-43B0-966B-FCA2634507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654295" y="478232"/>
            <a:ext cx="7034121" cy="5918673"/>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28B86B-649D-4A0E-AFED-AE2E516C3526}"/>
              </a:ext>
            </a:extLst>
          </p:cNvPr>
          <p:cNvSpPr>
            <a:spLocks noGrp="1"/>
          </p:cNvSpPr>
          <p:nvPr>
            <p:ph type="title"/>
          </p:nvPr>
        </p:nvSpPr>
        <p:spPr>
          <a:xfrm>
            <a:off x="5297762" y="1053711"/>
            <a:ext cx="5638994" cy="1424446"/>
          </a:xfrm>
        </p:spPr>
        <p:txBody>
          <a:bodyPr vert="horz" lIns="91440" tIns="45720" rIns="91440" bIns="45720" rtlCol="0" anchor="ctr">
            <a:normAutofit/>
          </a:bodyPr>
          <a:lstStyle/>
          <a:p>
            <a:r>
              <a:rPr lang="en-US">
                <a:solidFill>
                  <a:srgbClr val="FFFFFF"/>
                </a:solidFill>
              </a:rPr>
              <a:t>Useful vocabulary </a:t>
            </a:r>
          </a:p>
        </p:txBody>
      </p:sp>
      <p:cxnSp>
        <p:nvCxnSpPr>
          <p:cNvPr id="75" name="Straight Connector 74">
            <a:extLst>
              <a:ext uri="{FF2B5EF4-FFF2-40B4-BE49-F238E27FC236}">
                <a16:creationId xmlns:a16="http://schemas.microsoft.com/office/drawing/2014/main" id="{AAFEA932-2DF1-410C-A00A-7A1E7DBF75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30098" y="2639023"/>
            <a:ext cx="4562441" cy="0"/>
          </a:xfrm>
          <a:prstGeom prst="line">
            <a:avLst/>
          </a:prstGeom>
          <a:ln w="22225">
            <a:solidFill>
              <a:srgbClr val="E7E6E6"/>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FD719CF-20A5-46E5-8373-196185317175}"/>
              </a:ext>
            </a:extLst>
          </p:cNvPr>
          <p:cNvSpPr txBox="1"/>
          <p:nvPr/>
        </p:nvSpPr>
        <p:spPr>
          <a:xfrm>
            <a:off x="5297762" y="2799889"/>
            <a:ext cx="5747187" cy="2987543"/>
          </a:xfrm>
          <a:prstGeom prst="rect">
            <a:avLst/>
          </a:prstGeom>
        </p:spPr>
        <p:txBody>
          <a:bodyPr vert="horz" lIns="91440" tIns="45720" rIns="91440" bIns="45720" rtlCol="0" anchor="t">
            <a:normAutofit/>
          </a:bodyPr>
          <a:lstStyle/>
          <a:p>
            <a:pPr>
              <a:lnSpc>
                <a:spcPct val="150000"/>
              </a:lnSpc>
              <a:spcAft>
                <a:spcPts val="600"/>
              </a:spcAft>
            </a:pPr>
            <a:r>
              <a:rPr lang="en-US" sz="2400" dirty="0">
                <a:solidFill>
                  <a:srgbClr val="FFFFFF"/>
                </a:solidFill>
              </a:rPr>
              <a:t>Mix     flour     yeast     salt     butter     oil     prove     knock back     well      dough   stiff     floured     split the dough     baking tray     oven     temperature   adult help     hot     wire rack     cool     tap     hollow sound   </a:t>
            </a:r>
          </a:p>
        </p:txBody>
      </p:sp>
      <p:pic>
        <p:nvPicPr>
          <p:cNvPr id="7170" name="Picture 2" descr="FREE! - Cooking Word Mat (teacher made)">
            <a:extLst>
              <a:ext uri="{FF2B5EF4-FFF2-40B4-BE49-F238E27FC236}">
                <a16:creationId xmlns:a16="http://schemas.microsoft.com/office/drawing/2014/main" id="{F60328B6-7EA7-4CFC-8BF9-B8D526F113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085" r="15746"/>
          <a:stretch/>
        </p:blipFill>
        <p:spPr bwMode="auto">
          <a:xfrm>
            <a:off x="395391" y="428625"/>
            <a:ext cx="4150711" cy="30003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Cooking Utensils Word Mat (teacher made)">
            <a:extLst>
              <a:ext uri="{FF2B5EF4-FFF2-40B4-BE49-F238E27FC236}">
                <a16:creationId xmlns:a16="http://schemas.microsoft.com/office/drawing/2014/main" id="{237468D3-400B-45F4-8B8C-F5EF4FDBDF4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781" r="15049"/>
          <a:stretch/>
        </p:blipFill>
        <p:spPr bwMode="auto">
          <a:xfrm>
            <a:off x="395390" y="3581149"/>
            <a:ext cx="4150711"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995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7" name="Rectangle 76">
            <a:extLst>
              <a:ext uri="{FF2B5EF4-FFF2-40B4-BE49-F238E27FC236}">
                <a16:creationId xmlns:a16="http://schemas.microsoft.com/office/drawing/2014/main" id="{0205D939-00C4-4F2E-9797-3170DD040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38EE4E44-1403-472B-8C01-D354CB8F5A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a:extLst>
              <a:ext uri="{FF2B5EF4-FFF2-40B4-BE49-F238E27FC236}">
                <a16:creationId xmlns:a16="http://schemas.microsoft.com/office/drawing/2014/main" id="{586F5BAC-A835-4C0B-9882-246C088A25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02" r="6021" b="2"/>
          <a:stretch/>
        </p:blipFill>
        <p:spPr bwMode="auto">
          <a:xfrm>
            <a:off x="6421035" y="643467"/>
            <a:ext cx="5129784" cy="5571066"/>
          </a:xfrm>
          <a:prstGeom prst="rect">
            <a:avLst/>
          </a:prstGeom>
          <a:noFill/>
          <a:extLst>
            <a:ext uri="{909E8E84-426E-40DD-AFC4-6F175D3DCCD1}">
              <a14:hiddenFill xmlns:a14="http://schemas.microsoft.com/office/drawing/2010/main">
                <a:solidFill>
                  <a:srgbClr val="FFFFFF"/>
                </a:solidFill>
              </a14:hiddenFill>
            </a:ext>
          </a:extLst>
        </p:spPr>
      </p:pic>
      <p:sp>
        <p:nvSpPr>
          <p:cNvPr id="81" name="Rectangle 80">
            <a:extLst>
              <a:ext uri="{FF2B5EF4-FFF2-40B4-BE49-F238E27FC236}">
                <a16:creationId xmlns:a16="http://schemas.microsoft.com/office/drawing/2014/main" id="{583CCE40-4C5F-42D3-86D9-7892AD1E9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a:extLst>
              <a:ext uri="{FF2B5EF4-FFF2-40B4-BE49-F238E27FC236}">
                <a16:creationId xmlns:a16="http://schemas.microsoft.com/office/drawing/2014/main" id="{40077F01-2216-4004-9E8A-BF0D8FF156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21" r="2" b="2"/>
          <a:stretch/>
        </p:blipFill>
        <p:spPr bwMode="auto">
          <a:xfrm>
            <a:off x="641180" y="643467"/>
            <a:ext cx="5129784"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0632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751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a:extLst>
              <a:ext uri="{FF2B5EF4-FFF2-40B4-BE49-F238E27FC236}">
                <a16:creationId xmlns:a16="http://schemas.microsoft.com/office/drawing/2014/main" id="{D68F8460-A634-411A-8807-97BEE1CE9F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492" b="21365"/>
          <a:stretch/>
        </p:blipFill>
        <p:spPr bwMode="auto">
          <a:xfrm>
            <a:off x="1221329" y="643467"/>
            <a:ext cx="9749342" cy="5571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5629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9318481-A422-436D-969B-972D74372BB3}"/>
              </a:ext>
            </a:extLst>
          </p:cNvPr>
          <p:cNvSpPr txBox="1"/>
          <p:nvPr/>
        </p:nvSpPr>
        <p:spPr>
          <a:xfrm>
            <a:off x="384313" y="530087"/>
            <a:ext cx="1219200" cy="461665"/>
          </a:xfrm>
          <a:prstGeom prst="rect">
            <a:avLst/>
          </a:prstGeom>
          <a:noFill/>
        </p:spPr>
        <p:txBody>
          <a:bodyPr wrap="square" rtlCol="0">
            <a:spAutoFit/>
          </a:bodyPr>
          <a:lstStyle/>
          <a:p>
            <a:r>
              <a:rPr lang="en-GB" sz="2400" b="1" u="sng" dirty="0"/>
              <a:t>Task 1.</a:t>
            </a:r>
          </a:p>
        </p:txBody>
      </p:sp>
      <p:graphicFrame>
        <p:nvGraphicFramePr>
          <p:cNvPr id="7" name="Table 7">
            <a:extLst>
              <a:ext uri="{FF2B5EF4-FFF2-40B4-BE49-F238E27FC236}">
                <a16:creationId xmlns:a16="http://schemas.microsoft.com/office/drawing/2014/main" id="{83D4829E-C4AE-4FF7-B5BB-79AFCC06D9CF}"/>
              </a:ext>
            </a:extLst>
          </p:cNvPr>
          <p:cNvGraphicFramePr>
            <a:graphicFrameLocks noGrp="1"/>
          </p:cNvGraphicFramePr>
          <p:nvPr>
            <p:extLst>
              <p:ext uri="{D42A27DB-BD31-4B8C-83A1-F6EECF244321}">
                <p14:modId xmlns:p14="http://schemas.microsoft.com/office/powerpoint/2010/main" val="1024848901"/>
              </p:ext>
            </p:extLst>
          </p:nvPr>
        </p:nvGraphicFramePr>
        <p:xfrm>
          <a:off x="1404730" y="364436"/>
          <a:ext cx="4081669" cy="1188720"/>
        </p:xfrm>
        <a:graphic>
          <a:graphicData uri="http://schemas.openxmlformats.org/drawingml/2006/table">
            <a:tbl>
              <a:tblPr firstRow="1" bandRow="1">
                <a:tableStyleId>{5C22544A-7EE6-4342-B048-85BDC9FD1C3A}</a:tableStyleId>
              </a:tblPr>
              <a:tblGrid>
                <a:gridCol w="4081669">
                  <a:extLst>
                    <a:ext uri="{9D8B030D-6E8A-4147-A177-3AD203B41FA5}">
                      <a16:colId xmlns:a16="http://schemas.microsoft.com/office/drawing/2014/main" val="1780963776"/>
                    </a:ext>
                  </a:extLst>
                </a:gridCol>
              </a:tblGrid>
              <a:tr h="98728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Read through the previous slide to ensure you are working safely.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Gather all your ingredients.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Gather all the equipment you need.</a:t>
                      </a:r>
                      <a:endParaRPr lang="en-GB" sz="1400" b="0" dirty="0"/>
                    </a:p>
                  </a:txBody>
                  <a:tcPr/>
                </a:tc>
                <a:extLst>
                  <a:ext uri="{0D108BD9-81ED-4DB2-BD59-A6C34878D82A}">
                    <a16:rowId xmlns:a16="http://schemas.microsoft.com/office/drawing/2014/main" val="2855347139"/>
                  </a:ext>
                </a:extLst>
              </a:tr>
            </a:tbl>
          </a:graphicData>
        </a:graphic>
      </p:graphicFrame>
      <p:sp>
        <p:nvSpPr>
          <p:cNvPr id="2" name="TextBox 1">
            <a:extLst>
              <a:ext uri="{FF2B5EF4-FFF2-40B4-BE49-F238E27FC236}">
                <a16:creationId xmlns:a16="http://schemas.microsoft.com/office/drawing/2014/main" id="{799D68DD-9735-4A42-96DA-6B78092EB977}"/>
              </a:ext>
            </a:extLst>
          </p:cNvPr>
          <p:cNvSpPr txBox="1"/>
          <p:nvPr/>
        </p:nvSpPr>
        <p:spPr>
          <a:xfrm>
            <a:off x="5823283" y="364436"/>
            <a:ext cx="5984403" cy="1200329"/>
          </a:xfrm>
          <a:prstGeom prst="rect">
            <a:avLst/>
          </a:prstGeom>
          <a:noFill/>
        </p:spPr>
        <p:txBody>
          <a:bodyPr wrap="square" rtlCol="0">
            <a:spAutoFit/>
          </a:bodyPr>
          <a:lstStyle/>
          <a:p>
            <a:r>
              <a:rPr lang="en-GB" b="1" u="sng" dirty="0">
                <a:hlinkClick r:id="rId2">
                  <a:extLst>
                    <a:ext uri="{A12FA001-AC4F-418D-AE19-62706E023703}">
                      <ahyp:hlinkClr xmlns:ahyp="http://schemas.microsoft.com/office/drawing/2018/hyperlinkcolor" val="tx"/>
                    </a:ext>
                  </a:extLst>
                </a:hlinkClick>
              </a:rPr>
              <a:t>Watch this link</a:t>
            </a:r>
          </a:p>
          <a:p>
            <a:r>
              <a:rPr lang="en-GB" u="sng" dirty="0">
                <a:solidFill>
                  <a:srgbClr val="0563C1"/>
                </a:solidFill>
                <a:hlinkClick r:id="rId2">
                  <a:extLst>
                    <a:ext uri="{A12FA001-AC4F-418D-AE19-62706E023703}">
                      <ahyp:hlinkClr xmlns:ahyp="http://schemas.microsoft.com/office/drawing/2018/hyperlinkcolor" val="tx"/>
                    </a:ext>
                  </a:extLst>
                </a:hlinkClick>
              </a:rPr>
              <a:t>https://www.bbcgoodfood.com/videos/techniques/how-make-bread</a:t>
            </a:r>
            <a:r>
              <a:rPr lang="en-GB" dirty="0"/>
              <a:t>  it shows how to make a loaf of bread, rather than bread rolls, but is clear and easy to follow.</a:t>
            </a:r>
          </a:p>
        </p:txBody>
      </p:sp>
      <p:pic>
        <p:nvPicPr>
          <p:cNvPr id="8" name="Picture 7">
            <a:extLst>
              <a:ext uri="{FF2B5EF4-FFF2-40B4-BE49-F238E27FC236}">
                <a16:creationId xmlns:a16="http://schemas.microsoft.com/office/drawing/2014/main" id="{B87681B6-0680-4102-928E-3ED183811C97}"/>
              </a:ext>
            </a:extLst>
          </p:cNvPr>
          <p:cNvPicPr/>
          <p:nvPr/>
        </p:nvPicPr>
        <p:blipFill rotWithShape="1">
          <a:blip r:embed="rId3"/>
          <a:srcRect l="34567" t="14483" r="34855" b="19310"/>
          <a:stretch/>
        </p:blipFill>
        <p:spPr bwMode="auto">
          <a:xfrm>
            <a:off x="636735" y="2149641"/>
            <a:ext cx="4462780" cy="4521033"/>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156AA179-8320-4C18-8D05-922A4C65451F}"/>
              </a:ext>
            </a:extLst>
          </p:cNvPr>
          <p:cNvPicPr/>
          <p:nvPr/>
        </p:nvPicPr>
        <p:blipFill rotWithShape="1">
          <a:blip r:embed="rId4"/>
          <a:srcRect l="36782" t="18845" r="36464" b="10633"/>
          <a:stretch/>
        </p:blipFill>
        <p:spPr bwMode="auto">
          <a:xfrm>
            <a:off x="6096000" y="1732547"/>
            <a:ext cx="4748463" cy="47610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13228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08" name="Oval 207">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97383"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100" name="Picture 4" descr="Birdie Bread Rolls Recipe | Serious Eats">
            <a:extLst>
              <a:ext uri="{FF2B5EF4-FFF2-40B4-BE49-F238E27FC236}">
                <a16:creationId xmlns:a16="http://schemas.microsoft.com/office/drawing/2014/main" id="{29A8E16A-42AE-40B2-B795-586D23A3390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792" r="10306" b="2"/>
          <a:stretch/>
        </p:blipFill>
        <p:spPr bwMode="auto">
          <a:xfrm>
            <a:off x="5761975"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7EA27D0-10DB-468E-90F4-787A4D438211}"/>
              </a:ext>
            </a:extLst>
          </p:cNvPr>
          <p:cNvSpPr txBox="1"/>
          <p:nvPr/>
        </p:nvSpPr>
        <p:spPr>
          <a:xfrm>
            <a:off x="198784" y="197111"/>
            <a:ext cx="5405820" cy="4140480"/>
          </a:xfrm>
          <a:prstGeom prst="rect">
            <a:avLst/>
          </a:prstGeom>
        </p:spPr>
        <p:txBody>
          <a:bodyPr vert="horz" lIns="91440" tIns="45720" rIns="91440" bIns="45720" rtlCol="0" anchor="t">
            <a:normAutofit lnSpcReduction="10000"/>
          </a:bodyPr>
          <a:lstStyle/>
          <a:p>
            <a:pPr indent="-228600">
              <a:lnSpc>
                <a:spcPct val="90000"/>
              </a:lnSpc>
              <a:spcAft>
                <a:spcPts val="600"/>
              </a:spcAft>
              <a:buFont typeface="Arial" panose="020B0604020202020204" pitchFamily="34" charset="0"/>
              <a:buChar char="•"/>
            </a:pPr>
            <a:r>
              <a:rPr lang="en-US" sz="2000" b="1" u="sng" dirty="0"/>
              <a:t>Task 2. </a:t>
            </a:r>
            <a:r>
              <a:rPr lang="en-US" sz="2000" u="sng" dirty="0"/>
              <a:t>Using your recipe and following the instructions step-by-step, make your bread rolls.</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r>
              <a:rPr lang="en-US" sz="2000" dirty="0"/>
              <a:t>Remember, just like when we are doing our long pieces of writing, you can make changes to your plan. Just remember to note them down so that you can do the same (or not) next time you make your special bread.</a:t>
            </a:r>
          </a:p>
          <a:p>
            <a:pPr indent="-228600">
              <a:lnSpc>
                <a:spcPct val="90000"/>
              </a:lnSpc>
              <a:spcAft>
                <a:spcPts val="600"/>
              </a:spcAft>
              <a:buFont typeface="Arial" panose="020B0604020202020204" pitchFamily="34" charset="0"/>
              <a:buChar char="•"/>
            </a:pPr>
            <a:endParaRPr lang="en-US" sz="2000" dirty="0"/>
          </a:p>
          <a:p>
            <a:pPr>
              <a:lnSpc>
                <a:spcPct val="90000"/>
              </a:lnSpc>
              <a:spcAft>
                <a:spcPts val="600"/>
              </a:spcAft>
            </a:pPr>
            <a:endParaRPr lang="en-US" sz="2000" dirty="0"/>
          </a:p>
          <a:p>
            <a:pPr indent="-228600">
              <a:lnSpc>
                <a:spcPct val="90000"/>
              </a:lnSpc>
              <a:spcAft>
                <a:spcPts val="600"/>
              </a:spcAft>
              <a:buFont typeface="Arial" panose="020B0604020202020204" pitchFamily="34" charset="0"/>
              <a:buChar char="•"/>
            </a:pPr>
            <a:r>
              <a:rPr lang="en-US" sz="2000" b="1" u="sng" dirty="0"/>
              <a:t>Task 3</a:t>
            </a:r>
            <a:r>
              <a:rPr lang="en-US" sz="2000" dirty="0"/>
              <a:t>. </a:t>
            </a:r>
            <a:r>
              <a:rPr lang="en-US" sz="2000" u="sng" dirty="0"/>
              <a:t>Take photos of your baking so that we can share them and celebrate when we get back to school</a:t>
            </a:r>
            <a:r>
              <a:rPr lang="en-US" u="sng" dirty="0"/>
              <a:t>. You can glue them into the Bread photo </a:t>
            </a:r>
            <a:r>
              <a:rPr lang="en-US" u="sng" dirty="0" err="1"/>
              <a:t>albumn</a:t>
            </a:r>
            <a:r>
              <a:rPr lang="en-US" u="sng" dirty="0"/>
              <a:t> if you like.</a:t>
            </a:r>
          </a:p>
        </p:txBody>
      </p:sp>
      <p:sp>
        <p:nvSpPr>
          <p:cNvPr id="210" name="Freeform: Shape 209">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2" name="Oval 211">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9196"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108" name="Picture 12" descr="assorted mini canape buns -">
            <a:extLst>
              <a:ext uri="{FF2B5EF4-FFF2-40B4-BE49-F238E27FC236}">
                <a16:creationId xmlns:a16="http://schemas.microsoft.com/office/drawing/2014/main" id="{916DA4CD-317A-4C11-A086-A4CE3F20D9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5933788"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pic>
        <p:nvPicPr>
          <p:cNvPr id="4102" name="Picture 6" descr="The Fundamental Techniques of Classic Bread Baking's Kaiser Rolls ...">
            <a:extLst>
              <a:ext uri="{FF2B5EF4-FFF2-40B4-BE49-F238E27FC236}">
                <a16:creationId xmlns:a16="http://schemas.microsoft.com/office/drawing/2014/main" id="{A65191D9-789D-4FEC-B878-4D08FDF7090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988" r="3686" b="-2"/>
          <a:stretch/>
        </p:blipFill>
        <p:spPr bwMode="auto">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extLst>
            <a:ext uri="{909E8E84-426E-40DD-AFC4-6F175D3DCCD1}">
              <a14:hiddenFill xmlns:a14="http://schemas.microsoft.com/office/drawing/2010/main">
                <a:solidFill>
                  <a:srgbClr val="FFFFFF"/>
                </a:solidFill>
              </a14:hiddenFill>
            </a:ext>
          </a:extLst>
        </p:spPr>
      </p:pic>
      <p:sp>
        <p:nvSpPr>
          <p:cNvPr id="214" name="Freeform: Shape 213">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0930"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6" name="Freeform: Shape 215">
            <a:extLst>
              <a:ext uri="{FF2B5EF4-FFF2-40B4-BE49-F238E27FC236}">
                <a16:creationId xmlns:a16="http://schemas.microsoft.com/office/drawing/2014/main" id="{0640CCAE-325C-4DD0-BB26-38BF690F3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50935"/>
            <a:ext cx="1732108" cy="2175118"/>
          </a:xfrm>
          <a:custGeom>
            <a:avLst/>
            <a:gdLst>
              <a:gd name="connsiteX0" fmla="*/ 644549 w 1732108"/>
              <a:gd name="connsiteY0" fmla="*/ 0 h 2175118"/>
              <a:gd name="connsiteX1" fmla="*/ 1732108 w 1732108"/>
              <a:gd name="connsiteY1" fmla="*/ 1087559 h 2175118"/>
              <a:gd name="connsiteX2" fmla="*/ 644549 w 1732108"/>
              <a:gd name="connsiteY2" fmla="*/ 2175118 h 2175118"/>
              <a:gd name="connsiteX3" fmla="*/ 36485 w 1732108"/>
              <a:gd name="connsiteY3" fmla="*/ 1989380 h 2175118"/>
              <a:gd name="connsiteX4" fmla="*/ 0 w 1732108"/>
              <a:gd name="connsiteY4" fmla="*/ 1959278 h 2175118"/>
              <a:gd name="connsiteX5" fmla="*/ 0 w 1732108"/>
              <a:gd name="connsiteY5" fmla="*/ 215841 h 2175118"/>
              <a:gd name="connsiteX6" fmla="*/ 36485 w 1732108"/>
              <a:gd name="connsiteY6" fmla="*/ 185738 h 2175118"/>
              <a:gd name="connsiteX7" fmla="*/ 644549 w 1732108"/>
              <a:gd name="connsiteY7" fmla="*/ 0 h 217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2108" h="2175118">
                <a:moveTo>
                  <a:pt x="644549" y="0"/>
                </a:moveTo>
                <a:cubicBezTo>
                  <a:pt x="1245191" y="0"/>
                  <a:pt x="1732108" y="486917"/>
                  <a:pt x="1732108" y="1087559"/>
                </a:cubicBezTo>
                <a:cubicBezTo>
                  <a:pt x="1732108" y="1688201"/>
                  <a:pt x="1245191" y="2175118"/>
                  <a:pt x="644549" y="2175118"/>
                </a:cubicBezTo>
                <a:cubicBezTo>
                  <a:pt x="419308" y="2175118"/>
                  <a:pt x="210060" y="2106646"/>
                  <a:pt x="36485" y="1989380"/>
                </a:cubicBezTo>
                <a:lnTo>
                  <a:pt x="0" y="1959278"/>
                </a:lnTo>
                <a:lnTo>
                  <a:pt x="0" y="215841"/>
                </a:lnTo>
                <a:lnTo>
                  <a:pt x="36485" y="185738"/>
                </a:lnTo>
                <a:cubicBezTo>
                  <a:pt x="210060" y="68473"/>
                  <a:pt x="419308" y="0"/>
                  <a:pt x="64454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104" name="Picture 8" descr="How much fun would it be to make these Schlottz's Knots pretzel ...">
            <a:extLst>
              <a:ext uri="{FF2B5EF4-FFF2-40B4-BE49-F238E27FC236}">
                <a16:creationId xmlns:a16="http://schemas.microsoft.com/office/drawing/2014/main" id="{1B082B5D-11A1-48A1-B0E9-8D4A3A4F2B4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9324" r="1" b="1"/>
          <a:stretch/>
        </p:blipFill>
        <p:spPr bwMode="auto">
          <a:xfrm>
            <a:off x="20" y="4414950"/>
            <a:ext cx="1568072" cy="1847088"/>
          </a:xfrm>
          <a:custGeom>
            <a:avLst/>
            <a:gdLst/>
            <a:ahLst/>
            <a:cxnLst/>
            <a:rect l="l" t="t" r="r" b="b"/>
            <a:pathLst>
              <a:path w="1568092" h="1847088">
                <a:moveTo>
                  <a:pt x="644548" y="0"/>
                </a:moveTo>
                <a:cubicBezTo>
                  <a:pt x="1154607" y="0"/>
                  <a:pt x="1568092" y="413485"/>
                  <a:pt x="1568092" y="923544"/>
                </a:cubicBezTo>
                <a:cubicBezTo>
                  <a:pt x="1568092" y="1433603"/>
                  <a:pt x="1154607" y="1847088"/>
                  <a:pt x="644548" y="1847088"/>
                </a:cubicBezTo>
                <a:cubicBezTo>
                  <a:pt x="453276" y="1847088"/>
                  <a:pt x="275584" y="1788942"/>
                  <a:pt x="128186" y="1689361"/>
                </a:cubicBezTo>
                <a:lnTo>
                  <a:pt x="0" y="1583598"/>
                </a:lnTo>
                <a:lnTo>
                  <a:pt x="0" y="263490"/>
                </a:lnTo>
                <a:lnTo>
                  <a:pt x="128186" y="157727"/>
                </a:lnTo>
                <a:cubicBezTo>
                  <a:pt x="275584" y="58147"/>
                  <a:pt x="453276" y="0"/>
                  <a:pt x="644548" y="0"/>
                </a:cubicBezTo>
                <a:close/>
              </a:path>
            </a:pathLst>
          </a:custGeom>
          <a:noFill/>
          <a:extLst>
            <a:ext uri="{909E8E84-426E-40DD-AFC4-6F175D3DCCD1}">
              <a14:hiddenFill xmlns:a14="http://schemas.microsoft.com/office/drawing/2010/main">
                <a:solidFill>
                  <a:srgbClr val="FFFFFF"/>
                </a:solidFill>
              </a14:hiddenFill>
            </a:ext>
          </a:extLst>
        </p:spPr>
      </p:pic>
      <p:pic>
        <p:nvPicPr>
          <p:cNvPr id="23" name="Picture 6" descr="How To Wash Your Hands Mirror Cling | Health Edco">
            <a:extLst>
              <a:ext uri="{FF2B5EF4-FFF2-40B4-BE49-F238E27FC236}">
                <a16:creationId xmlns:a16="http://schemas.microsoft.com/office/drawing/2014/main" id="{B24270FC-291A-48DF-8144-C0BCFE60292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21651" r="5" b="25482"/>
          <a:stretch/>
        </p:blipFill>
        <p:spPr bwMode="auto">
          <a:xfrm>
            <a:off x="1866382"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extLst>
            <a:ext uri="{909E8E84-426E-40DD-AFC4-6F175D3DCCD1}">
              <a14:hiddenFill xmlns:a14="http://schemas.microsoft.com/office/drawing/2010/main">
                <a:solidFill>
                  <a:srgbClr val="FFFFFF"/>
                </a:solidFill>
              </a14:hiddenFill>
            </a:ext>
          </a:extLst>
        </p:spPr>
      </p:pic>
      <p:sp>
        <p:nvSpPr>
          <p:cNvPr id="218" name="Freeform: Shape 217">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106" name="Picture 10" descr="Rainbow Swirl Bread Recipe - Tablespoon.com">
            <a:extLst>
              <a:ext uri="{FF2B5EF4-FFF2-40B4-BE49-F238E27FC236}">
                <a16:creationId xmlns:a16="http://schemas.microsoft.com/office/drawing/2014/main" id="{EC77A737-882C-4157-B330-23C676732E5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8534" r="16173" b="1"/>
          <a:stretch/>
        </p:blipFill>
        <p:spPr bwMode="auto">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37203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5124" name="Freeform: Shape 70">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you're my star baker - Paul Hollywood Bread | Meme Generator">
            <a:extLst>
              <a:ext uri="{FF2B5EF4-FFF2-40B4-BE49-F238E27FC236}">
                <a16:creationId xmlns:a16="http://schemas.microsoft.com/office/drawing/2014/main" id="{4B97C09A-2D8F-43BE-AB47-6DA28294991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64241" y="1256194"/>
            <a:ext cx="4105275" cy="287981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2A66522-8C56-4B54-8F3A-02528D85A727}"/>
              </a:ext>
            </a:extLst>
          </p:cNvPr>
          <p:cNvSpPr txBox="1"/>
          <p:nvPr/>
        </p:nvSpPr>
        <p:spPr>
          <a:xfrm>
            <a:off x="6658044" y="2871982"/>
            <a:ext cx="5006336" cy="3181684"/>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200" dirty="0">
                <a:latin typeface="Ink Free" panose="03080402000500000000" pitchFamily="66" charset="0"/>
              </a:rPr>
              <a:t>The next stage of your DT learning is to evaluate the bread that you made. Do this honestly so that you can improve your bread the next time you make it so it will be even more delicious.</a:t>
            </a:r>
          </a:p>
        </p:txBody>
      </p:sp>
    </p:spTree>
    <p:extLst>
      <p:ext uri="{BB962C8B-B14F-4D97-AF65-F5344CB8AC3E}">
        <p14:creationId xmlns:p14="http://schemas.microsoft.com/office/powerpoint/2010/main" val="405055762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289</Words>
  <Application>Microsoft Office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Ink Free</vt:lpstr>
      <vt:lpstr>Office Theme</vt:lpstr>
      <vt:lpstr>Baking Bread                 </vt:lpstr>
      <vt:lpstr>Useful vocabulary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Baking Bread</dc:title>
  <dc:creator>Kathryn Holden</dc:creator>
  <cp:lastModifiedBy>Kathryn Holden</cp:lastModifiedBy>
  <cp:revision>4</cp:revision>
  <dcterms:created xsi:type="dcterms:W3CDTF">2020-04-08T12:16:34Z</dcterms:created>
  <dcterms:modified xsi:type="dcterms:W3CDTF">2020-04-09T08:25:08Z</dcterms:modified>
</cp:coreProperties>
</file>