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7" r:id="rId2"/>
    <p:sldId id="262" r:id="rId3"/>
    <p:sldId id="256" r:id="rId4"/>
    <p:sldId id="263" r:id="rId5"/>
    <p:sldId id="264" r:id="rId6"/>
    <p:sldId id="265" r:id="rId7"/>
    <p:sldId id="259" r:id="rId8"/>
    <p:sldId id="266" r:id="rId9"/>
    <p:sldId id="268" r:id="rId10"/>
    <p:sldId id="258" r:id="rId11"/>
    <p:sldId id="267" r:id="rId1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7574" autoAdjust="0"/>
    <p:restoredTop sz="94660"/>
  </p:normalViewPr>
  <p:slideViewPr>
    <p:cSldViewPr snapToGrid="0">
      <p:cViewPr varScale="1">
        <p:scale>
          <a:sx n="72" d="100"/>
          <a:sy n="72" d="100"/>
        </p:scale>
        <p:origin x="552" y="6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D766957-AF48-4DC8-B3C6-CF918D682B85}"/>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A9698048-5F91-4152-8C26-511A8DF3CBD3}"/>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A2909C1C-5AF7-4BCB-86FD-E63EABAF1C72}"/>
              </a:ext>
            </a:extLst>
          </p:cNvPr>
          <p:cNvSpPr>
            <a:spLocks noGrp="1"/>
          </p:cNvSpPr>
          <p:nvPr>
            <p:ph type="dt" sz="half" idx="10"/>
          </p:nvPr>
        </p:nvSpPr>
        <p:spPr/>
        <p:txBody>
          <a:bodyPr/>
          <a:lstStyle/>
          <a:p>
            <a:fld id="{99F7B381-F48B-42FB-A127-6D009152FA66}" type="datetimeFigureOut">
              <a:rPr lang="en-GB" smtClean="0"/>
              <a:t>10/04/2020</a:t>
            </a:fld>
            <a:endParaRPr lang="en-GB"/>
          </a:p>
        </p:txBody>
      </p:sp>
      <p:sp>
        <p:nvSpPr>
          <p:cNvPr id="5" name="Footer Placeholder 4">
            <a:extLst>
              <a:ext uri="{FF2B5EF4-FFF2-40B4-BE49-F238E27FC236}">
                <a16:creationId xmlns:a16="http://schemas.microsoft.com/office/drawing/2014/main" id="{DB0B75EF-6957-4A27-8EE7-8A4BC0A06104}"/>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E6E78F16-FDCC-4A46-BE4B-8F45AD66BA89}"/>
              </a:ext>
            </a:extLst>
          </p:cNvPr>
          <p:cNvSpPr>
            <a:spLocks noGrp="1"/>
          </p:cNvSpPr>
          <p:nvPr>
            <p:ph type="sldNum" sz="quarter" idx="12"/>
          </p:nvPr>
        </p:nvSpPr>
        <p:spPr/>
        <p:txBody>
          <a:bodyPr/>
          <a:lstStyle/>
          <a:p>
            <a:fld id="{53EAED8D-38CC-42DF-98C2-6D46E97E9E87}" type="slidenum">
              <a:rPr lang="en-GB" smtClean="0"/>
              <a:t>‹#›</a:t>
            </a:fld>
            <a:endParaRPr lang="en-GB"/>
          </a:p>
        </p:txBody>
      </p:sp>
    </p:spTree>
    <p:extLst>
      <p:ext uri="{BB962C8B-B14F-4D97-AF65-F5344CB8AC3E}">
        <p14:creationId xmlns:p14="http://schemas.microsoft.com/office/powerpoint/2010/main" val="415537550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1DCEBDE-CCC5-4927-81F0-0C0E386520D6}"/>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AAAF7E46-5A6D-42C7-9BF0-6D5CCE9A63D8}"/>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4F87D4FC-039E-4A87-984A-66E13FABADB1}"/>
              </a:ext>
            </a:extLst>
          </p:cNvPr>
          <p:cNvSpPr>
            <a:spLocks noGrp="1"/>
          </p:cNvSpPr>
          <p:nvPr>
            <p:ph type="dt" sz="half" idx="10"/>
          </p:nvPr>
        </p:nvSpPr>
        <p:spPr/>
        <p:txBody>
          <a:bodyPr/>
          <a:lstStyle/>
          <a:p>
            <a:fld id="{99F7B381-F48B-42FB-A127-6D009152FA66}" type="datetimeFigureOut">
              <a:rPr lang="en-GB" smtClean="0"/>
              <a:t>10/04/2020</a:t>
            </a:fld>
            <a:endParaRPr lang="en-GB"/>
          </a:p>
        </p:txBody>
      </p:sp>
      <p:sp>
        <p:nvSpPr>
          <p:cNvPr id="5" name="Footer Placeholder 4">
            <a:extLst>
              <a:ext uri="{FF2B5EF4-FFF2-40B4-BE49-F238E27FC236}">
                <a16:creationId xmlns:a16="http://schemas.microsoft.com/office/drawing/2014/main" id="{FF242ACC-C61B-4E65-A97D-05FFAC699AE2}"/>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774385CB-A013-4D15-A1DB-D971F8440951}"/>
              </a:ext>
            </a:extLst>
          </p:cNvPr>
          <p:cNvSpPr>
            <a:spLocks noGrp="1"/>
          </p:cNvSpPr>
          <p:nvPr>
            <p:ph type="sldNum" sz="quarter" idx="12"/>
          </p:nvPr>
        </p:nvSpPr>
        <p:spPr/>
        <p:txBody>
          <a:bodyPr/>
          <a:lstStyle/>
          <a:p>
            <a:fld id="{53EAED8D-38CC-42DF-98C2-6D46E97E9E87}" type="slidenum">
              <a:rPr lang="en-GB" smtClean="0"/>
              <a:t>‹#›</a:t>
            </a:fld>
            <a:endParaRPr lang="en-GB"/>
          </a:p>
        </p:txBody>
      </p:sp>
    </p:spTree>
    <p:extLst>
      <p:ext uri="{BB962C8B-B14F-4D97-AF65-F5344CB8AC3E}">
        <p14:creationId xmlns:p14="http://schemas.microsoft.com/office/powerpoint/2010/main" val="105767695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F2F9044-EA81-4906-AD85-A27DE10D65AB}"/>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2CABEB6A-05FB-4BBF-B897-DDA4A06B4131}"/>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12DAEC9-00A4-45FE-86CC-2AF5D612AE81}"/>
              </a:ext>
            </a:extLst>
          </p:cNvPr>
          <p:cNvSpPr>
            <a:spLocks noGrp="1"/>
          </p:cNvSpPr>
          <p:nvPr>
            <p:ph type="dt" sz="half" idx="10"/>
          </p:nvPr>
        </p:nvSpPr>
        <p:spPr/>
        <p:txBody>
          <a:bodyPr/>
          <a:lstStyle/>
          <a:p>
            <a:fld id="{99F7B381-F48B-42FB-A127-6D009152FA66}" type="datetimeFigureOut">
              <a:rPr lang="en-GB" smtClean="0"/>
              <a:t>10/04/2020</a:t>
            </a:fld>
            <a:endParaRPr lang="en-GB"/>
          </a:p>
        </p:txBody>
      </p:sp>
      <p:sp>
        <p:nvSpPr>
          <p:cNvPr id="5" name="Footer Placeholder 4">
            <a:extLst>
              <a:ext uri="{FF2B5EF4-FFF2-40B4-BE49-F238E27FC236}">
                <a16:creationId xmlns:a16="http://schemas.microsoft.com/office/drawing/2014/main" id="{6C239B02-5647-452A-8300-B70C54B5ABBC}"/>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5E4AB946-A679-473E-BACB-8EABFE9D973F}"/>
              </a:ext>
            </a:extLst>
          </p:cNvPr>
          <p:cNvSpPr>
            <a:spLocks noGrp="1"/>
          </p:cNvSpPr>
          <p:nvPr>
            <p:ph type="sldNum" sz="quarter" idx="12"/>
          </p:nvPr>
        </p:nvSpPr>
        <p:spPr/>
        <p:txBody>
          <a:bodyPr/>
          <a:lstStyle/>
          <a:p>
            <a:fld id="{53EAED8D-38CC-42DF-98C2-6D46E97E9E87}" type="slidenum">
              <a:rPr lang="en-GB" smtClean="0"/>
              <a:t>‹#›</a:t>
            </a:fld>
            <a:endParaRPr lang="en-GB"/>
          </a:p>
        </p:txBody>
      </p:sp>
    </p:spTree>
    <p:extLst>
      <p:ext uri="{BB962C8B-B14F-4D97-AF65-F5344CB8AC3E}">
        <p14:creationId xmlns:p14="http://schemas.microsoft.com/office/powerpoint/2010/main" val="168247442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E5126CC-CE8F-4DCD-AAEB-434B14E8695F}"/>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58962016-26FC-49D5-ADF9-F69FB0E4BA59}"/>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E8BE6C95-8131-4BAA-BD55-443A3D23F489}"/>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051982AD-0AB8-495A-99BA-65E014D7FE20}"/>
              </a:ext>
            </a:extLst>
          </p:cNvPr>
          <p:cNvSpPr>
            <a:spLocks noGrp="1"/>
          </p:cNvSpPr>
          <p:nvPr>
            <p:ph type="dt" sz="half" idx="10"/>
          </p:nvPr>
        </p:nvSpPr>
        <p:spPr/>
        <p:txBody>
          <a:bodyPr/>
          <a:lstStyle/>
          <a:p>
            <a:fld id="{99F7B381-F48B-42FB-A127-6D009152FA66}" type="datetimeFigureOut">
              <a:rPr lang="en-GB" smtClean="0"/>
              <a:t>10/04/2020</a:t>
            </a:fld>
            <a:endParaRPr lang="en-GB"/>
          </a:p>
        </p:txBody>
      </p:sp>
      <p:sp>
        <p:nvSpPr>
          <p:cNvPr id="6" name="Footer Placeholder 5">
            <a:extLst>
              <a:ext uri="{FF2B5EF4-FFF2-40B4-BE49-F238E27FC236}">
                <a16:creationId xmlns:a16="http://schemas.microsoft.com/office/drawing/2014/main" id="{E1932C9A-EF05-41B3-A240-774C21F6230E}"/>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70163842-96D0-436C-80FA-8A8E0908E8A4}"/>
              </a:ext>
            </a:extLst>
          </p:cNvPr>
          <p:cNvSpPr>
            <a:spLocks noGrp="1"/>
          </p:cNvSpPr>
          <p:nvPr>
            <p:ph type="sldNum" sz="quarter" idx="12"/>
          </p:nvPr>
        </p:nvSpPr>
        <p:spPr/>
        <p:txBody>
          <a:bodyPr/>
          <a:lstStyle/>
          <a:p>
            <a:fld id="{53EAED8D-38CC-42DF-98C2-6D46E97E9E87}" type="slidenum">
              <a:rPr lang="en-GB" smtClean="0"/>
              <a:t>‹#›</a:t>
            </a:fld>
            <a:endParaRPr lang="en-GB"/>
          </a:p>
        </p:txBody>
      </p:sp>
    </p:spTree>
    <p:extLst>
      <p:ext uri="{BB962C8B-B14F-4D97-AF65-F5344CB8AC3E}">
        <p14:creationId xmlns:p14="http://schemas.microsoft.com/office/powerpoint/2010/main" val="223221285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2C26242-67C2-44E3-B618-9554219EBC1C}"/>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70E459F6-B3E0-41E2-B09E-FEB8A8C135F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6E03B665-DCA8-4AA5-A184-1A3A6787BE47}"/>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8DC74347-A075-4903-932A-6F460C437D8D}"/>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1339BA1C-F0C4-4C9D-A2DB-B6E59F80B431}"/>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1CE28F68-CCCE-4C94-B39F-27A2729E9727}"/>
              </a:ext>
            </a:extLst>
          </p:cNvPr>
          <p:cNvSpPr>
            <a:spLocks noGrp="1"/>
          </p:cNvSpPr>
          <p:nvPr>
            <p:ph type="dt" sz="half" idx="10"/>
          </p:nvPr>
        </p:nvSpPr>
        <p:spPr/>
        <p:txBody>
          <a:bodyPr/>
          <a:lstStyle/>
          <a:p>
            <a:fld id="{99F7B381-F48B-42FB-A127-6D009152FA66}" type="datetimeFigureOut">
              <a:rPr lang="en-GB" smtClean="0"/>
              <a:t>10/04/2020</a:t>
            </a:fld>
            <a:endParaRPr lang="en-GB"/>
          </a:p>
        </p:txBody>
      </p:sp>
      <p:sp>
        <p:nvSpPr>
          <p:cNvPr id="8" name="Footer Placeholder 7">
            <a:extLst>
              <a:ext uri="{FF2B5EF4-FFF2-40B4-BE49-F238E27FC236}">
                <a16:creationId xmlns:a16="http://schemas.microsoft.com/office/drawing/2014/main" id="{CD58E8ED-3FFD-4628-9857-2795DD9808A8}"/>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25418B90-E5E2-4582-8D76-832A51908AA8}"/>
              </a:ext>
            </a:extLst>
          </p:cNvPr>
          <p:cNvSpPr>
            <a:spLocks noGrp="1"/>
          </p:cNvSpPr>
          <p:nvPr>
            <p:ph type="sldNum" sz="quarter" idx="12"/>
          </p:nvPr>
        </p:nvSpPr>
        <p:spPr/>
        <p:txBody>
          <a:bodyPr/>
          <a:lstStyle/>
          <a:p>
            <a:fld id="{53EAED8D-38CC-42DF-98C2-6D46E97E9E87}" type="slidenum">
              <a:rPr lang="en-GB" smtClean="0"/>
              <a:t>‹#›</a:t>
            </a:fld>
            <a:endParaRPr lang="en-GB"/>
          </a:p>
        </p:txBody>
      </p:sp>
    </p:spTree>
    <p:extLst>
      <p:ext uri="{BB962C8B-B14F-4D97-AF65-F5344CB8AC3E}">
        <p14:creationId xmlns:p14="http://schemas.microsoft.com/office/powerpoint/2010/main" val="242364273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AE1DDFD-8DAD-43D6-8DAF-C1C93E8DD011}"/>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B72F9EC6-6D31-46AD-9ADB-E07BA8054396}"/>
              </a:ext>
            </a:extLst>
          </p:cNvPr>
          <p:cNvSpPr>
            <a:spLocks noGrp="1"/>
          </p:cNvSpPr>
          <p:nvPr>
            <p:ph type="dt" sz="half" idx="10"/>
          </p:nvPr>
        </p:nvSpPr>
        <p:spPr/>
        <p:txBody>
          <a:bodyPr/>
          <a:lstStyle/>
          <a:p>
            <a:fld id="{99F7B381-F48B-42FB-A127-6D009152FA66}" type="datetimeFigureOut">
              <a:rPr lang="en-GB" smtClean="0"/>
              <a:t>10/04/2020</a:t>
            </a:fld>
            <a:endParaRPr lang="en-GB"/>
          </a:p>
        </p:txBody>
      </p:sp>
      <p:sp>
        <p:nvSpPr>
          <p:cNvPr id="4" name="Footer Placeholder 3">
            <a:extLst>
              <a:ext uri="{FF2B5EF4-FFF2-40B4-BE49-F238E27FC236}">
                <a16:creationId xmlns:a16="http://schemas.microsoft.com/office/drawing/2014/main" id="{B41E6645-B8D1-4BCF-8388-B4BE16F74C3C}"/>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4387A84A-A9B8-4A24-8E89-B4DD7FFC015E}"/>
              </a:ext>
            </a:extLst>
          </p:cNvPr>
          <p:cNvSpPr>
            <a:spLocks noGrp="1"/>
          </p:cNvSpPr>
          <p:nvPr>
            <p:ph type="sldNum" sz="quarter" idx="12"/>
          </p:nvPr>
        </p:nvSpPr>
        <p:spPr/>
        <p:txBody>
          <a:bodyPr/>
          <a:lstStyle/>
          <a:p>
            <a:fld id="{53EAED8D-38CC-42DF-98C2-6D46E97E9E87}" type="slidenum">
              <a:rPr lang="en-GB" smtClean="0"/>
              <a:t>‹#›</a:t>
            </a:fld>
            <a:endParaRPr lang="en-GB"/>
          </a:p>
        </p:txBody>
      </p:sp>
    </p:spTree>
    <p:extLst>
      <p:ext uri="{BB962C8B-B14F-4D97-AF65-F5344CB8AC3E}">
        <p14:creationId xmlns:p14="http://schemas.microsoft.com/office/powerpoint/2010/main" val="238913941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1F29E8ED-936B-42F0-9F92-20F803D120C9}"/>
              </a:ext>
            </a:extLst>
          </p:cNvPr>
          <p:cNvSpPr>
            <a:spLocks noGrp="1"/>
          </p:cNvSpPr>
          <p:nvPr>
            <p:ph type="dt" sz="half" idx="10"/>
          </p:nvPr>
        </p:nvSpPr>
        <p:spPr/>
        <p:txBody>
          <a:bodyPr/>
          <a:lstStyle/>
          <a:p>
            <a:fld id="{99F7B381-F48B-42FB-A127-6D009152FA66}" type="datetimeFigureOut">
              <a:rPr lang="en-GB" smtClean="0"/>
              <a:t>10/04/2020</a:t>
            </a:fld>
            <a:endParaRPr lang="en-GB"/>
          </a:p>
        </p:txBody>
      </p:sp>
      <p:sp>
        <p:nvSpPr>
          <p:cNvPr id="3" name="Footer Placeholder 2">
            <a:extLst>
              <a:ext uri="{FF2B5EF4-FFF2-40B4-BE49-F238E27FC236}">
                <a16:creationId xmlns:a16="http://schemas.microsoft.com/office/drawing/2014/main" id="{829B45FE-D94D-42A0-9ABC-0C178C7CA355}"/>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B312342E-F0D0-4791-AD69-29B1789CDE24}"/>
              </a:ext>
            </a:extLst>
          </p:cNvPr>
          <p:cNvSpPr>
            <a:spLocks noGrp="1"/>
          </p:cNvSpPr>
          <p:nvPr>
            <p:ph type="sldNum" sz="quarter" idx="12"/>
          </p:nvPr>
        </p:nvSpPr>
        <p:spPr/>
        <p:txBody>
          <a:bodyPr/>
          <a:lstStyle/>
          <a:p>
            <a:fld id="{53EAED8D-38CC-42DF-98C2-6D46E97E9E87}" type="slidenum">
              <a:rPr lang="en-GB" smtClean="0"/>
              <a:t>‹#›</a:t>
            </a:fld>
            <a:endParaRPr lang="en-GB"/>
          </a:p>
        </p:txBody>
      </p:sp>
    </p:spTree>
    <p:extLst>
      <p:ext uri="{BB962C8B-B14F-4D97-AF65-F5344CB8AC3E}">
        <p14:creationId xmlns:p14="http://schemas.microsoft.com/office/powerpoint/2010/main" val="3249965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A4FEC7F-3B3C-4393-830F-107F5E388C01}"/>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1D1C1853-F8F4-44C4-9A91-11AFC314CC1D}"/>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793C8AF0-80D3-4F4F-A48C-3FAFD377A95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EF914DE4-E1E3-4AEA-8A20-5A2FD771D51A}"/>
              </a:ext>
            </a:extLst>
          </p:cNvPr>
          <p:cNvSpPr>
            <a:spLocks noGrp="1"/>
          </p:cNvSpPr>
          <p:nvPr>
            <p:ph type="dt" sz="half" idx="10"/>
          </p:nvPr>
        </p:nvSpPr>
        <p:spPr/>
        <p:txBody>
          <a:bodyPr/>
          <a:lstStyle/>
          <a:p>
            <a:fld id="{99F7B381-F48B-42FB-A127-6D009152FA66}" type="datetimeFigureOut">
              <a:rPr lang="en-GB" smtClean="0"/>
              <a:t>10/04/2020</a:t>
            </a:fld>
            <a:endParaRPr lang="en-GB"/>
          </a:p>
        </p:txBody>
      </p:sp>
      <p:sp>
        <p:nvSpPr>
          <p:cNvPr id="6" name="Footer Placeholder 5">
            <a:extLst>
              <a:ext uri="{FF2B5EF4-FFF2-40B4-BE49-F238E27FC236}">
                <a16:creationId xmlns:a16="http://schemas.microsoft.com/office/drawing/2014/main" id="{0703B445-1432-4C06-94AA-4318FEF34617}"/>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F7486A62-DF7B-4683-AB3F-40C294B21A0D}"/>
              </a:ext>
            </a:extLst>
          </p:cNvPr>
          <p:cNvSpPr>
            <a:spLocks noGrp="1"/>
          </p:cNvSpPr>
          <p:nvPr>
            <p:ph type="sldNum" sz="quarter" idx="12"/>
          </p:nvPr>
        </p:nvSpPr>
        <p:spPr/>
        <p:txBody>
          <a:bodyPr/>
          <a:lstStyle/>
          <a:p>
            <a:fld id="{53EAED8D-38CC-42DF-98C2-6D46E97E9E87}" type="slidenum">
              <a:rPr lang="en-GB" smtClean="0"/>
              <a:t>‹#›</a:t>
            </a:fld>
            <a:endParaRPr lang="en-GB"/>
          </a:p>
        </p:txBody>
      </p:sp>
    </p:spTree>
    <p:extLst>
      <p:ext uri="{BB962C8B-B14F-4D97-AF65-F5344CB8AC3E}">
        <p14:creationId xmlns:p14="http://schemas.microsoft.com/office/powerpoint/2010/main" val="268928347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059EE9D-13F5-4F12-931A-956B1E8183A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17849788-2D10-4C48-B1E1-BC72B2801AF8}"/>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24D051DF-DC2E-437E-AB66-23FD55DDC92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26157E0-C780-4082-9677-729040CAD234}"/>
              </a:ext>
            </a:extLst>
          </p:cNvPr>
          <p:cNvSpPr>
            <a:spLocks noGrp="1"/>
          </p:cNvSpPr>
          <p:nvPr>
            <p:ph type="dt" sz="half" idx="10"/>
          </p:nvPr>
        </p:nvSpPr>
        <p:spPr/>
        <p:txBody>
          <a:bodyPr/>
          <a:lstStyle/>
          <a:p>
            <a:fld id="{99F7B381-F48B-42FB-A127-6D009152FA66}" type="datetimeFigureOut">
              <a:rPr lang="en-GB" smtClean="0"/>
              <a:t>10/04/2020</a:t>
            </a:fld>
            <a:endParaRPr lang="en-GB"/>
          </a:p>
        </p:txBody>
      </p:sp>
      <p:sp>
        <p:nvSpPr>
          <p:cNvPr id="6" name="Footer Placeholder 5">
            <a:extLst>
              <a:ext uri="{FF2B5EF4-FFF2-40B4-BE49-F238E27FC236}">
                <a16:creationId xmlns:a16="http://schemas.microsoft.com/office/drawing/2014/main" id="{86D36A0E-5B6A-462A-BBBB-2E4BBE181337}"/>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6F5101B9-1097-4FC1-9451-F940290D95D7}"/>
              </a:ext>
            </a:extLst>
          </p:cNvPr>
          <p:cNvSpPr>
            <a:spLocks noGrp="1"/>
          </p:cNvSpPr>
          <p:nvPr>
            <p:ph type="sldNum" sz="quarter" idx="12"/>
          </p:nvPr>
        </p:nvSpPr>
        <p:spPr/>
        <p:txBody>
          <a:bodyPr/>
          <a:lstStyle/>
          <a:p>
            <a:fld id="{53EAED8D-38CC-42DF-98C2-6D46E97E9E87}" type="slidenum">
              <a:rPr lang="en-GB" smtClean="0"/>
              <a:t>‹#›</a:t>
            </a:fld>
            <a:endParaRPr lang="en-GB"/>
          </a:p>
        </p:txBody>
      </p:sp>
    </p:spTree>
    <p:extLst>
      <p:ext uri="{BB962C8B-B14F-4D97-AF65-F5344CB8AC3E}">
        <p14:creationId xmlns:p14="http://schemas.microsoft.com/office/powerpoint/2010/main" val="71979399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8EA1D3-1067-4F25-9F0C-55DEF4D069EF}"/>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AD94A008-5559-422F-B9CD-36210E5CEB48}"/>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CBD68EC5-55E3-4879-8F68-3DA5E61264AC}"/>
              </a:ext>
            </a:extLst>
          </p:cNvPr>
          <p:cNvSpPr>
            <a:spLocks noGrp="1"/>
          </p:cNvSpPr>
          <p:nvPr>
            <p:ph type="dt" sz="half" idx="10"/>
          </p:nvPr>
        </p:nvSpPr>
        <p:spPr/>
        <p:txBody>
          <a:bodyPr/>
          <a:lstStyle/>
          <a:p>
            <a:fld id="{99F7B381-F48B-42FB-A127-6D009152FA66}" type="datetimeFigureOut">
              <a:rPr lang="en-GB" smtClean="0"/>
              <a:t>10/04/2020</a:t>
            </a:fld>
            <a:endParaRPr lang="en-GB"/>
          </a:p>
        </p:txBody>
      </p:sp>
      <p:sp>
        <p:nvSpPr>
          <p:cNvPr id="5" name="Footer Placeholder 4">
            <a:extLst>
              <a:ext uri="{FF2B5EF4-FFF2-40B4-BE49-F238E27FC236}">
                <a16:creationId xmlns:a16="http://schemas.microsoft.com/office/drawing/2014/main" id="{9EC5776F-6C5B-4F9E-8C56-2CFFF426E640}"/>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F8CD83CD-5263-451C-9C79-2CA05E71D6B0}"/>
              </a:ext>
            </a:extLst>
          </p:cNvPr>
          <p:cNvSpPr>
            <a:spLocks noGrp="1"/>
          </p:cNvSpPr>
          <p:nvPr>
            <p:ph type="sldNum" sz="quarter" idx="12"/>
          </p:nvPr>
        </p:nvSpPr>
        <p:spPr/>
        <p:txBody>
          <a:bodyPr/>
          <a:lstStyle/>
          <a:p>
            <a:fld id="{53EAED8D-38CC-42DF-98C2-6D46E97E9E87}" type="slidenum">
              <a:rPr lang="en-GB" smtClean="0"/>
              <a:t>‹#›</a:t>
            </a:fld>
            <a:endParaRPr lang="en-GB"/>
          </a:p>
        </p:txBody>
      </p:sp>
    </p:spTree>
    <p:extLst>
      <p:ext uri="{BB962C8B-B14F-4D97-AF65-F5344CB8AC3E}">
        <p14:creationId xmlns:p14="http://schemas.microsoft.com/office/powerpoint/2010/main" val="370602335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7484DDD9-D3B3-4720-BD09-6D3B84432DD2}"/>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A9766F93-BA89-4233-A6E3-0D9260EEDC0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368AA3DE-B196-4E7D-9218-9418180DBDA4}"/>
              </a:ext>
            </a:extLst>
          </p:cNvPr>
          <p:cNvSpPr>
            <a:spLocks noGrp="1"/>
          </p:cNvSpPr>
          <p:nvPr>
            <p:ph type="dt" sz="half" idx="10"/>
          </p:nvPr>
        </p:nvSpPr>
        <p:spPr/>
        <p:txBody>
          <a:bodyPr/>
          <a:lstStyle/>
          <a:p>
            <a:fld id="{99F7B381-F48B-42FB-A127-6D009152FA66}" type="datetimeFigureOut">
              <a:rPr lang="en-GB" smtClean="0"/>
              <a:t>10/04/2020</a:t>
            </a:fld>
            <a:endParaRPr lang="en-GB"/>
          </a:p>
        </p:txBody>
      </p:sp>
      <p:sp>
        <p:nvSpPr>
          <p:cNvPr id="5" name="Footer Placeholder 4">
            <a:extLst>
              <a:ext uri="{FF2B5EF4-FFF2-40B4-BE49-F238E27FC236}">
                <a16:creationId xmlns:a16="http://schemas.microsoft.com/office/drawing/2014/main" id="{B5F9783A-8DA6-4622-B941-28FB80867499}"/>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98413CB4-0764-4787-8F8F-3EF174A9262F}"/>
              </a:ext>
            </a:extLst>
          </p:cNvPr>
          <p:cNvSpPr>
            <a:spLocks noGrp="1"/>
          </p:cNvSpPr>
          <p:nvPr>
            <p:ph type="sldNum" sz="quarter" idx="12"/>
          </p:nvPr>
        </p:nvSpPr>
        <p:spPr/>
        <p:txBody>
          <a:bodyPr/>
          <a:lstStyle/>
          <a:p>
            <a:fld id="{53EAED8D-38CC-42DF-98C2-6D46E97E9E87}" type="slidenum">
              <a:rPr lang="en-GB" smtClean="0"/>
              <a:t>‹#›</a:t>
            </a:fld>
            <a:endParaRPr lang="en-GB"/>
          </a:p>
        </p:txBody>
      </p:sp>
    </p:spTree>
    <p:extLst>
      <p:ext uri="{BB962C8B-B14F-4D97-AF65-F5344CB8AC3E}">
        <p14:creationId xmlns:p14="http://schemas.microsoft.com/office/powerpoint/2010/main" val="202610053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8A76AE01-13EA-43A2-B4EB-3CD3501CF36E}"/>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AAD7B44B-0368-4FF0-B903-D3A46B940895}"/>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2728533D-1EE8-42AF-8174-E3FF61DE214D}"/>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9F7B381-F48B-42FB-A127-6D009152FA66}" type="datetimeFigureOut">
              <a:rPr lang="en-GB" smtClean="0"/>
              <a:t>10/04/2020</a:t>
            </a:fld>
            <a:endParaRPr lang="en-GB"/>
          </a:p>
        </p:txBody>
      </p:sp>
      <p:sp>
        <p:nvSpPr>
          <p:cNvPr id="5" name="Footer Placeholder 4">
            <a:extLst>
              <a:ext uri="{FF2B5EF4-FFF2-40B4-BE49-F238E27FC236}">
                <a16:creationId xmlns:a16="http://schemas.microsoft.com/office/drawing/2014/main" id="{587088A4-6047-406D-ABD8-0D066AC3334A}"/>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4A2BEB4D-A528-4B92-BD54-5977568C9C5F}"/>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3EAED8D-38CC-42DF-98C2-6D46E97E9E87}" type="slidenum">
              <a:rPr lang="en-GB" smtClean="0"/>
              <a:t>‹#›</a:t>
            </a:fld>
            <a:endParaRPr lang="en-GB"/>
          </a:p>
        </p:txBody>
      </p:sp>
    </p:spTree>
    <p:extLst>
      <p:ext uri="{BB962C8B-B14F-4D97-AF65-F5344CB8AC3E}">
        <p14:creationId xmlns:p14="http://schemas.microsoft.com/office/powerpoint/2010/main" val="67219923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jpe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hyperlink" Target="https://kids.britannica.com/kids/article/yeast/442746" TargetMode="External"/><Relationship Id="rId2" Type="http://schemas.openxmlformats.org/officeDocument/2006/relationships/image" Target="../media/image6.jpeg"/><Relationship Id="rId1" Type="http://schemas.openxmlformats.org/officeDocument/2006/relationships/slideLayout" Target="../slideLayouts/slideLayout2.xml"/><Relationship Id="rId4" Type="http://schemas.openxmlformats.org/officeDocument/2006/relationships/image" Target="../media/image7.jpeg"/></Relationships>
</file>

<file path=ppt/slides/_rels/slide5.xml.rels><?xml version="1.0" encoding="UTF-8" standalone="yes"?>
<Relationships xmlns="http://schemas.openxmlformats.org/package/2006/relationships"><Relationship Id="rId2" Type="http://schemas.openxmlformats.org/officeDocument/2006/relationships/hyperlink" Target="http://encyclopedia.kids.net.au/page/fl/Flour" TargetMode="Externa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jpeg"/><Relationship Id="rId1" Type="http://schemas.openxmlformats.org/officeDocument/2006/relationships/slideLayout" Target="../slideLayouts/slideLayout2.xml"/><Relationship Id="rId4" Type="http://schemas.openxmlformats.org/officeDocument/2006/relationships/image" Target="../media/image10.jpeg"/></Relationships>
</file>

<file path=ppt/slides/_rels/slide7.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jpeg"/><Relationship Id="rId1" Type="http://schemas.openxmlformats.org/officeDocument/2006/relationships/slideLayout" Target="../slideLayouts/slideLayout2.xml"/><Relationship Id="rId4" Type="http://schemas.openxmlformats.org/officeDocument/2006/relationships/image" Target="../media/image15.jpeg"/></Relationships>
</file>

<file path=ppt/slides/_rels/slide11.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3C2B38C-2BAD-42FF-8C9A-C73C50A73E5B}"/>
              </a:ext>
            </a:extLst>
          </p:cNvPr>
          <p:cNvSpPr>
            <a:spLocks noGrp="1"/>
          </p:cNvSpPr>
          <p:nvPr>
            <p:ph type="title"/>
          </p:nvPr>
        </p:nvSpPr>
        <p:spPr>
          <a:xfrm>
            <a:off x="762001" y="803325"/>
            <a:ext cx="5314536" cy="1325563"/>
          </a:xfrm>
        </p:spPr>
        <p:txBody>
          <a:bodyPr>
            <a:normAutofit/>
          </a:bodyPr>
          <a:lstStyle/>
          <a:p>
            <a:r>
              <a:rPr lang="en-GB"/>
              <a:t>Baking Bread                 </a:t>
            </a:r>
          </a:p>
        </p:txBody>
      </p:sp>
      <p:sp>
        <p:nvSpPr>
          <p:cNvPr id="3" name="Content Placeholder 2">
            <a:extLst>
              <a:ext uri="{FF2B5EF4-FFF2-40B4-BE49-F238E27FC236}">
                <a16:creationId xmlns:a16="http://schemas.microsoft.com/office/drawing/2014/main" id="{680874A7-47F4-45AC-8007-67AB871869AA}"/>
              </a:ext>
            </a:extLst>
          </p:cNvPr>
          <p:cNvSpPr>
            <a:spLocks noGrp="1"/>
          </p:cNvSpPr>
          <p:nvPr>
            <p:ph idx="1"/>
          </p:nvPr>
        </p:nvSpPr>
        <p:spPr>
          <a:xfrm>
            <a:off x="762000" y="2279018"/>
            <a:ext cx="5314543" cy="3375920"/>
          </a:xfrm>
        </p:spPr>
        <p:txBody>
          <a:bodyPr anchor="t">
            <a:normAutofit/>
          </a:bodyPr>
          <a:lstStyle/>
          <a:p>
            <a:pPr marL="0" indent="0">
              <a:buNone/>
            </a:pPr>
            <a:r>
              <a:rPr lang="en-GB" sz="1700" b="1" u="sng"/>
              <a:t>Hello again Year 5.</a:t>
            </a:r>
          </a:p>
          <a:p>
            <a:pPr marL="0" indent="0">
              <a:buNone/>
            </a:pPr>
            <a:r>
              <a:rPr lang="en-GB" sz="1700"/>
              <a:t>This is the second lesson in our topic about baking bread.</a:t>
            </a:r>
          </a:p>
          <a:p>
            <a:pPr marL="0" indent="0">
              <a:buNone/>
            </a:pPr>
            <a:r>
              <a:rPr lang="en-GB" sz="1700"/>
              <a:t>You will…</a:t>
            </a:r>
          </a:p>
          <a:p>
            <a:r>
              <a:rPr lang="en-GB" sz="1700"/>
              <a:t>learn about the ingredients you need to make a simple bread </a:t>
            </a:r>
          </a:p>
          <a:p>
            <a:pPr marL="0" indent="0">
              <a:buNone/>
            </a:pPr>
            <a:endParaRPr lang="en-GB" sz="1700"/>
          </a:p>
          <a:p>
            <a:pPr marL="0" indent="0">
              <a:buNone/>
            </a:pPr>
            <a:r>
              <a:rPr lang="en-GB" sz="1700"/>
              <a:t>You will use these design and technology skills:</a:t>
            </a:r>
          </a:p>
          <a:p>
            <a:r>
              <a:rPr lang="en-GB" sz="1700"/>
              <a:t>Designing</a:t>
            </a:r>
          </a:p>
          <a:p>
            <a:r>
              <a:rPr lang="en-GB" sz="1700"/>
              <a:t>Testing/ experimenting</a:t>
            </a:r>
          </a:p>
        </p:txBody>
      </p:sp>
      <p:sp>
        <p:nvSpPr>
          <p:cNvPr id="141" name="Freeform: Shape 140">
            <a:extLst>
              <a:ext uri="{FF2B5EF4-FFF2-40B4-BE49-F238E27FC236}">
                <a16:creationId xmlns:a16="http://schemas.microsoft.com/office/drawing/2014/main" id="{CF62D2A7-8207-488C-9F46-316BA81A16C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6582780" y="-2008"/>
            <a:ext cx="5609220" cy="5840278"/>
          </a:xfrm>
          <a:custGeom>
            <a:avLst/>
            <a:gdLst>
              <a:gd name="connsiteX0" fmla="*/ 0 w 5609220"/>
              <a:gd name="connsiteY0" fmla="*/ 0 h 5840278"/>
              <a:gd name="connsiteX1" fmla="*/ 4637091 w 5609220"/>
              <a:gd name="connsiteY1" fmla="*/ 0 h 5840278"/>
              <a:gd name="connsiteX2" fmla="*/ 4822569 w 5609220"/>
              <a:gd name="connsiteY2" fmla="*/ 204077 h 5840278"/>
              <a:gd name="connsiteX3" fmla="*/ 5609220 w 5609220"/>
              <a:gd name="connsiteY3" fmla="*/ 2395363 h 5840278"/>
              <a:gd name="connsiteX4" fmla="*/ 2164305 w 5609220"/>
              <a:gd name="connsiteY4" fmla="*/ 5840278 h 5840278"/>
              <a:gd name="connsiteX5" fmla="*/ 238220 w 5609220"/>
              <a:gd name="connsiteY5" fmla="*/ 5251941 h 5840278"/>
              <a:gd name="connsiteX6" fmla="*/ 0 w 5609220"/>
              <a:gd name="connsiteY6" fmla="*/ 5073803 h 58402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5609220" h="5840278">
                <a:moveTo>
                  <a:pt x="0" y="0"/>
                </a:moveTo>
                <a:lnTo>
                  <a:pt x="4637091" y="0"/>
                </a:lnTo>
                <a:lnTo>
                  <a:pt x="4822569" y="204077"/>
                </a:lnTo>
                <a:cubicBezTo>
                  <a:pt x="5314007" y="799562"/>
                  <a:pt x="5609220" y="1562987"/>
                  <a:pt x="5609220" y="2395363"/>
                </a:cubicBezTo>
                <a:cubicBezTo>
                  <a:pt x="5609220" y="4297937"/>
                  <a:pt x="4066879" y="5840278"/>
                  <a:pt x="2164305" y="5840278"/>
                </a:cubicBezTo>
                <a:cubicBezTo>
                  <a:pt x="1450840" y="5840278"/>
                  <a:pt x="788032" y="5623387"/>
                  <a:pt x="238220" y="5251941"/>
                </a:cubicBezTo>
                <a:lnTo>
                  <a:pt x="0" y="5073803"/>
                </a:lnTo>
                <a:close/>
              </a:path>
            </a:pathLst>
          </a:custGeom>
          <a:solidFill>
            <a:srgbClr val="FFFFF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2056" name="Picture 8" descr="Baker clipart, Baker Transparent FREE for download on ...">
            <a:extLst>
              <a:ext uri="{FF2B5EF4-FFF2-40B4-BE49-F238E27FC236}">
                <a16:creationId xmlns:a16="http://schemas.microsoft.com/office/drawing/2014/main" id="{437BA065-3734-428D-A2B6-CFFCE18CC807}"/>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3510" r="11176" b="1"/>
          <a:stretch/>
        </p:blipFill>
        <p:spPr bwMode="auto">
          <a:xfrm>
            <a:off x="6750141" y="-2"/>
            <a:ext cx="5441859" cy="5654940"/>
          </a:xfrm>
          <a:custGeom>
            <a:avLst/>
            <a:gdLst/>
            <a:ahLst/>
            <a:cxnLst/>
            <a:rect l="l" t="t" r="r" b="b"/>
            <a:pathLst>
              <a:path w="5441859" h="5654940">
                <a:moveTo>
                  <a:pt x="1041368" y="0"/>
                </a:moveTo>
                <a:lnTo>
                  <a:pt x="5441859" y="0"/>
                </a:lnTo>
                <a:lnTo>
                  <a:pt x="5441859" y="4820612"/>
                </a:lnTo>
                <a:lnTo>
                  <a:pt x="5285166" y="4957981"/>
                </a:lnTo>
                <a:cubicBezTo>
                  <a:pt x="4729628" y="5394557"/>
                  <a:pt x="4029081" y="5654940"/>
                  <a:pt x="3267719" y="5654940"/>
                </a:cubicBezTo>
                <a:cubicBezTo>
                  <a:pt x="1463008" y="5654940"/>
                  <a:pt x="0" y="4191932"/>
                  <a:pt x="0" y="2387221"/>
                </a:cubicBezTo>
                <a:cubicBezTo>
                  <a:pt x="0" y="1484866"/>
                  <a:pt x="365752" y="667936"/>
                  <a:pt x="957093" y="76595"/>
                </a:cubicBezTo>
                <a:close/>
              </a:path>
            </a:pathLst>
          </a:cu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57203716"/>
      </p:ext>
    </p:extLst>
  </p:cSld>
  <p:clrMapOvr>
    <a:overrideClrMapping bg1="dk1" tx1="lt1" bg2="dk2" tx2="lt2" accent1="accent1" accent2="accent2" accent3="accent3" accent4="accent4" accent5="accent5" accent6="accent6" hlink="hlink" folHlink="folHlink"/>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cxnSp>
        <p:nvCxnSpPr>
          <p:cNvPr id="11" name="Straight Connector 10">
            <a:extLst>
              <a:ext uri="{FF2B5EF4-FFF2-40B4-BE49-F238E27FC236}">
                <a16:creationId xmlns:a16="http://schemas.microsoft.com/office/drawing/2014/main" id="{DB146403-F3D6-484B-B2ED-97F9565D0370}"/>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6096000" y="477749"/>
            <a:ext cx="0" cy="3657600"/>
          </a:xfrm>
          <a:prstGeom prst="line">
            <a:avLst/>
          </a:prstGeom>
          <a:ln w="101600" cmpd="dbl">
            <a:solidFill>
              <a:srgbClr val="595959"/>
            </a:solidFill>
          </a:ln>
        </p:spPr>
        <p:style>
          <a:lnRef idx="1">
            <a:schemeClr val="accent1"/>
          </a:lnRef>
          <a:fillRef idx="0">
            <a:schemeClr val="accent1"/>
          </a:fillRef>
          <a:effectRef idx="0">
            <a:schemeClr val="accent1"/>
          </a:effectRef>
          <a:fontRef idx="minor">
            <a:schemeClr val="tx1"/>
          </a:fontRef>
        </p:style>
      </p:cxnSp>
      <p:sp>
        <p:nvSpPr>
          <p:cNvPr id="13" name="Rectangle 12">
            <a:extLst>
              <a:ext uri="{FF2B5EF4-FFF2-40B4-BE49-F238E27FC236}">
                <a16:creationId xmlns:a16="http://schemas.microsoft.com/office/drawing/2014/main" id="{823AC064-BC96-4F32-8AE1-B2FD3875482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ltGray">
          <a:xfrm>
            <a:off x="378068" y="4633546"/>
            <a:ext cx="11438793" cy="1844256"/>
          </a:xfrm>
          <a:prstGeom prst="rect">
            <a:avLst/>
          </a:prstGeom>
          <a:solidFill>
            <a:srgbClr val="404040"/>
          </a:solidFill>
          <a:ln w="127000" cap="sq" cmpd="thinThick">
            <a:solidFill>
              <a:srgbClr val="40404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7E28B86B-649D-4A0E-AFED-AE2E516C3526}"/>
              </a:ext>
            </a:extLst>
          </p:cNvPr>
          <p:cNvSpPr>
            <a:spLocks noGrp="1"/>
          </p:cNvSpPr>
          <p:nvPr>
            <p:ph type="title"/>
          </p:nvPr>
        </p:nvSpPr>
        <p:spPr>
          <a:xfrm>
            <a:off x="527538" y="4756638"/>
            <a:ext cx="11139854" cy="930447"/>
          </a:xfrm>
        </p:spPr>
        <p:txBody>
          <a:bodyPr vert="horz" lIns="91440" tIns="45720" rIns="91440" bIns="45720" rtlCol="0" anchor="b">
            <a:normAutofit/>
          </a:bodyPr>
          <a:lstStyle/>
          <a:p>
            <a:pPr algn="ctr"/>
            <a:r>
              <a:rPr lang="en-US" sz="5400">
                <a:solidFill>
                  <a:srgbClr val="FFFFFF"/>
                </a:solidFill>
              </a:rPr>
              <a:t>Useful vocabulary </a:t>
            </a:r>
          </a:p>
        </p:txBody>
      </p:sp>
      <p:pic>
        <p:nvPicPr>
          <p:cNvPr id="5" name="Picture 4">
            <a:extLst>
              <a:ext uri="{FF2B5EF4-FFF2-40B4-BE49-F238E27FC236}">
                <a16:creationId xmlns:a16="http://schemas.microsoft.com/office/drawing/2014/main" id="{4D6CECDB-34F1-4667-99B0-77FA8E0627FF}"/>
              </a:ext>
            </a:extLst>
          </p:cNvPr>
          <p:cNvPicPr>
            <a:picLocks noChangeAspect="1"/>
          </p:cNvPicPr>
          <p:nvPr/>
        </p:nvPicPr>
        <p:blipFill rotWithShape="1">
          <a:blip r:embed="rId2"/>
          <a:srcRect l="19524" t="9911" r="47976" b="9911"/>
          <a:stretch/>
        </p:blipFill>
        <p:spPr>
          <a:xfrm>
            <a:off x="1607612" y="307731"/>
            <a:ext cx="2880772" cy="3997637"/>
          </a:xfrm>
          <a:prstGeom prst="rect">
            <a:avLst/>
          </a:prstGeom>
        </p:spPr>
      </p:pic>
      <p:pic>
        <p:nvPicPr>
          <p:cNvPr id="6" name="Picture 5">
            <a:extLst>
              <a:ext uri="{FF2B5EF4-FFF2-40B4-BE49-F238E27FC236}">
                <a16:creationId xmlns:a16="http://schemas.microsoft.com/office/drawing/2014/main" id="{31E5CEFA-4C90-443A-80E9-F39F8AF2ACE9}"/>
              </a:ext>
            </a:extLst>
          </p:cNvPr>
          <p:cNvPicPr>
            <a:picLocks noChangeAspect="1"/>
          </p:cNvPicPr>
          <p:nvPr/>
        </p:nvPicPr>
        <p:blipFill rotWithShape="1">
          <a:blip r:embed="rId3"/>
          <a:srcRect l="13571" t="32607" r="40833" b="9163"/>
          <a:stretch/>
        </p:blipFill>
        <p:spPr>
          <a:xfrm>
            <a:off x="6416043" y="346892"/>
            <a:ext cx="5455917" cy="3919316"/>
          </a:xfrm>
          <a:prstGeom prst="rect">
            <a:avLst/>
          </a:prstGeom>
        </p:spPr>
      </p:pic>
      <p:cxnSp>
        <p:nvCxnSpPr>
          <p:cNvPr id="15" name="Straight Connector 14">
            <a:extLst>
              <a:ext uri="{FF2B5EF4-FFF2-40B4-BE49-F238E27FC236}">
                <a16:creationId xmlns:a16="http://schemas.microsoft.com/office/drawing/2014/main" id="{7E7C77BC-7138-40B1-A15B-20F57A494629}"/>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2209800" y="5738691"/>
            <a:ext cx="7772400" cy="0"/>
          </a:xfrm>
          <a:prstGeom prst="line">
            <a:avLst/>
          </a:prstGeom>
          <a:ln w="22225">
            <a:solidFill>
              <a:srgbClr val="D9D9D9"/>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29399561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C15B1BDF-3EE7-4E4D-A8C3-8FCC4B58A0B4}"/>
              </a:ext>
            </a:extLst>
          </p:cNvPr>
          <p:cNvSpPr txBox="1"/>
          <p:nvPr/>
        </p:nvSpPr>
        <p:spPr>
          <a:xfrm>
            <a:off x="520505" y="390378"/>
            <a:ext cx="5352170" cy="400110"/>
          </a:xfrm>
          <a:prstGeom prst="rect">
            <a:avLst/>
          </a:prstGeom>
          <a:noFill/>
        </p:spPr>
        <p:txBody>
          <a:bodyPr wrap="square" rtlCol="0">
            <a:spAutoFit/>
          </a:bodyPr>
          <a:lstStyle/>
          <a:p>
            <a:r>
              <a:rPr lang="en-GB" sz="2000" b="1" u="sng"/>
              <a:t>Task 1.</a:t>
            </a:r>
            <a:endParaRPr lang="en-GB" sz="2000" b="1" u="sng" dirty="0"/>
          </a:p>
        </p:txBody>
      </p:sp>
      <p:pic>
        <p:nvPicPr>
          <p:cNvPr id="1038" name="Picture 14">
            <a:extLst>
              <a:ext uri="{FF2B5EF4-FFF2-40B4-BE49-F238E27FC236}">
                <a16:creationId xmlns:a16="http://schemas.microsoft.com/office/drawing/2014/main" id="{9DF72AD0-10EC-4733-98D0-153BA186335E}"/>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t="22276" b="23816"/>
          <a:stretch/>
        </p:blipFill>
        <p:spPr bwMode="auto">
          <a:xfrm>
            <a:off x="511127" y="1026941"/>
            <a:ext cx="5381120" cy="4234375"/>
          </a:xfrm>
          <a:prstGeom prst="rect">
            <a:avLst/>
          </a:prstGeom>
          <a:noFill/>
          <a:extLst>
            <a:ext uri="{909E8E84-426E-40DD-AFC4-6F175D3DCCD1}">
              <a14:hiddenFill xmlns:a14="http://schemas.microsoft.com/office/drawing/2010/main">
                <a:solidFill>
                  <a:srgbClr val="FFFFFF"/>
                </a:solidFill>
              </a14:hiddenFill>
            </a:ext>
          </a:extLst>
        </p:spPr>
      </p:pic>
      <p:pic>
        <p:nvPicPr>
          <p:cNvPr id="12" name="Picture 6">
            <a:extLst>
              <a:ext uri="{FF2B5EF4-FFF2-40B4-BE49-F238E27FC236}">
                <a16:creationId xmlns:a16="http://schemas.microsoft.com/office/drawing/2014/main" id="{783D4A2B-0FB9-43ED-A4A8-7B461F4DCF60}"/>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t="22232" b="23275"/>
          <a:stretch/>
        </p:blipFill>
        <p:spPr bwMode="auto">
          <a:xfrm>
            <a:off x="6299755" y="1026941"/>
            <a:ext cx="5715000" cy="4234375"/>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a:extLst>
              <a:ext uri="{FF2B5EF4-FFF2-40B4-BE49-F238E27FC236}">
                <a16:creationId xmlns:a16="http://schemas.microsoft.com/office/drawing/2014/main" id="{09E7FB6C-B87C-4F5B-BF77-ECEF1715D724}"/>
              </a:ext>
            </a:extLst>
          </p:cNvPr>
          <p:cNvSpPr txBox="1"/>
          <p:nvPr/>
        </p:nvSpPr>
        <p:spPr>
          <a:xfrm>
            <a:off x="6559826" y="1908313"/>
            <a:ext cx="4717774" cy="369332"/>
          </a:xfrm>
          <a:prstGeom prst="rect">
            <a:avLst/>
          </a:prstGeom>
          <a:noFill/>
        </p:spPr>
        <p:txBody>
          <a:bodyPr wrap="square" rtlCol="0">
            <a:spAutoFit/>
          </a:bodyPr>
          <a:lstStyle/>
          <a:p>
            <a:r>
              <a:rPr lang="en-GB"/>
              <a:t>Write down the ingredients you think of here.</a:t>
            </a:r>
            <a:endParaRPr lang="en-GB" dirty="0"/>
          </a:p>
        </p:txBody>
      </p:sp>
    </p:spTree>
    <p:extLst>
      <p:ext uri="{BB962C8B-B14F-4D97-AF65-F5344CB8AC3E}">
        <p14:creationId xmlns:p14="http://schemas.microsoft.com/office/powerpoint/2010/main" val="297063204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a:extLst>
              <a:ext uri="{FF2B5EF4-FFF2-40B4-BE49-F238E27FC236}">
                <a16:creationId xmlns:a16="http://schemas.microsoft.com/office/drawing/2014/main" id="{B5E2FAAF-76D4-4E98-A512-524E746351A7}"/>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t="22232" r="47072" b="24435"/>
          <a:stretch/>
        </p:blipFill>
        <p:spPr bwMode="auto">
          <a:xfrm>
            <a:off x="583096" y="302336"/>
            <a:ext cx="3034468" cy="2550260"/>
          </a:xfrm>
          <a:prstGeom prst="rect">
            <a:avLst/>
          </a:prstGeom>
          <a:noFill/>
          <a:extLst>
            <a:ext uri="{909E8E84-426E-40DD-AFC4-6F175D3DCCD1}">
              <a14:hiddenFill xmlns:a14="http://schemas.microsoft.com/office/drawing/2010/main">
                <a:solidFill>
                  <a:srgbClr val="FFFFFF"/>
                </a:solidFill>
              </a14:hiddenFill>
            </a:ext>
          </a:extLst>
        </p:spPr>
      </p:pic>
      <p:graphicFrame>
        <p:nvGraphicFramePr>
          <p:cNvPr id="4" name="Table 4">
            <a:extLst>
              <a:ext uri="{FF2B5EF4-FFF2-40B4-BE49-F238E27FC236}">
                <a16:creationId xmlns:a16="http://schemas.microsoft.com/office/drawing/2014/main" id="{DC0C1427-DACD-4DDE-91DB-DD94D1C19A84}"/>
              </a:ext>
            </a:extLst>
          </p:cNvPr>
          <p:cNvGraphicFramePr>
            <a:graphicFrameLocks noGrp="1"/>
          </p:cNvGraphicFramePr>
          <p:nvPr>
            <p:extLst>
              <p:ext uri="{D42A27DB-BD31-4B8C-83A1-F6EECF244321}">
                <p14:modId xmlns:p14="http://schemas.microsoft.com/office/powerpoint/2010/main" val="523019652"/>
              </p:ext>
            </p:extLst>
          </p:nvPr>
        </p:nvGraphicFramePr>
        <p:xfrm>
          <a:off x="6734629" y="803645"/>
          <a:ext cx="4874275" cy="2286000"/>
        </p:xfrm>
        <a:graphic>
          <a:graphicData uri="http://schemas.openxmlformats.org/drawingml/2006/table">
            <a:tbl>
              <a:tblPr firstRow="1" bandRow="1">
                <a:tableStyleId>{5C22544A-7EE6-4342-B048-85BDC9FD1C3A}</a:tableStyleId>
              </a:tblPr>
              <a:tblGrid>
                <a:gridCol w="4874275">
                  <a:extLst>
                    <a:ext uri="{9D8B030D-6E8A-4147-A177-3AD203B41FA5}">
                      <a16:colId xmlns:a16="http://schemas.microsoft.com/office/drawing/2014/main" val="1375722433"/>
                    </a:ext>
                  </a:extLst>
                </a:gridCol>
              </a:tblGrid>
              <a:tr h="2014877">
                <a:tc>
                  <a:txBody>
                    <a:bodyPr/>
                    <a:lstStyle/>
                    <a:p>
                      <a:r>
                        <a:rPr lang="en-GB" sz="2000" b="0" dirty="0"/>
                        <a:t>Find out about yeast. What is it? How does it work? What does it do to a bread mixture? What happens to bread made without yeast? What else can you use yeast for? </a:t>
                      </a:r>
                      <a:r>
                        <a:rPr lang="en-GB" sz="2000" b="0" dirty="0">
                          <a:solidFill>
                            <a:schemeClr val="bg1"/>
                          </a:solidFill>
                          <a:hlinkClick r:id="rId3">
                            <a:extLst>
                              <a:ext uri="{A12FA001-AC4F-418D-AE19-62706E023703}">
                                <ahyp:hlinkClr xmlns:ahyp="http://schemas.microsoft.com/office/drawing/2018/hyperlinkcolor" val="tx"/>
                              </a:ext>
                            </a:extLst>
                          </a:hlinkClick>
                        </a:rPr>
                        <a:t>https://kids.britannica.com/kids/article/yeast/442746</a:t>
                      </a:r>
                      <a:endParaRPr lang="en-GB" sz="2000" b="0" dirty="0">
                        <a:solidFill>
                          <a:schemeClr val="bg1"/>
                        </a:solidFill>
                      </a:endParaRPr>
                    </a:p>
                    <a:p>
                      <a:endParaRPr lang="en-GB" sz="2400" dirty="0"/>
                    </a:p>
                  </a:txBody>
                  <a:tcPr/>
                </a:tc>
                <a:extLst>
                  <a:ext uri="{0D108BD9-81ED-4DB2-BD59-A6C34878D82A}">
                    <a16:rowId xmlns:a16="http://schemas.microsoft.com/office/drawing/2014/main" val="2449131601"/>
                  </a:ext>
                </a:extLst>
              </a:tr>
            </a:tbl>
          </a:graphicData>
        </a:graphic>
      </p:graphicFrame>
      <p:graphicFrame>
        <p:nvGraphicFramePr>
          <p:cNvPr id="6" name="Table 6">
            <a:extLst>
              <a:ext uri="{FF2B5EF4-FFF2-40B4-BE49-F238E27FC236}">
                <a16:creationId xmlns:a16="http://schemas.microsoft.com/office/drawing/2014/main" id="{2BDACD14-F778-4745-B677-FA807C9B1941}"/>
              </a:ext>
            </a:extLst>
          </p:cNvPr>
          <p:cNvGraphicFramePr>
            <a:graphicFrameLocks noGrp="1"/>
          </p:cNvGraphicFramePr>
          <p:nvPr>
            <p:extLst>
              <p:ext uri="{D42A27DB-BD31-4B8C-83A1-F6EECF244321}">
                <p14:modId xmlns:p14="http://schemas.microsoft.com/office/powerpoint/2010/main" val="1922278676"/>
              </p:ext>
            </p:extLst>
          </p:nvPr>
        </p:nvGraphicFramePr>
        <p:xfrm>
          <a:off x="265043" y="3002357"/>
          <a:ext cx="11312940" cy="3827593"/>
        </p:xfrm>
        <a:graphic>
          <a:graphicData uri="http://schemas.openxmlformats.org/drawingml/2006/table">
            <a:tbl>
              <a:tblPr firstRow="1" bandRow="1">
                <a:tableStyleId>{5C22544A-7EE6-4342-B048-85BDC9FD1C3A}</a:tableStyleId>
              </a:tblPr>
              <a:tblGrid>
                <a:gridCol w="11312940">
                  <a:extLst>
                    <a:ext uri="{9D8B030D-6E8A-4147-A177-3AD203B41FA5}">
                      <a16:colId xmlns:a16="http://schemas.microsoft.com/office/drawing/2014/main" val="2699549937"/>
                    </a:ext>
                  </a:extLst>
                </a:gridCol>
              </a:tblGrid>
              <a:tr h="3827593">
                <a:tc>
                  <a:txBody>
                    <a:bodyPr/>
                    <a:lstStyle/>
                    <a:p>
                      <a:r>
                        <a:rPr lang="en-GB" sz="1200" b="0" dirty="0">
                          <a:solidFill>
                            <a:schemeClr val="tx1"/>
                          </a:solidFill>
                        </a:rPr>
                        <a:t>Print out this page and write your research in this box/ type into this box and save/ write up your research on paper. </a:t>
                      </a:r>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2551980721"/>
                  </a:ext>
                </a:extLst>
              </a:tr>
            </a:tbl>
          </a:graphicData>
        </a:graphic>
      </p:graphicFrame>
      <p:pic>
        <p:nvPicPr>
          <p:cNvPr id="8200" name="Picture 8" descr="What Temperature Kills Yeast - Bob's Red Mill Blog">
            <a:extLst>
              <a:ext uri="{FF2B5EF4-FFF2-40B4-BE49-F238E27FC236}">
                <a16:creationId xmlns:a16="http://schemas.microsoft.com/office/drawing/2014/main" id="{3592D283-F2AB-439B-AF59-73636D4A0D3A}"/>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866409" y="292225"/>
            <a:ext cx="2619375" cy="1743075"/>
          </a:xfrm>
          <a:prstGeom prst="rect">
            <a:avLst/>
          </a:prstGeom>
          <a:noFill/>
          <a:extLst>
            <a:ext uri="{909E8E84-426E-40DD-AFC4-6F175D3DCCD1}">
              <a14:hiddenFill xmlns:a14="http://schemas.microsoft.com/office/drawing/2010/main">
                <a:solidFill>
                  <a:srgbClr val="FFFFFF"/>
                </a:solidFill>
              </a14:hiddenFill>
            </a:ext>
          </a:extLst>
        </p:spPr>
      </p:pic>
      <p:sp>
        <p:nvSpPr>
          <p:cNvPr id="8" name="TextBox 7">
            <a:extLst>
              <a:ext uri="{FF2B5EF4-FFF2-40B4-BE49-F238E27FC236}">
                <a16:creationId xmlns:a16="http://schemas.microsoft.com/office/drawing/2014/main" id="{54E7A325-8A06-4BDC-ADE0-250EE42A0E2B}"/>
              </a:ext>
            </a:extLst>
          </p:cNvPr>
          <p:cNvSpPr txBox="1"/>
          <p:nvPr/>
        </p:nvSpPr>
        <p:spPr>
          <a:xfrm>
            <a:off x="6734628" y="284552"/>
            <a:ext cx="2029543" cy="461665"/>
          </a:xfrm>
          <a:prstGeom prst="rect">
            <a:avLst/>
          </a:prstGeom>
          <a:noFill/>
        </p:spPr>
        <p:txBody>
          <a:bodyPr wrap="square" rtlCol="0">
            <a:spAutoFit/>
          </a:bodyPr>
          <a:lstStyle/>
          <a:p>
            <a:r>
              <a:rPr lang="en-GB" sz="2400" b="1" u="sng" dirty="0"/>
              <a:t>Task 2.</a:t>
            </a:r>
          </a:p>
        </p:txBody>
      </p:sp>
      <p:sp>
        <p:nvSpPr>
          <p:cNvPr id="2" name="TextBox 1">
            <a:extLst>
              <a:ext uri="{FF2B5EF4-FFF2-40B4-BE49-F238E27FC236}">
                <a16:creationId xmlns:a16="http://schemas.microsoft.com/office/drawing/2014/main" id="{49F926AA-5B35-4E86-A270-636001C47261}"/>
              </a:ext>
            </a:extLst>
          </p:cNvPr>
          <p:cNvSpPr txBox="1"/>
          <p:nvPr/>
        </p:nvSpPr>
        <p:spPr>
          <a:xfrm>
            <a:off x="3866409" y="2035300"/>
            <a:ext cx="2619375" cy="369332"/>
          </a:xfrm>
          <a:prstGeom prst="rect">
            <a:avLst/>
          </a:prstGeom>
          <a:noFill/>
        </p:spPr>
        <p:txBody>
          <a:bodyPr wrap="square" rtlCol="0">
            <a:spAutoFit/>
          </a:bodyPr>
          <a:lstStyle/>
          <a:p>
            <a:r>
              <a:rPr lang="en-GB" dirty="0"/>
              <a:t>Baker’s yeast.</a:t>
            </a:r>
          </a:p>
        </p:txBody>
      </p:sp>
    </p:spTree>
    <p:extLst>
      <p:ext uri="{BB962C8B-B14F-4D97-AF65-F5344CB8AC3E}">
        <p14:creationId xmlns:p14="http://schemas.microsoft.com/office/powerpoint/2010/main" val="130562931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A9318481-A422-436D-969B-972D74372BB3}"/>
              </a:ext>
            </a:extLst>
          </p:cNvPr>
          <p:cNvSpPr txBox="1"/>
          <p:nvPr/>
        </p:nvSpPr>
        <p:spPr>
          <a:xfrm>
            <a:off x="384313" y="530087"/>
            <a:ext cx="1219200" cy="461665"/>
          </a:xfrm>
          <a:prstGeom prst="rect">
            <a:avLst/>
          </a:prstGeom>
          <a:noFill/>
        </p:spPr>
        <p:txBody>
          <a:bodyPr wrap="square" rtlCol="0">
            <a:spAutoFit/>
          </a:bodyPr>
          <a:lstStyle/>
          <a:p>
            <a:r>
              <a:rPr lang="en-GB" sz="2400" b="1" u="sng" dirty="0"/>
              <a:t>Task 3.</a:t>
            </a:r>
          </a:p>
        </p:txBody>
      </p:sp>
      <p:graphicFrame>
        <p:nvGraphicFramePr>
          <p:cNvPr id="7" name="Table 7">
            <a:extLst>
              <a:ext uri="{FF2B5EF4-FFF2-40B4-BE49-F238E27FC236}">
                <a16:creationId xmlns:a16="http://schemas.microsoft.com/office/drawing/2014/main" id="{83D4829E-C4AE-4FF7-B5BB-79AFCC06D9CF}"/>
              </a:ext>
            </a:extLst>
          </p:cNvPr>
          <p:cNvGraphicFramePr>
            <a:graphicFrameLocks noGrp="1"/>
          </p:cNvGraphicFramePr>
          <p:nvPr>
            <p:extLst>
              <p:ext uri="{D42A27DB-BD31-4B8C-83A1-F6EECF244321}">
                <p14:modId xmlns:p14="http://schemas.microsoft.com/office/powerpoint/2010/main" val="2829507526"/>
              </p:ext>
            </p:extLst>
          </p:nvPr>
        </p:nvGraphicFramePr>
        <p:xfrm>
          <a:off x="1404730" y="364436"/>
          <a:ext cx="9700592" cy="1543950"/>
        </p:xfrm>
        <a:graphic>
          <a:graphicData uri="http://schemas.openxmlformats.org/drawingml/2006/table">
            <a:tbl>
              <a:tblPr firstRow="1" bandRow="1">
                <a:tableStyleId>{5C22544A-7EE6-4342-B048-85BDC9FD1C3A}</a:tableStyleId>
              </a:tblPr>
              <a:tblGrid>
                <a:gridCol w="9700592">
                  <a:extLst>
                    <a:ext uri="{9D8B030D-6E8A-4147-A177-3AD203B41FA5}">
                      <a16:colId xmlns:a16="http://schemas.microsoft.com/office/drawing/2014/main" val="1780963776"/>
                    </a:ext>
                  </a:extLst>
                </a:gridCol>
              </a:tblGrid>
              <a:tr h="154395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2000" b="0" dirty="0"/>
                        <a:t>Find out about flour. What plant is it made from? How is it made into flour? What different types of flour are there? How does it end up on our supermarket shelves? Add diagrams if it helps</a:t>
                      </a:r>
                      <a:r>
                        <a:rPr lang="en-GB" sz="1600" b="0" dirty="0"/>
                        <a:t>. </a:t>
                      </a:r>
                      <a:r>
                        <a:rPr lang="en-GB" sz="1600" b="0" dirty="0">
                          <a:solidFill>
                            <a:schemeClr val="bg1"/>
                          </a:solidFill>
                          <a:hlinkClick r:id="rId2">
                            <a:extLst>
                              <a:ext uri="{A12FA001-AC4F-418D-AE19-62706E023703}">
                                <ahyp:hlinkClr xmlns:ahyp="http://schemas.microsoft.com/office/drawing/2018/hyperlinkcolor" val="tx"/>
                              </a:ext>
                            </a:extLst>
                          </a:hlinkClick>
                        </a:rPr>
                        <a:t>http://encyclopedia.kids.net.au/page/fl/Flour</a:t>
                      </a:r>
                      <a:endParaRPr lang="en-GB" sz="1600" b="0" dirty="0">
                        <a:solidFill>
                          <a:schemeClr val="bg1"/>
                        </a:solidFill>
                      </a:endParaRPr>
                    </a:p>
                  </a:txBody>
                  <a:tcPr/>
                </a:tc>
                <a:extLst>
                  <a:ext uri="{0D108BD9-81ED-4DB2-BD59-A6C34878D82A}">
                    <a16:rowId xmlns:a16="http://schemas.microsoft.com/office/drawing/2014/main" val="2855347139"/>
                  </a:ext>
                </a:extLst>
              </a:tr>
            </a:tbl>
          </a:graphicData>
        </a:graphic>
      </p:graphicFrame>
      <p:graphicFrame>
        <p:nvGraphicFramePr>
          <p:cNvPr id="9" name="Table 9">
            <a:extLst>
              <a:ext uri="{FF2B5EF4-FFF2-40B4-BE49-F238E27FC236}">
                <a16:creationId xmlns:a16="http://schemas.microsoft.com/office/drawing/2014/main" id="{099CA26E-51C6-42AA-97C4-9553FB579014}"/>
              </a:ext>
            </a:extLst>
          </p:cNvPr>
          <p:cNvGraphicFramePr>
            <a:graphicFrameLocks noGrp="1"/>
          </p:cNvGraphicFramePr>
          <p:nvPr>
            <p:extLst>
              <p:ext uri="{D42A27DB-BD31-4B8C-83A1-F6EECF244321}">
                <p14:modId xmlns:p14="http://schemas.microsoft.com/office/powerpoint/2010/main" val="2181093300"/>
              </p:ext>
            </p:extLst>
          </p:nvPr>
        </p:nvGraphicFramePr>
        <p:xfrm>
          <a:off x="609599" y="1550503"/>
          <a:ext cx="10919791" cy="4943061"/>
        </p:xfrm>
        <a:graphic>
          <a:graphicData uri="http://schemas.openxmlformats.org/drawingml/2006/table">
            <a:tbl>
              <a:tblPr firstRow="1" bandRow="1">
                <a:tableStyleId>{5C22544A-7EE6-4342-B048-85BDC9FD1C3A}</a:tableStyleId>
              </a:tblPr>
              <a:tblGrid>
                <a:gridCol w="10919791">
                  <a:extLst>
                    <a:ext uri="{9D8B030D-6E8A-4147-A177-3AD203B41FA5}">
                      <a16:colId xmlns:a16="http://schemas.microsoft.com/office/drawing/2014/main" val="2352587690"/>
                    </a:ext>
                  </a:extLst>
                </a:gridCol>
              </a:tblGrid>
              <a:tr h="4943061">
                <a:tc>
                  <a:txBody>
                    <a:bodyPr/>
                    <a:lstStyle/>
                    <a:p>
                      <a:r>
                        <a:rPr lang="en-GB" sz="1400" b="0" dirty="0">
                          <a:solidFill>
                            <a:schemeClr val="tx1"/>
                          </a:solidFill>
                        </a:rPr>
                        <a:t>Print out this page and write your findings in this box / type it up here and save it / write up your research on paper).</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495540977"/>
                  </a:ext>
                </a:extLst>
              </a:tr>
            </a:tbl>
          </a:graphicData>
        </a:graphic>
      </p:graphicFrame>
    </p:spTree>
    <p:extLst>
      <p:ext uri="{BB962C8B-B14F-4D97-AF65-F5344CB8AC3E}">
        <p14:creationId xmlns:p14="http://schemas.microsoft.com/office/powerpoint/2010/main" val="331322807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a:extLst>
              <a:ext uri="{FF2B5EF4-FFF2-40B4-BE49-F238E27FC236}">
                <a16:creationId xmlns:a16="http://schemas.microsoft.com/office/drawing/2014/main" id="{C3C1A36D-DE5E-4971-8CD5-5CA573251C0B}"/>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16687" t="11084" r="16359" b="6596"/>
          <a:stretch/>
        </p:blipFill>
        <p:spPr bwMode="auto">
          <a:xfrm>
            <a:off x="407964" y="379827"/>
            <a:ext cx="5809956" cy="6217921"/>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a:extLst>
              <a:ext uri="{FF2B5EF4-FFF2-40B4-BE49-F238E27FC236}">
                <a16:creationId xmlns:a16="http://schemas.microsoft.com/office/drawing/2014/main" id="{7A5D1484-EB71-4232-B745-CD99C0AEBDE1}"/>
              </a:ext>
            </a:extLst>
          </p:cNvPr>
          <p:cNvSpPr txBox="1"/>
          <p:nvPr/>
        </p:nvSpPr>
        <p:spPr>
          <a:xfrm>
            <a:off x="6358597" y="534572"/>
            <a:ext cx="5134708" cy="2677656"/>
          </a:xfrm>
          <a:prstGeom prst="rect">
            <a:avLst/>
          </a:prstGeom>
          <a:noFill/>
        </p:spPr>
        <p:txBody>
          <a:bodyPr wrap="square" rtlCol="0">
            <a:spAutoFit/>
          </a:bodyPr>
          <a:lstStyle/>
          <a:p>
            <a:r>
              <a:rPr lang="en-GB" sz="2400" dirty="0"/>
              <a:t>Here is a basic bread recipe. </a:t>
            </a:r>
            <a:r>
              <a:rPr lang="en-GB" sz="2400" b="1" dirty="0"/>
              <a:t>If you would like to bake some of this bread before we move on, please do. </a:t>
            </a:r>
            <a:r>
              <a:rPr lang="en-GB" sz="2400" dirty="0"/>
              <a:t>It’s really easy and it will help you with the next phase which is designing bread for someone special or for a special celebration. Have fun!</a:t>
            </a:r>
          </a:p>
        </p:txBody>
      </p:sp>
      <p:pic>
        <p:nvPicPr>
          <p:cNvPr id="9220" name="Picture 4" descr="Bread Rolls Recipe | Bread Recipes | Tesco Real Food">
            <a:extLst>
              <a:ext uri="{FF2B5EF4-FFF2-40B4-BE49-F238E27FC236}">
                <a16:creationId xmlns:a16="http://schemas.microsoft.com/office/drawing/2014/main" id="{944AEEA5-2455-4D12-8670-4A562E42910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331667" y="5127598"/>
            <a:ext cx="3188567" cy="1359542"/>
          </a:xfrm>
          <a:prstGeom prst="rect">
            <a:avLst/>
          </a:prstGeom>
          <a:noFill/>
          <a:extLst>
            <a:ext uri="{909E8E84-426E-40DD-AFC4-6F175D3DCCD1}">
              <a14:hiddenFill xmlns:a14="http://schemas.microsoft.com/office/drawing/2010/main">
                <a:solidFill>
                  <a:srgbClr val="FFFFFF"/>
                </a:solidFill>
              </a14:hiddenFill>
            </a:ext>
          </a:extLst>
        </p:spPr>
      </p:pic>
      <p:pic>
        <p:nvPicPr>
          <p:cNvPr id="9222" name="Picture 6" descr="How To Wash Your Hands Mirror Cling | Health Edco">
            <a:extLst>
              <a:ext uri="{FF2B5EF4-FFF2-40B4-BE49-F238E27FC236}">
                <a16:creationId xmlns:a16="http://schemas.microsoft.com/office/drawing/2014/main" id="{9F1A4B66-3FD4-4846-A6B0-1FE3BD382A46}"/>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t="29720" b="29143"/>
          <a:stretch/>
        </p:blipFill>
        <p:spPr bwMode="auto">
          <a:xfrm>
            <a:off x="6217920" y="3129713"/>
            <a:ext cx="5437051" cy="199788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3037203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6" name="Rectangle 25">
            <a:extLst>
              <a:ext uri="{FF2B5EF4-FFF2-40B4-BE49-F238E27FC236}">
                <a16:creationId xmlns:a16="http://schemas.microsoft.com/office/drawing/2014/main" id="{1707FC24-6981-43D9-B525-C7832BA2246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ltGray">
          <a:xfrm>
            <a:off x="336884" y="311449"/>
            <a:ext cx="4332307" cy="6179552"/>
          </a:xfrm>
          <a:prstGeom prst="rect">
            <a:avLst/>
          </a:prstGeom>
          <a:solidFill>
            <a:srgbClr val="404040"/>
          </a:solidFill>
          <a:ln w="127000" cap="sq" cmpd="thinThick">
            <a:solidFill>
              <a:srgbClr val="40404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TextBox 12">
            <a:extLst>
              <a:ext uri="{FF2B5EF4-FFF2-40B4-BE49-F238E27FC236}">
                <a16:creationId xmlns:a16="http://schemas.microsoft.com/office/drawing/2014/main" id="{12A66522-8C56-4B54-8F3A-02528D85A727}"/>
              </a:ext>
            </a:extLst>
          </p:cNvPr>
          <p:cNvSpPr txBox="1"/>
          <p:nvPr/>
        </p:nvSpPr>
        <p:spPr>
          <a:xfrm>
            <a:off x="742950" y="742951"/>
            <a:ext cx="3476625" cy="4962524"/>
          </a:xfrm>
          <a:prstGeom prst="rect">
            <a:avLst/>
          </a:prstGeom>
        </p:spPr>
        <p:txBody>
          <a:bodyPr vert="horz" lIns="91440" tIns="45720" rIns="91440" bIns="45720" rtlCol="0" anchor="ctr">
            <a:normAutofit/>
          </a:bodyPr>
          <a:lstStyle/>
          <a:p>
            <a:pPr algn="ctr">
              <a:lnSpc>
                <a:spcPct val="90000"/>
              </a:lnSpc>
              <a:spcBef>
                <a:spcPct val="0"/>
              </a:spcBef>
              <a:spcAft>
                <a:spcPts val="600"/>
              </a:spcAft>
            </a:pPr>
            <a:r>
              <a:rPr lang="en-US" sz="2600" kern="1200" dirty="0">
                <a:solidFill>
                  <a:srgbClr val="FFFFFF"/>
                </a:solidFill>
                <a:latin typeface="+mj-lt"/>
                <a:ea typeface="+mj-ea"/>
                <a:cs typeface="+mj-cs"/>
              </a:rPr>
              <a:t>The next stage of your DT learning is to design a bread product for someone special to you or for a special celebration or day. </a:t>
            </a:r>
            <a:r>
              <a:rPr lang="en-US" sz="2600" kern="1200">
                <a:solidFill>
                  <a:srgbClr val="FFFFFF"/>
                </a:solidFill>
                <a:latin typeface="+mj-lt"/>
                <a:ea typeface="+mj-ea"/>
                <a:cs typeface="+mj-cs"/>
              </a:rPr>
              <a:t>You will choose two extra ingredients to add to the basic bread mix. </a:t>
            </a:r>
            <a:r>
              <a:rPr lang="en-US" sz="2600" kern="1200" dirty="0">
                <a:solidFill>
                  <a:srgbClr val="FFFFFF"/>
                </a:solidFill>
                <a:latin typeface="+mj-lt"/>
                <a:ea typeface="+mj-ea"/>
                <a:cs typeface="+mj-cs"/>
              </a:rPr>
              <a:t>You could even add food </a:t>
            </a:r>
            <a:r>
              <a:rPr lang="en-US" sz="2600" kern="1200" dirty="0" err="1">
                <a:solidFill>
                  <a:srgbClr val="FFFFFF"/>
                </a:solidFill>
                <a:latin typeface="+mj-lt"/>
                <a:ea typeface="+mj-ea"/>
                <a:cs typeface="+mj-cs"/>
              </a:rPr>
              <a:t>colouring</a:t>
            </a:r>
            <a:r>
              <a:rPr lang="en-US" sz="2600" kern="1200" dirty="0">
                <a:solidFill>
                  <a:srgbClr val="FFFFFF"/>
                </a:solidFill>
                <a:latin typeface="+mj-lt"/>
                <a:ea typeface="+mj-ea"/>
                <a:cs typeface="+mj-cs"/>
              </a:rPr>
              <a:t> and a topping.</a:t>
            </a:r>
          </a:p>
        </p:txBody>
      </p:sp>
      <p:pic>
        <p:nvPicPr>
          <p:cNvPr id="21" name="Picture 4">
            <a:extLst>
              <a:ext uri="{FF2B5EF4-FFF2-40B4-BE49-F238E27FC236}">
                <a16:creationId xmlns:a16="http://schemas.microsoft.com/office/drawing/2014/main" id="{32AA871D-DC3F-4DE6-AFE9-CB90A4E2086F}"/>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18508" t="9556" r="18254" b="6635"/>
          <a:stretch/>
        </p:blipFill>
        <p:spPr bwMode="auto">
          <a:xfrm>
            <a:off x="6211920" y="492573"/>
            <a:ext cx="4437349" cy="588079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5055762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19">
            <a:extLst>
              <a:ext uri="{FF2B5EF4-FFF2-40B4-BE49-F238E27FC236}">
                <a16:creationId xmlns:a16="http://schemas.microsoft.com/office/drawing/2014/main" id="{C24F2247-9E02-4DDF-BCF6-4E54030AEFDA}"/>
              </a:ext>
            </a:extLst>
          </p:cNvPr>
          <p:cNvGraphicFramePr>
            <a:graphicFrameLocks noGrp="1"/>
          </p:cNvGraphicFramePr>
          <p:nvPr>
            <p:extLst>
              <p:ext uri="{D42A27DB-BD31-4B8C-83A1-F6EECF244321}">
                <p14:modId xmlns:p14="http://schemas.microsoft.com/office/powerpoint/2010/main" val="290606897"/>
              </p:ext>
            </p:extLst>
          </p:nvPr>
        </p:nvGraphicFramePr>
        <p:xfrm>
          <a:off x="477077" y="1157000"/>
          <a:ext cx="10974694" cy="4300795"/>
        </p:xfrm>
        <a:graphic>
          <a:graphicData uri="http://schemas.openxmlformats.org/drawingml/2006/table">
            <a:tbl>
              <a:tblPr firstRow="1" bandRow="1">
                <a:tableStyleId>{5C22544A-7EE6-4342-B048-85BDC9FD1C3A}</a:tableStyleId>
              </a:tblPr>
              <a:tblGrid>
                <a:gridCol w="4094923">
                  <a:extLst>
                    <a:ext uri="{9D8B030D-6E8A-4147-A177-3AD203B41FA5}">
                      <a16:colId xmlns:a16="http://schemas.microsoft.com/office/drawing/2014/main" val="623461772"/>
                    </a:ext>
                  </a:extLst>
                </a:gridCol>
                <a:gridCol w="6879771">
                  <a:extLst>
                    <a:ext uri="{9D8B030D-6E8A-4147-A177-3AD203B41FA5}">
                      <a16:colId xmlns:a16="http://schemas.microsoft.com/office/drawing/2014/main" val="1894686703"/>
                    </a:ext>
                  </a:extLst>
                </a:gridCol>
              </a:tblGrid>
              <a:tr h="700829">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b="0" dirty="0">
                          <a:solidFill>
                            <a:sysClr val="windowText" lastClr="000000"/>
                          </a:solidFill>
                        </a:rPr>
                        <a:t>Who/ what is your special bread going to be for?</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418819619"/>
                  </a:ext>
                </a:extLst>
              </a:tr>
              <a:tr h="519823">
                <a:tc>
                  <a:txBody>
                    <a:bodyPr/>
                    <a:lstStyle/>
                    <a:p>
                      <a:r>
                        <a:rPr lang="en-GB" dirty="0">
                          <a:solidFill>
                            <a:sysClr val="windowText" lastClr="000000"/>
                          </a:solidFill>
                        </a:rPr>
                        <a:t>Why have you chosen this person or occasion?</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852415582"/>
                  </a:ext>
                </a:extLst>
              </a:tr>
              <a:tr h="519823">
                <a:tc>
                  <a:txBody>
                    <a:bodyPr/>
                    <a:lstStyle/>
                    <a:p>
                      <a:r>
                        <a:rPr lang="en-GB" dirty="0"/>
                        <a:t>Are you going to make a sweet bread or a savoury bread?</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883978034"/>
                  </a:ext>
                </a:extLst>
              </a:tr>
              <a:tr h="519823">
                <a:tc>
                  <a:txBody>
                    <a:bodyPr/>
                    <a:lstStyle/>
                    <a:p>
                      <a:r>
                        <a:rPr lang="en-GB" dirty="0"/>
                        <a:t>Why have you decided on this?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892770713"/>
                  </a:ext>
                </a:extLst>
              </a:tr>
              <a:tr h="519823">
                <a:tc>
                  <a:txBody>
                    <a:bodyPr/>
                    <a:lstStyle/>
                    <a:p>
                      <a:r>
                        <a:rPr lang="en-GB" dirty="0"/>
                        <a:t>Which two extra ingredients are you going to add to the basic bread recipe?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479509168"/>
                  </a:ext>
                </a:extLst>
              </a:tr>
              <a:tr h="519823">
                <a:tc>
                  <a:txBody>
                    <a:bodyPr/>
                    <a:lstStyle/>
                    <a:p>
                      <a:r>
                        <a:rPr lang="en-GB" dirty="0"/>
                        <a:t>Why have you chosen these ingredients?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336070262"/>
                  </a:ext>
                </a:extLst>
              </a:tr>
              <a:tr h="519823">
                <a:tc>
                  <a:txBody>
                    <a:bodyPr/>
                    <a:lstStyle/>
                    <a:p>
                      <a:r>
                        <a:rPr lang="en-GB" dirty="0"/>
                        <a:t>Will you change the shape of your bread? If so how?</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545941291"/>
                  </a:ext>
                </a:extLst>
              </a:tr>
            </a:tbl>
          </a:graphicData>
        </a:graphic>
      </p:graphicFrame>
      <p:sp>
        <p:nvSpPr>
          <p:cNvPr id="5" name="TextBox 4">
            <a:extLst>
              <a:ext uri="{FF2B5EF4-FFF2-40B4-BE49-F238E27FC236}">
                <a16:creationId xmlns:a16="http://schemas.microsoft.com/office/drawing/2014/main" id="{BE35F379-9EB3-4025-B138-5BA8041143AF}"/>
              </a:ext>
            </a:extLst>
          </p:cNvPr>
          <p:cNvSpPr txBox="1"/>
          <p:nvPr/>
        </p:nvSpPr>
        <p:spPr>
          <a:xfrm>
            <a:off x="159657" y="524572"/>
            <a:ext cx="11785600" cy="461665"/>
          </a:xfrm>
          <a:prstGeom prst="rect">
            <a:avLst/>
          </a:prstGeom>
          <a:noFill/>
        </p:spPr>
        <p:txBody>
          <a:bodyPr wrap="square" rtlCol="0">
            <a:spAutoFit/>
          </a:bodyPr>
          <a:lstStyle/>
          <a:p>
            <a:r>
              <a:rPr lang="en-GB" sz="2400" b="1" u="sng" dirty="0"/>
              <a:t>Task 4. </a:t>
            </a:r>
            <a:r>
              <a:rPr lang="en-GB" sz="2400" u="sng" dirty="0"/>
              <a:t>Complete the chart below to help you plan your special bread</a:t>
            </a:r>
            <a:r>
              <a:rPr lang="en-GB" sz="2400" dirty="0"/>
              <a:t>. </a:t>
            </a:r>
            <a:r>
              <a:rPr lang="en-GB" sz="1400" dirty="0"/>
              <a:t>(Print off/ write out/ type up &amp; save). </a:t>
            </a:r>
            <a:endParaRPr lang="en-GB" sz="2400" dirty="0"/>
          </a:p>
        </p:txBody>
      </p:sp>
      <p:graphicFrame>
        <p:nvGraphicFramePr>
          <p:cNvPr id="6" name="Table 6">
            <a:extLst>
              <a:ext uri="{FF2B5EF4-FFF2-40B4-BE49-F238E27FC236}">
                <a16:creationId xmlns:a16="http://schemas.microsoft.com/office/drawing/2014/main" id="{322970C8-D5F7-45A3-9896-E567732523F3}"/>
              </a:ext>
            </a:extLst>
          </p:cNvPr>
          <p:cNvGraphicFramePr>
            <a:graphicFrameLocks noGrp="1"/>
          </p:cNvGraphicFramePr>
          <p:nvPr>
            <p:extLst>
              <p:ext uri="{D42A27DB-BD31-4B8C-83A1-F6EECF244321}">
                <p14:modId xmlns:p14="http://schemas.microsoft.com/office/powerpoint/2010/main" val="3885266183"/>
              </p:ext>
            </p:extLst>
          </p:nvPr>
        </p:nvGraphicFramePr>
        <p:xfrm>
          <a:off x="477077" y="5457795"/>
          <a:ext cx="10974694" cy="640080"/>
        </p:xfrm>
        <a:graphic>
          <a:graphicData uri="http://schemas.openxmlformats.org/drawingml/2006/table">
            <a:tbl>
              <a:tblPr firstRow="1" bandRow="1">
                <a:tableStyleId>{5C22544A-7EE6-4342-B048-85BDC9FD1C3A}</a:tableStyleId>
              </a:tblPr>
              <a:tblGrid>
                <a:gridCol w="4065894">
                  <a:extLst>
                    <a:ext uri="{9D8B030D-6E8A-4147-A177-3AD203B41FA5}">
                      <a16:colId xmlns:a16="http://schemas.microsoft.com/office/drawing/2014/main" val="2594971782"/>
                    </a:ext>
                  </a:extLst>
                </a:gridCol>
                <a:gridCol w="6908800">
                  <a:extLst>
                    <a:ext uri="{9D8B030D-6E8A-4147-A177-3AD203B41FA5}">
                      <a16:colId xmlns:a16="http://schemas.microsoft.com/office/drawing/2014/main" val="889035145"/>
                    </a:ext>
                  </a:extLst>
                </a:gridCol>
              </a:tblGrid>
              <a:tr h="370840">
                <a:tc>
                  <a:txBody>
                    <a:bodyPr/>
                    <a:lstStyle/>
                    <a:p>
                      <a:r>
                        <a:rPr lang="en-GB" b="0" dirty="0">
                          <a:solidFill>
                            <a:sysClr val="windowText" lastClr="000000"/>
                          </a:solidFill>
                        </a:rPr>
                        <a:t>Will you add a topping to your bread? If so what?</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630843808"/>
                  </a:ext>
                </a:extLst>
              </a:tr>
            </a:tbl>
          </a:graphicData>
        </a:graphic>
      </p:graphicFrame>
      <p:graphicFrame>
        <p:nvGraphicFramePr>
          <p:cNvPr id="8" name="Table 8">
            <a:extLst>
              <a:ext uri="{FF2B5EF4-FFF2-40B4-BE49-F238E27FC236}">
                <a16:creationId xmlns:a16="http://schemas.microsoft.com/office/drawing/2014/main" id="{B51351A4-071F-4622-BD26-14019AC81377}"/>
              </a:ext>
            </a:extLst>
          </p:cNvPr>
          <p:cNvGraphicFramePr>
            <a:graphicFrameLocks noGrp="1"/>
          </p:cNvGraphicFramePr>
          <p:nvPr>
            <p:extLst>
              <p:ext uri="{D42A27DB-BD31-4B8C-83A1-F6EECF244321}">
                <p14:modId xmlns:p14="http://schemas.microsoft.com/office/powerpoint/2010/main" val="3905554406"/>
              </p:ext>
            </p:extLst>
          </p:nvPr>
        </p:nvGraphicFramePr>
        <p:xfrm>
          <a:off x="477077" y="6097875"/>
          <a:ext cx="10974694" cy="370840"/>
        </p:xfrm>
        <a:graphic>
          <a:graphicData uri="http://schemas.openxmlformats.org/drawingml/2006/table">
            <a:tbl>
              <a:tblPr firstRow="1" bandRow="1">
                <a:tableStyleId>{5C22544A-7EE6-4342-B048-85BDC9FD1C3A}</a:tableStyleId>
              </a:tblPr>
              <a:tblGrid>
                <a:gridCol w="4051380">
                  <a:extLst>
                    <a:ext uri="{9D8B030D-6E8A-4147-A177-3AD203B41FA5}">
                      <a16:colId xmlns:a16="http://schemas.microsoft.com/office/drawing/2014/main" val="3941184085"/>
                    </a:ext>
                  </a:extLst>
                </a:gridCol>
                <a:gridCol w="6923314">
                  <a:extLst>
                    <a:ext uri="{9D8B030D-6E8A-4147-A177-3AD203B41FA5}">
                      <a16:colId xmlns:a16="http://schemas.microsoft.com/office/drawing/2014/main" val="2773762452"/>
                    </a:ext>
                  </a:extLst>
                </a:gridCol>
              </a:tblGrid>
              <a:tr h="370840">
                <a:tc>
                  <a:txBody>
                    <a:bodyPr/>
                    <a:lstStyle/>
                    <a:p>
                      <a:r>
                        <a:rPr lang="en-GB" b="0" dirty="0">
                          <a:solidFill>
                            <a:sysClr val="windowText" lastClr="000000"/>
                          </a:solidFill>
                        </a:rPr>
                        <a:t>Will you add a colour?</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01497292"/>
                  </a:ext>
                </a:extLst>
              </a:tr>
            </a:tbl>
          </a:graphicData>
        </a:graphic>
      </p:graphicFrame>
    </p:spTree>
    <p:extLst>
      <p:ext uri="{BB962C8B-B14F-4D97-AF65-F5344CB8AC3E}">
        <p14:creationId xmlns:p14="http://schemas.microsoft.com/office/powerpoint/2010/main" val="227265413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a:extLst>
              <a:ext uri="{FF2B5EF4-FFF2-40B4-BE49-F238E27FC236}">
                <a16:creationId xmlns:a16="http://schemas.microsoft.com/office/drawing/2014/main" id="{FFF70E29-F175-4EF8-B3C2-B83888E73BAE}"/>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18874" t="8794" r="19605" b="6226"/>
          <a:stretch/>
        </p:blipFill>
        <p:spPr bwMode="auto">
          <a:xfrm rot="16200000">
            <a:off x="3011862" y="-2030594"/>
            <a:ext cx="5983358" cy="11475777"/>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3175194B-92F0-4F00-A473-8D162650BD7A}"/>
              </a:ext>
            </a:extLst>
          </p:cNvPr>
          <p:cNvSpPr txBox="1"/>
          <p:nvPr/>
        </p:nvSpPr>
        <p:spPr>
          <a:xfrm>
            <a:off x="265650" y="159026"/>
            <a:ext cx="11926350" cy="369332"/>
          </a:xfrm>
          <a:prstGeom prst="rect">
            <a:avLst/>
          </a:prstGeom>
          <a:noFill/>
        </p:spPr>
        <p:txBody>
          <a:bodyPr wrap="square" rtlCol="0">
            <a:spAutoFit/>
          </a:bodyPr>
          <a:lstStyle/>
          <a:p>
            <a:r>
              <a:rPr lang="en-GB" b="1" u="sng" dirty="0"/>
              <a:t>Task 5. C</a:t>
            </a:r>
            <a:r>
              <a:rPr lang="en-GB" u="sng" dirty="0"/>
              <a:t>omplete this planning sheet. You can draw and label as well as write</a:t>
            </a:r>
            <a:r>
              <a:rPr lang="en-GB" dirty="0"/>
              <a:t>. (Print off or write &amp; draw on lined paper).</a:t>
            </a:r>
          </a:p>
        </p:txBody>
      </p:sp>
    </p:spTree>
    <p:extLst>
      <p:ext uri="{BB962C8B-B14F-4D97-AF65-F5344CB8AC3E}">
        <p14:creationId xmlns:p14="http://schemas.microsoft.com/office/powerpoint/2010/main" val="281758029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8" name="Picture 6" descr=" View Preview">
            <a:extLst>
              <a:ext uri="{FF2B5EF4-FFF2-40B4-BE49-F238E27FC236}">
                <a16:creationId xmlns:a16="http://schemas.microsoft.com/office/drawing/2014/main" id="{C87B3796-5D0C-446D-9B21-2EA6D8AD2722}"/>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5598" t="4232" r="5092" b="3698"/>
          <a:stretch/>
        </p:blipFill>
        <p:spPr bwMode="auto">
          <a:xfrm>
            <a:off x="290286" y="333828"/>
            <a:ext cx="3156518" cy="4601028"/>
          </a:xfrm>
          <a:prstGeom prst="rect">
            <a:avLst/>
          </a:prstGeom>
          <a:noFill/>
          <a:extLst>
            <a:ext uri="{909E8E84-426E-40DD-AFC4-6F175D3DCCD1}">
              <a14:hiddenFill xmlns:a14="http://schemas.microsoft.com/office/drawing/2010/main">
                <a:solidFill>
                  <a:srgbClr val="FFFFFF"/>
                </a:solidFill>
              </a14:hiddenFill>
            </a:ext>
          </a:extLst>
        </p:spPr>
      </p:pic>
      <p:pic>
        <p:nvPicPr>
          <p:cNvPr id="3080" name="Picture 8" descr="Recipe writing frame | Teaching Resources">
            <a:extLst>
              <a:ext uri="{FF2B5EF4-FFF2-40B4-BE49-F238E27FC236}">
                <a16:creationId xmlns:a16="http://schemas.microsoft.com/office/drawing/2014/main" id="{0B495A56-C0FB-43DB-BCA1-D4A1A16C5C18}"/>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4082" t="1466" r="3270" b="1924"/>
          <a:stretch/>
        </p:blipFill>
        <p:spPr bwMode="auto">
          <a:xfrm>
            <a:off x="3817257" y="333828"/>
            <a:ext cx="3309257" cy="4601029"/>
          </a:xfrm>
          <a:prstGeom prst="rect">
            <a:avLst/>
          </a:prstGeom>
          <a:noFill/>
          <a:extLst>
            <a:ext uri="{909E8E84-426E-40DD-AFC4-6F175D3DCCD1}">
              <a14:hiddenFill xmlns:a14="http://schemas.microsoft.com/office/drawing/2010/main">
                <a:solidFill>
                  <a:srgbClr val="FFFFFF"/>
                </a:solidFill>
              </a14:hiddenFill>
            </a:ext>
          </a:extLst>
        </p:spPr>
      </p:pic>
      <p:pic>
        <p:nvPicPr>
          <p:cNvPr id="3082" name="Picture 10" descr="Free printable recipe template: DIY recipe book! A4 | Recipe book ...">
            <a:extLst>
              <a:ext uri="{FF2B5EF4-FFF2-40B4-BE49-F238E27FC236}">
                <a16:creationId xmlns:a16="http://schemas.microsoft.com/office/drawing/2014/main" id="{5E64656A-6EA6-42B9-BB0A-A3C218E419E7}"/>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084457" y="402770"/>
            <a:ext cx="3155194" cy="4463143"/>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5AA0FB64-869B-4BF0-94D6-A483F8124698}"/>
              </a:ext>
            </a:extLst>
          </p:cNvPr>
          <p:cNvSpPr txBox="1"/>
          <p:nvPr/>
        </p:nvSpPr>
        <p:spPr>
          <a:xfrm>
            <a:off x="391886" y="5050971"/>
            <a:ext cx="11001828" cy="1569660"/>
          </a:xfrm>
          <a:prstGeom prst="rect">
            <a:avLst/>
          </a:prstGeom>
          <a:noFill/>
        </p:spPr>
        <p:txBody>
          <a:bodyPr wrap="square" rtlCol="0">
            <a:spAutoFit/>
          </a:bodyPr>
          <a:lstStyle/>
          <a:p>
            <a:r>
              <a:rPr lang="en-GB" sz="2400" b="1" u="sng" dirty="0"/>
              <a:t>Task 6</a:t>
            </a:r>
            <a:r>
              <a:rPr lang="en-GB" sz="2400" dirty="0"/>
              <a:t>. </a:t>
            </a:r>
            <a:r>
              <a:rPr lang="en-GB" sz="2400" u="sng" dirty="0"/>
              <a:t>You are going to write up your recipe including ingredients, equipment and method. Here are 3 examples of recipe layouts. Choose one you like and enlarge it and print it out </a:t>
            </a:r>
            <a:r>
              <a:rPr lang="en-GB" sz="2400" b="1" u="sng" dirty="0"/>
              <a:t>or</a:t>
            </a:r>
            <a:r>
              <a:rPr lang="en-GB" sz="2400" u="sng" dirty="0"/>
              <a:t> design your own. Be creative. Make it match your special person or occasion.</a:t>
            </a:r>
            <a:r>
              <a:rPr lang="en-GB" sz="2400" dirty="0"/>
              <a:t> Slide 2 will be useful here.</a:t>
            </a:r>
          </a:p>
        </p:txBody>
      </p:sp>
    </p:spTree>
    <p:extLst>
      <p:ext uri="{BB962C8B-B14F-4D97-AF65-F5344CB8AC3E}">
        <p14:creationId xmlns:p14="http://schemas.microsoft.com/office/powerpoint/2010/main" val="201040518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1" name="Rectangle 70">
            <a:extLst>
              <a:ext uri="{FF2B5EF4-FFF2-40B4-BE49-F238E27FC236}">
                <a16:creationId xmlns:a16="http://schemas.microsoft.com/office/drawing/2014/main" id="{1707FC24-6981-43D9-B525-C7832BA2246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ltGray">
          <a:xfrm>
            <a:off x="336884" y="311449"/>
            <a:ext cx="4332307" cy="6179552"/>
          </a:xfrm>
          <a:prstGeom prst="rect">
            <a:avLst/>
          </a:prstGeom>
          <a:solidFill>
            <a:srgbClr val="404040"/>
          </a:solidFill>
          <a:ln w="127000" cap="sq" cmpd="thinThick">
            <a:solidFill>
              <a:srgbClr val="40404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88C50EF7-E2AB-47B2-9BA1-36BD5612D202}"/>
              </a:ext>
            </a:extLst>
          </p:cNvPr>
          <p:cNvSpPr txBox="1"/>
          <p:nvPr/>
        </p:nvSpPr>
        <p:spPr>
          <a:xfrm>
            <a:off x="742950" y="742951"/>
            <a:ext cx="3476625" cy="4962524"/>
          </a:xfrm>
          <a:prstGeom prst="rect">
            <a:avLst/>
          </a:prstGeom>
        </p:spPr>
        <p:txBody>
          <a:bodyPr vert="horz" lIns="91440" tIns="45720" rIns="91440" bIns="45720" rtlCol="0" anchor="ctr">
            <a:normAutofit/>
          </a:bodyPr>
          <a:lstStyle/>
          <a:p>
            <a:pPr algn="ctr">
              <a:lnSpc>
                <a:spcPct val="90000"/>
              </a:lnSpc>
              <a:spcBef>
                <a:spcPct val="0"/>
              </a:spcBef>
              <a:spcAft>
                <a:spcPts val="600"/>
              </a:spcAft>
            </a:pPr>
            <a:r>
              <a:rPr lang="en-US" sz="4800" b="1" kern="1200" dirty="0">
                <a:solidFill>
                  <a:srgbClr val="FFFFFF"/>
                </a:solidFill>
                <a:latin typeface="Ink Free" panose="03080402000500000000" pitchFamily="66" charset="0"/>
                <a:ea typeface="+mj-ea"/>
                <a:cs typeface="+mj-cs"/>
              </a:rPr>
              <a:t>Next lesson… THE BIG BAKE. Will you be the…?</a:t>
            </a:r>
            <a:endParaRPr lang="en-US" sz="4800" kern="1200" dirty="0">
              <a:solidFill>
                <a:srgbClr val="FFFFFF"/>
              </a:solidFill>
              <a:latin typeface="Ink Free" panose="03080402000500000000" pitchFamily="66" charset="0"/>
              <a:ea typeface="+mj-ea"/>
              <a:cs typeface="+mj-cs"/>
            </a:endParaRPr>
          </a:p>
        </p:txBody>
      </p:sp>
      <p:pic>
        <p:nvPicPr>
          <p:cNvPr id="11266" name="Picture 2" descr="Star Baker – The Original Metal Sign Company">
            <a:extLst>
              <a:ext uri="{FF2B5EF4-FFF2-40B4-BE49-F238E27FC236}">
                <a16:creationId xmlns:a16="http://schemas.microsoft.com/office/drawing/2014/main" id="{B426E969-C105-4007-8D95-06B91CF7C00E}"/>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5490196" y="492573"/>
            <a:ext cx="5880796" cy="588079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02163188"/>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11</TotalTime>
  <Words>561</Words>
  <Application>Microsoft Office PowerPoint</Application>
  <PresentationFormat>Widescreen</PresentationFormat>
  <Paragraphs>41</Paragraphs>
  <Slides>11</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11</vt:i4>
      </vt:variant>
    </vt:vector>
  </HeadingPairs>
  <TitlesOfParts>
    <vt:vector size="16" baseType="lpstr">
      <vt:lpstr>Arial</vt:lpstr>
      <vt:lpstr>Calibri</vt:lpstr>
      <vt:lpstr>Calibri Light</vt:lpstr>
      <vt:lpstr>Ink Free</vt:lpstr>
      <vt:lpstr>Office Theme</vt:lpstr>
      <vt:lpstr>Baking Bread                 </vt:lpstr>
      <vt:lpstr>Useful vocabulary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Baking Bread                 </dc:title>
  <dc:creator>Kathryn Holden</dc:creator>
  <cp:lastModifiedBy>Kathryn Holden</cp:lastModifiedBy>
  <cp:revision>3</cp:revision>
  <dcterms:created xsi:type="dcterms:W3CDTF">2020-04-09T08:04:03Z</dcterms:created>
  <dcterms:modified xsi:type="dcterms:W3CDTF">2020-04-10T09:28:09Z</dcterms:modified>
</cp:coreProperties>
</file>