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9"/>
  </p:handoutMasterIdLst>
  <p:sldIdLst>
    <p:sldId id="287" r:id="rId2"/>
    <p:sldId id="263" r:id="rId3"/>
    <p:sldId id="264" r:id="rId4"/>
    <p:sldId id="267" r:id="rId5"/>
    <p:sldId id="268" r:id="rId6"/>
    <p:sldId id="269" r:id="rId7"/>
    <p:sldId id="276" r:id="rId8"/>
    <p:sldId id="277" r:id="rId9"/>
    <p:sldId id="270" r:id="rId10"/>
    <p:sldId id="278" r:id="rId11"/>
    <p:sldId id="279" r:id="rId12"/>
    <p:sldId id="280" r:id="rId13"/>
    <p:sldId id="281" r:id="rId14"/>
    <p:sldId id="285" r:id="rId15"/>
    <p:sldId id="282" r:id="rId16"/>
    <p:sldId id="283" r:id="rId17"/>
    <p:sldId id="284" r:id="rId18"/>
  </p:sldIdLst>
  <p:sldSz cx="9144000" cy="6858000" type="screen4x3"/>
  <p:notesSz cx="6858000" cy="9144000"/>
  <p:embeddedFontLst>
    <p:embeddedFont>
      <p:font typeface="Sassoon Infant Rg" panose="02000503030000020003" charset="0"/>
      <p:regular r:id="rId20"/>
      <p:bold r:id="rId21"/>
    </p:embeddedFont>
    <p:embeddedFont>
      <p:font typeface="BPreplay" panose="02000503000000020004" charset="0"/>
      <p:regular r:id="rId22"/>
      <p:bold r:id="rId23"/>
      <p:italic r:id="rId24"/>
      <p:boldItalic r:id="rId25"/>
    </p:embeddedFont>
    <p:embeddedFont>
      <p:font typeface="ChunkFive Roman" panose="00000500000000000000" charset="0"/>
      <p:regular r:id="rId26"/>
    </p:embeddedFont>
    <p:embeddedFont>
      <p:font typeface="Calibri" panose="020F0502020204030204" pitchFamily="34" charset="0"/>
      <p:regular r:id="rId27"/>
      <p:bold r:id="rId28"/>
      <p:italic r:id="rId29"/>
      <p:boldItalic r:id="rId30"/>
    </p:embeddedFont>
    <p:embeddedFont>
      <p:font typeface="Sassoon Infant Md" panose="02000603050000020003" charset="0"/>
      <p:regular r:id="rId31"/>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82F"/>
    <a:srgbClr val="47EFDB"/>
    <a:srgbClr val="EE7919"/>
    <a:srgbClr val="66F4DE"/>
    <a:srgbClr val="00DFC1"/>
    <a:srgbClr val="FEFBDA"/>
    <a:srgbClr val="FFFFE1"/>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3" d="100"/>
          <a:sy n="73" d="100"/>
        </p:scale>
        <p:origin x="1278" y="7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D0F6DDD-6F83-4A6F-8E02-08029A224EE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31B841C6-1CF8-4692-8467-264913B8C9A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E5736D4-5CB0-4181-9908-E0107B2A0F8A}" type="datetimeFigureOut">
              <a:rPr lang="en-GB"/>
              <a:pPr>
                <a:defRPr/>
              </a:pPr>
              <a:t>08/06/2020</a:t>
            </a:fld>
            <a:endParaRPr lang="en-GB"/>
          </a:p>
        </p:txBody>
      </p:sp>
      <p:sp>
        <p:nvSpPr>
          <p:cNvPr id="4" name="Footer Placeholder 3">
            <a:extLst>
              <a:ext uri="{FF2B5EF4-FFF2-40B4-BE49-F238E27FC236}">
                <a16:creationId xmlns:a16="http://schemas.microsoft.com/office/drawing/2014/main" id="{C843B1FD-2CEB-4F32-836A-9E9434E998F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8CE8B99-1291-4361-A8BD-29C4145343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745FA70B-3C9C-4EC4-8213-B26A903CB7DC}"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ED9E438C-425E-4973-90EC-3A5DD0AA050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969212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C64BC2DE-EC54-4455-9FD1-E3415183820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733536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05946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1548669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413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8D10A8DF-2525-4B67-86EB-2C1418FE5F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1786499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032A32F-2B93-4511-A007-9E00B85A425F}"/>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8A685977-57C0-4588-9D7A-D099B82C4613}"/>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27" r:id="rId1"/>
    <p:sldLayoutId id="2147483728" r:id="rId2"/>
    <p:sldLayoutId id="2147483724" r:id="rId3"/>
    <p:sldLayoutId id="2147483725" r:id="rId4"/>
    <p:sldLayoutId id="2147483726" r:id="rId5"/>
    <p:sldLayoutId id="2147483729"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discoveryeducation.co.uk/" TargetMode="Externa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B0F65CB-E5BB-4E7C-AD30-4E5D3BD01F7B}"/>
              </a:ext>
            </a:extLst>
          </p:cNvPr>
          <p:cNvSpPr/>
          <p:nvPr/>
        </p:nvSpPr>
        <p:spPr>
          <a:xfrm>
            <a:off x="587829" y="1293223"/>
            <a:ext cx="8106909" cy="5115515"/>
          </a:xfrm>
          <a:prstGeom prst="rect">
            <a:avLst/>
          </a:prstGeom>
          <a:solidFill>
            <a:srgbClr val="E6E82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195" name="Title 5">
            <a:extLst>
              <a:ext uri="{FF2B5EF4-FFF2-40B4-BE49-F238E27FC236}">
                <a16:creationId xmlns:a16="http://schemas.microsoft.com/office/drawing/2014/main" id="{DBA25AC2-52CA-4F6C-99E6-7D2E4148D138}"/>
              </a:ext>
            </a:extLst>
          </p:cNvPr>
          <p:cNvSpPr>
            <a:spLocks noGrp="1"/>
          </p:cNvSpPr>
          <p:nvPr>
            <p:ph type="title"/>
          </p:nvPr>
        </p:nvSpPr>
        <p:spPr>
          <a:xfrm>
            <a:off x="474663" y="172266"/>
            <a:ext cx="8220075" cy="990600"/>
          </a:xfrm>
          <a:solidFill>
            <a:schemeClr val="accent6">
              <a:lumMod val="40000"/>
              <a:lumOff val="60000"/>
            </a:schemeClr>
          </a:solidFill>
        </p:spPr>
        <p:txBody>
          <a:bodyPr>
            <a:normAutofit fontScale="90000"/>
          </a:bodyPr>
          <a:lstStyle/>
          <a:p>
            <a:pPr eaLnBrk="1" hangingPunct="1">
              <a:defRPr/>
            </a:pPr>
            <a:r>
              <a:rPr lang="en-GB" altLang="en-US" dirty="0"/>
              <a:t>Electricity </a:t>
            </a:r>
          </a:p>
        </p:txBody>
      </p:sp>
      <p:sp>
        <p:nvSpPr>
          <p:cNvPr id="2" name="Rounded Rectangle 1">
            <a:extLst>
              <a:ext uri="{FF2B5EF4-FFF2-40B4-BE49-F238E27FC236}">
                <a16:creationId xmlns:a16="http://schemas.microsoft.com/office/drawing/2014/main" id="{831B5113-1D30-4A58-AB6A-F2110FC65509}"/>
              </a:ext>
            </a:extLst>
          </p:cNvPr>
          <p:cNvSpPr/>
          <p:nvPr/>
        </p:nvSpPr>
        <p:spPr>
          <a:xfrm>
            <a:off x="928936" y="1912824"/>
            <a:ext cx="7276601" cy="199297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sz="2400" dirty="0">
              <a:solidFill>
                <a:schemeClr val="tx1"/>
              </a:solidFill>
              <a:latin typeface="ChunkFive Roman" panose="00000500000000000000" pitchFamily="50" charset="0"/>
            </a:endParaRPr>
          </a:p>
        </p:txBody>
      </p:sp>
      <p:pic>
        <p:nvPicPr>
          <p:cNvPr id="8198" name="Picture 2">
            <a:extLst>
              <a:ext uri="{FF2B5EF4-FFF2-40B4-BE49-F238E27FC236}">
                <a16:creationId xmlns:a16="http://schemas.microsoft.com/office/drawing/2014/main" id="{567F7CCF-6672-4125-A81F-C78AFB5082F1}"/>
              </a:ext>
            </a:extLst>
          </p:cNvPr>
          <p:cNvPicPr>
            <a:picLocks noChangeAspect="1"/>
          </p:cNvPicPr>
          <p:nvPr/>
        </p:nvPicPr>
        <p:blipFill>
          <a:blip r:embed="rId2" cstate="hqprint">
            <a:extLst>
              <a:ext uri="{28A0092B-C50C-407E-A947-70E740481C1C}">
                <a14:useLocalDpi xmlns:a14="http://schemas.microsoft.com/office/drawing/2010/main" val="0"/>
              </a:ext>
            </a:extLst>
          </a:blip>
          <a:srcRect r="37444" b="36948"/>
          <a:stretch>
            <a:fillRect/>
          </a:stretch>
        </p:blipFill>
        <p:spPr bwMode="auto">
          <a:xfrm>
            <a:off x="6478722" y="4253185"/>
            <a:ext cx="2216016" cy="215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28936" y="1763486"/>
            <a:ext cx="7588047" cy="1938992"/>
          </a:xfrm>
          <a:prstGeom prst="rect">
            <a:avLst/>
          </a:prstGeom>
          <a:noFill/>
        </p:spPr>
        <p:txBody>
          <a:bodyPr wrap="square" rtlCol="0">
            <a:spAutoFit/>
          </a:bodyPr>
          <a:lstStyle/>
          <a:p>
            <a:r>
              <a:rPr lang="en-GB" sz="2400" dirty="0" smtClean="0"/>
              <a:t>The year 6 science unit for this half term is electricity.  Unfortunately you can’t do some of the practical lessons at home but you can still learn a lot about this fascinating topic.  These lessons will use a mixture of videos on Espresso and Oak Academy.</a:t>
            </a:r>
            <a:endParaRPr lang="en-US" sz="2400" dirty="0"/>
          </a:p>
        </p:txBody>
      </p:sp>
    </p:spTree>
    <p:extLst>
      <p:ext uri="{BB962C8B-B14F-4D97-AF65-F5344CB8AC3E}">
        <p14:creationId xmlns:p14="http://schemas.microsoft.com/office/powerpoint/2010/main" val="20857917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B63C7F15-DD45-4794-ACAD-514D45E87B34}"/>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3CC8DAA4-DE54-43BA-98A4-02D87E88AD28}"/>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7172" name="Title 1">
            <a:extLst>
              <a:ext uri="{FF2B5EF4-FFF2-40B4-BE49-F238E27FC236}">
                <a16:creationId xmlns:a16="http://schemas.microsoft.com/office/drawing/2014/main" id="{37E6E0F0-2E5F-440F-BEA5-E1A5BFC85418}"/>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solidFill>
                  <a:schemeClr val="tx1"/>
                </a:solidFill>
                <a:latin typeface="Sassoon Infant Md" panose="02000603050000020003" pitchFamily="50" charset="0"/>
              </a:rPr>
              <a:t>Success Criteria</a:t>
            </a:r>
          </a:p>
        </p:txBody>
      </p:sp>
      <p:sp>
        <p:nvSpPr>
          <p:cNvPr id="7173" name="Title 1">
            <a:extLst>
              <a:ext uri="{FF2B5EF4-FFF2-40B4-BE49-F238E27FC236}">
                <a16:creationId xmlns:a16="http://schemas.microsoft.com/office/drawing/2014/main" id="{2AAE2ABA-484A-4BBB-8C7F-B39E3A1B00D1}"/>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dirty="0" smtClean="0">
                <a:solidFill>
                  <a:schemeClr val="tx1"/>
                </a:solidFill>
                <a:latin typeface="Sassoon Infant Md" panose="02000603050000020003" pitchFamily="50" charset="0"/>
              </a:rPr>
              <a:t>Learning objective</a:t>
            </a:r>
            <a:endParaRPr lang="en-US" altLang="en-US" sz="3600" b="1" dirty="0">
              <a:solidFill>
                <a:schemeClr val="tx1"/>
              </a:solidFill>
              <a:latin typeface="Sassoon Infant Md" panose="02000603050000020003" pitchFamily="50" charset="0"/>
            </a:endParaRPr>
          </a:p>
        </p:txBody>
      </p:sp>
      <p:sp>
        <p:nvSpPr>
          <p:cNvPr id="7174" name="Content Placeholder 15">
            <a:extLst>
              <a:ext uri="{FF2B5EF4-FFF2-40B4-BE49-F238E27FC236}">
                <a16:creationId xmlns:a16="http://schemas.microsoft.com/office/drawing/2014/main" id="{B74BAE87-57E2-43EE-ABBB-71CDC7AB0CD2}"/>
              </a:ext>
            </a:extLst>
          </p:cNvPr>
          <p:cNvSpPr>
            <a:spLocks noGrp="1"/>
          </p:cNvSpPr>
          <p:nvPr>
            <p:ph idx="1"/>
          </p:nvPr>
        </p:nvSpPr>
        <p:spPr>
          <a:xfrm>
            <a:off x="628650" y="1127125"/>
            <a:ext cx="7886700" cy="1409700"/>
          </a:xfrm>
        </p:spPr>
        <p:txBody>
          <a:bodyPr/>
          <a:lstStyle/>
          <a:p>
            <a:pPr eaLnBrk="1" hangingPunct="1"/>
            <a:r>
              <a:rPr lang="en-GB" altLang="en-US" dirty="0" smtClean="0"/>
              <a:t>To </a:t>
            </a:r>
            <a:r>
              <a:rPr lang="en-GB" altLang="en-US" dirty="0"/>
              <a:t>explain the importance of the major discoveries in electricity. </a:t>
            </a:r>
          </a:p>
        </p:txBody>
      </p:sp>
      <p:sp>
        <p:nvSpPr>
          <p:cNvPr id="7175" name="Content Placeholder 15">
            <a:extLst>
              <a:ext uri="{FF2B5EF4-FFF2-40B4-BE49-F238E27FC236}">
                <a16:creationId xmlns:a16="http://schemas.microsoft.com/office/drawing/2014/main" id="{61120BDF-422B-4328-993B-7BAF09CE806D}"/>
              </a:ext>
            </a:extLst>
          </p:cNvPr>
          <p:cNvSpPr txBox="1">
            <a:spLocks/>
          </p:cNvSpPr>
          <p:nvPr/>
        </p:nvSpPr>
        <p:spPr bwMode="auto">
          <a:xfrm>
            <a:off x="628650" y="3467100"/>
            <a:ext cx="788670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a:t>I can identify how our understanding of electricity has changed over time.</a:t>
            </a:r>
          </a:p>
          <a:p>
            <a:pPr eaLnBrk="1" hangingPunct="1"/>
            <a:r>
              <a:rPr lang="en-GB" altLang="en-US"/>
              <a:t>I can explain how major discoveries affected our understanding and use </a:t>
            </a:r>
            <a:br>
              <a:rPr lang="en-GB" altLang="en-US"/>
            </a:br>
            <a:r>
              <a:rPr lang="en-GB" altLang="en-US"/>
              <a:t>of electricity.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B0F65CB-E5BB-4E7C-AD30-4E5D3BD01F7B}"/>
              </a:ext>
            </a:extLst>
          </p:cNvPr>
          <p:cNvSpPr/>
          <p:nvPr/>
        </p:nvSpPr>
        <p:spPr>
          <a:xfrm>
            <a:off x="755650" y="1719263"/>
            <a:ext cx="7632700" cy="2291034"/>
          </a:xfrm>
          <a:prstGeom prst="rect">
            <a:avLst/>
          </a:prstGeom>
          <a:solidFill>
            <a:srgbClr val="E6E82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195" name="Title 5">
            <a:extLst>
              <a:ext uri="{FF2B5EF4-FFF2-40B4-BE49-F238E27FC236}">
                <a16:creationId xmlns:a16="http://schemas.microsoft.com/office/drawing/2014/main" id="{DBA25AC2-52CA-4F6C-99E6-7D2E4148D138}"/>
              </a:ext>
            </a:extLst>
          </p:cNvPr>
          <p:cNvSpPr>
            <a:spLocks noGrp="1"/>
          </p:cNvSpPr>
          <p:nvPr>
            <p:ph type="title"/>
          </p:nvPr>
        </p:nvSpPr>
        <p:spPr>
          <a:xfrm>
            <a:off x="457200" y="485775"/>
            <a:ext cx="8220075" cy="990600"/>
          </a:xfrm>
        </p:spPr>
        <p:txBody>
          <a:bodyPr>
            <a:normAutofit fontScale="90000"/>
          </a:bodyPr>
          <a:lstStyle/>
          <a:p>
            <a:pPr eaLnBrk="1" hangingPunct="1">
              <a:defRPr/>
            </a:pPr>
            <a:r>
              <a:rPr lang="en-GB" altLang="en-US"/>
              <a:t>Electricity Quiz</a:t>
            </a:r>
          </a:p>
        </p:txBody>
      </p:sp>
      <p:pic>
        <p:nvPicPr>
          <p:cNvPr id="8196" name="Whole Class">
            <a:extLst>
              <a:ext uri="{FF2B5EF4-FFF2-40B4-BE49-F238E27FC236}">
                <a16:creationId xmlns:a16="http://schemas.microsoft.com/office/drawing/2014/main" id="{F1963E6D-41DF-4153-B7C7-784590DF4A4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a:extLst>
              <a:ext uri="{FF2B5EF4-FFF2-40B4-BE49-F238E27FC236}">
                <a16:creationId xmlns:a16="http://schemas.microsoft.com/office/drawing/2014/main" id="{831B5113-1D30-4A58-AB6A-F2110FC65509}"/>
              </a:ext>
            </a:extLst>
          </p:cNvPr>
          <p:cNvSpPr/>
          <p:nvPr/>
        </p:nvSpPr>
        <p:spPr>
          <a:xfrm>
            <a:off x="928936" y="1912824"/>
            <a:ext cx="7276601" cy="199297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400" dirty="0" smtClean="0">
                <a:solidFill>
                  <a:schemeClr val="tx1"/>
                </a:solidFill>
                <a:latin typeface="ChunkFive Roman" panose="00000500000000000000" pitchFamily="50" charset="0"/>
              </a:rPr>
              <a:t>You studied electricity in year 4 but what can you remember?  Try this quiz.  Don’t worry if you don’t know all of the answers as you will revisit some of the information in the videos and lesson over the next few weeks</a:t>
            </a:r>
            <a:endParaRPr lang="en-GB" sz="2400" dirty="0">
              <a:solidFill>
                <a:schemeClr val="tx1"/>
              </a:solidFill>
              <a:latin typeface="ChunkFive Roman" panose="00000500000000000000" pitchFamily="50" charset="0"/>
            </a:endParaRPr>
          </a:p>
        </p:txBody>
      </p:sp>
      <p:pic>
        <p:nvPicPr>
          <p:cNvPr id="8198" name="Picture 2">
            <a:extLst>
              <a:ext uri="{FF2B5EF4-FFF2-40B4-BE49-F238E27FC236}">
                <a16:creationId xmlns:a16="http://schemas.microsoft.com/office/drawing/2014/main" id="{567F7CCF-6672-4125-A81F-C78AFB5082F1}"/>
              </a:ext>
            </a:extLst>
          </p:cNvPr>
          <p:cNvPicPr>
            <a:picLocks noChangeAspect="1"/>
          </p:cNvPicPr>
          <p:nvPr/>
        </p:nvPicPr>
        <p:blipFill>
          <a:blip r:embed="rId4">
            <a:extLst>
              <a:ext uri="{28A0092B-C50C-407E-A947-70E740481C1C}">
                <a14:useLocalDpi xmlns:a14="http://schemas.microsoft.com/office/drawing/2010/main" val="0"/>
              </a:ext>
            </a:extLst>
          </a:blip>
          <a:srcRect r="37444" b="36948"/>
          <a:stretch>
            <a:fillRect/>
          </a:stretch>
        </p:blipFill>
        <p:spPr bwMode="auto">
          <a:xfrm>
            <a:off x="5029200" y="2843213"/>
            <a:ext cx="3665538"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59BD497-FB91-4FD5-A945-9337143EBC32}"/>
              </a:ext>
            </a:extLst>
          </p:cNvPr>
          <p:cNvSpPr/>
          <p:nvPr/>
        </p:nvSpPr>
        <p:spPr>
          <a:xfrm>
            <a:off x="746125" y="2730500"/>
            <a:ext cx="3821113" cy="1074738"/>
          </a:xfrm>
          <a:prstGeom prst="rect">
            <a:avLst/>
          </a:prstGeom>
          <a:solidFill>
            <a:srgbClr val="47EFDB">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extLst>
              <a:ext uri="{FF2B5EF4-FFF2-40B4-BE49-F238E27FC236}">
                <a16:creationId xmlns:a16="http://schemas.microsoft.com/office/drawing/2014/main" id="{BC167B95-D975-45B6-992B-33360698FADB}"/>
              </a:ext>
            </a:extLst>
          </p:cNvPr>
          <p:cNvSpPr/>
          <p:nvPr/>
        </p:nvSpPr>
        <p:spPr>
          <a:xfrm>
            <a:off x="755650" y="3883025"/>
            <a:ext cx="3821113" cy="1074738"/>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a:extLst>
              <a:ext uri="{FF2B5EF4-FFF2-40B4-BE49-F238E27FC236}">
                <a16:creationId xmlns:a16="http://schemas.microsoft.com/office/drawing/2014/main" id="{04D2B68A-4C92-4C26-A306-CB1E04BF7C5F}"/>
              </a:ext>
            </a:extLst>
          </p:cNvPr>
          <p:cNvSpPr/>
          <p:nvPr/>
        </p:nvSpPr>
        <p:spPr>
          <a:xfrm>
            <a:off x="755650" y="5043488"/>
            <a:ext cx="3821113" cy="1074737"/>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a:extLst>
              <a:ext uri="{FF2B5EF4-FFF2-40B4-BE49-F238E27FC236}">
                <a16:creationId xmlns:a16="http://schemas.microsoft.com/office/drawing/2014/main" id="{8337595A-E842-4273-B148-DCE84B8E3CDB}"/>
              </a:ext>
            </a:extLst>
          </p:cNvPr>
          <p:cNvSpPr/>
          <p:nvPr/>
        </p:nvSpPr>
        <p:spPr>
          <a:xfrm>
            <a:off x="755650" y="1719263"/>
            <a:ext cx="7632700" cy="852487"/>
          </a:xfrm>
          <a:prstGeom prst="rect">
            <a:avLst/>
          </a:prstGeom>
          <a:solidFill>
            <a:srgbClr val="E6E82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22" name="Title 5">
            <a:extLst>
              <a:ext uri="{FF2B5EF4-FFF2-40B4-BE49-F238E27FC236}">
                <a16:creationId xmlns:a16="http://schemas.microsoft.com/office/drawing/2014/main" id="{77260069-9809-433B-A0E6-CF6F67AC02EB}"/>
              </a:ext>
            </a:extLst>
          </p:cNvPr>
          <p:cNvSpPr>
            <a:spLocks noGrp="1"/>
          </p:cNvSpPr>
          <p:nvPr>
            <p:ph type="title"/>
          </p:nvPr>
        </p:nvSpPr>
        <p:spPr>
          <a:xfrm>
            <a:off x="457200" y="485775"/>
            <a:ext cx="8220075" cy="990600"/>
          </a:xfrm>
        </p:spPr>
        <p:txBody>
          <a:bodyPr>
            <a:normAutofit fontScale="90000"/>
          </a:bodyPr>
          <a:lstStyle/>
          <a:p>
            <a:pPr eaLnBrk="1" hangingPunct="1">
              <a:defRPr/>
            </a:pPr>
            <a:r>
              <a:rPr lang="en-GB" altLang="en-US"/>
              <a:t>Electricity Quiz</a:t>
            </a:r>
          </a:p>
        </p:txBody>
      </p:sp>
      <p:pic>
        <p:nvPicPr>
          <p:cNvPr id="9223" name="Whole Class">
            <a:extLst>
              <a:ext uri="{FF2B5EF4-FFF2-40B4-BE49-F238E27FC236}">
                <a16:creationId xmlns:a16="http://schemas.microsoft.com/office/drawing/2014/main" id="{578A54CD-DD32-4CFA-A6D5-EAF42BDF112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a:extLst>
              <a:ext uri="{FF2B5EF4-FFF2-40B4-BE49-F238E27FC236}">
                <a16:creationId xmlns:a16="http://schemas.microsoft.com/office/drawing/2014/main" id="{0AB7EAD0-A02F-4CEC-B485-34B2C3B98396}"/>
              </a:ext>
            </a:extLst>
          </p:cNvPr>
          <p:cNvSpPr/>
          <p:nvPr/>
        </p:nvSpPr>
        <p:spPr>
          <a:xfrm>
            <a:off x="755650" y="1719263"/>
            <a:ext cx="7632700" cy="85248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000" dirty="0">
                <a:solidFill>
                  <a:schemeClr val="tx1"/>
                </a:solidFill>
                <a:latin typeface="+mj-lt"/>
              </a:rPr>
              <a:t>1. What two types of electricity are there?</a:t>
            </a:r>
          </a:p>
        </p:txBody>
      </p:sp>
      <p:pic>
        <p:nvPicPr>
          <p:cNvPr id="9225" name="Picture 2">
            <a:extLst>
              <a:ext uri="{FF2B5EF4-FFF2-40B4-BE49-F238E27FC236}">
                <a16:creationId xmlns:a16="http://schemas.microsoft.com/office/drawing/2014/main" id="{609B3DBA-B628-4CCB-B364-FC612FFB1EDF}"/>
              </a:ext>
            </a:extLst>
          </p:cNvPr>
          <p:cNvPicPr>
            <a:picLocks noChangeAspect="1"/>
          </p:cNvPicPr>
          <p:nvPr/>
        </p:nvPicPr>
        <p:blipFill>
          <a:blip r:embed="rId4">
            <a:extLst>
              <a:ext uri="{28A0092B-C50C-407E-A947-70E740481C1C}">
                <a14:useLocalDpi xmlns:a14="http://schemas.microsoft.com/office/drawing/2010/main" val="0"/>
              </a:ext>
            </a:extLst>
          </a:blip>
          <a:srcRect r="37444" b="36948"/>
          <a:stretch>
            <a:fillRect/>
          </a:stretch>
        </p:blipFill>
        <p:spPr bwMode="auto">
          <a:xfrm>
            <a:off x="5029200" y="2843213"/>
            <a:ext cx="3665538"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a:extLst>
              <a:ext uri="{FF2B5EF4-FFF2-40B4-BE49-F238E27FC236}">
                <a16:creationId xmlns:a16="http://schemas.microsoft.com/office/drawing/2014/main" id="{6AD49153-0C61-4921-867D-65340A0DEE7C}"/>
              </a:ext>
            </a:extLst>
          </p:cNvPr>
          <p:cNvSpPr/>
          <p:nvPr/>
        </p:nvSpPr>
        <p:spPr>
          <a:xfrm>
            <a:off x="755650" y="3078163"/>
            <a:ext cx="3811588" cy="35083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a) </a:t>
            </a:r>
            <a:r>
              <a:rPr lang="en-GB" dirty="0">
                <a:solidFill>
                  <a:schemeClr val="tx1"/>
                </a:solidFill>
              </a:rPr>
              <a:t>natural and static electricity</a:t>
            </a:r>
          </a:p>
        </p:txBody>
      </p:sp>
      <p:sp>
        <p:nvSpPr>
          <p:cNvPr id="11" name="Rounded Rectangle 10">
            <a:extLst>
              <a:ext uri="{FF2B5EF4-FFF2-40B4-BE49-F238E27FC236}">
                <a16:creationId xmlns:a16="http://schemas.microsoft.com/office/drawing/2014/main" id="{9198673F-7C29-4229-9A4B-92CF0ADEA5FB}"/>
              </a:ext>
            </a:extLst>
          </p:cNvPr>
          <p:cNvSpPr/>
          <p:nvPr/>
        </p:nvSpPr>
        <p:spPr>
          <a:xfrm>
            <a:off x="755650" y="4276725"/>
            <a:ext cx="3811588" cy="325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b) </a:t>
            </a:r>
            <a:r>
              <a:rPr lang="en-GB" dirty="0">
                <a:solidFill>
                  <a:schemeClr val="tx1"/>
                </a:solidFill>
              </a:rPr>
              <a:t>natural and man-made electricity</a:t>
            </a:r>
          </a:p>
        </p:txBody>
      </p:sp>
      <p:sp>
        <p:nvSpPr>
          <p:cNvPr id="12" name="Rounded Rectangle 11">
            <a:extLst>
              <a:ext uri="{FF2B5EF4-FFF2-40B4-BE49-F238E27FC236}">
                <a16:creationId xmlns:a16="http://schemas.microsoft.com/office/drawing/2014/main" id="{3DA74DB9-277F-4F92-BA90-1C18D1BCC157}"/>
              </a:ext>
            </a:extLst>
          </p:cNvPr>
          <p:cNvSpPr/>
          <p:nvPr/>
        </p:nvSpPr>
        <p:spPr>
          <a:xfrm>
            <a:off x="755650" y="5408613"/>
            <a:ext cx="3811588" cy="3429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c) </a:t>
            </a:r>
            <a:r>
              <a:rPr lang="en-GB" dirty="0">
                <a:solidFill>
                  <a:schemeClr val="tx1"/>
                </a:solidFill>
              </a:rPr>
              <a:t>man-made and animals producing </a:t>
            </a:r>
            <a:br>
              <a:rPr lang="en-GB" dirty="0">
                <a:solidFill>
                  <a:schemeClr val="tx1"/>
                </a:solidFill>
              </a:rPr>
            </a:br>
            <a:r>
              <a:rPr lang="en-GB" dirty="0">
                <a:solidFill>
                  <a:schemeClr val="tx1"/>
                </a:solidFill>
              </a:rPr>
              <a:t>   electric shocks</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mph" presetSubtype="2" fill="hold" nodeType="clickEffect">
                                  <p:stCondLst>
                                    <p:cond delay="0"/>
                                  </p:stCondLst>
                                  <p:childTnLst>
                                    <p:animClr clrSpc="rgb" dir="cw">
                                      <p:cBhvr>
                                        <p:cTn id="6" dur="500" fill="hold"/>
                                        <p:tgtEl>
                                          <p:spTgt spid="7"/>
                                        </p:tgtEl>
                                        <p:attrNameLst>
                                          <p:attrName>fillcolor</p:attrName>
                                        </p:attrNameLst>
                                      </p:cBhvr>
                                      <p:to>
                                        <a:srgbClr val="FF0000"/>
                                      </p:to>
                                    </p:animClr>
                                    <p:set>
                                      <p:cBhvr>
                                        <p:cTn id="7" dur="500" fill="hold"/>
                                        <p:tgtEl>
                                          <p:spTgt spid="7"/>
                                        </p:tgtEl>
                                        <p:attrNameLst>
                                          <p:attrName>fill.type</p:attrName>
                                        </p:attrNameLst>
                                      </p:cBhvr>
                                      <p:to>
                                        <p:strVal val="solid"/>
                                      </p:to>
                                    </p:set>
                                    <p:set>
                                      <p:cBhvr>
                                        <p:cTn id="8"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92D05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16" restart="whenNotActive" fill="hold" evtFilter="cancelBubble" nodeType="interactiveSeq">
                <p:stCondLst>
                  <p:cond evt="onClick" delay="0">
                    <p:tgtEl>
                      <p:spTgt spid="9"/>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1" presetClass="emph" presetSubtype="2" fill="hold" nodeType="clickEffect">
                                  <p:stCondLst>
                                    <p:cond delay="0"/>
                                  </p:stCondLst>
                                  <p:childTnLst>
                                    <p:animClr clrSpc="rgb" dir="cw">
                                      <p:cBhvr>
                                        <p:cTn id="20" dur="500" fill="hold"/>
                                        <p:tgtEl>
                                          <p:spTgt spid="9"/>
                                        </p:tgtEl>
                                        <p:attrNameLst>
                                          <p:attrName>fillcolor</p:attrName>
                                        </p:attrNameLst>
                                      </p:cBhvr>
                                      <p:to>
                                        <a:srgbClr val="FF0000"/>
                                      </p:to>
                                    </p:animClr>
                                    <p:set>
                                      <p:cBhvr>
                                        <p:cTn id="21" dur="500" fill="hold"/>
                                        <p:tgtEl>
                                          <p:spTgt spid="9"/>
                                        </p:tgtEl>
                                        <p:attrNameLst>
                                          <p:attrName>fill.type</p:attrName>
                                        </p:attrNameLst>
                                      </p:cBhvr>
                                      <p:to>
                                        <p:strVal val="solid"/>
                                      </p:to>
                                    </p:set>
                                    <p:set>
                                      <p:cBhvr>
                                        <p:cTn id="22" dur="5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0"/>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1" presetClass="emph" presetSubtype="2" fill="hold" nodeType="clickEffect">
                                  <p:stCondLst>
                                    <p:cond delay="0"/>
                                  </p:stCondLst>
                                  <p:childTnLst>
                                    <p:animClr clrSpc="rgb" dir="cw">
                                      <p:cBhvr>
                                        <p:cTn id="27" dur="500" fill="hold"/>
                                        <p:tgtEl>
                                          <p:spTgt spid="7"/>
                                        </p:tgtEl>
                                        <p:attrNameLst>
                                          <p:attrName>fillcolor</p:attrName>
                                        </p:attrNameLst>
                                      </p:cBhvr>
                                      <p:to>
                                        <a:srgbClr val="FF0000"/>
                                      </p:to>
                                    </p:animClr>
                                    <p:set>
                                      <p:cBhvr>
                                        <p:cTn id="28" dur="500" fill="hold"/>
                                        <p:tgtEl>
                                          <p:spTgt spid="7"/>
                                        </p:tgtEl>
                                        <p:attrNameLst>
                                          <p:attrName>fill.type</p:attrName>
                                        </p:attrNameLst>
                                      </p:cBhvr>
                                      <p:to>
                                        <p:strVal val="solid"/>
                                      </p:to>
                                    </p:set>
                                    <p:set>
                                      <p:cBhvr>
                                        <p:cTn id="29" dur="500" fill="hold"/>
                                        <p:tgtEl>
                                          <p:spTgt spid="7"/>
                                        </p:tgtEl>
                                        <p:attrNameLst>
                                          <p:attrName>fill.on</p:attrName>
                                        </p:attrNameLst>
                                      </p:cBhvr>
                                      <p:to>
                                        <p:strVal val="true"/>
                                      </p:to>
                                    </p:set>
                                  </p:childTnLst>
                                </p:cTn>
                              </p:par>
                            </p:childTnLst>
                          </p:cTn>
                        </p:par>
                      </p:childTnLst>
                    </p:cTn>
                  </p:par>
                </p:childTnLst>
              </p:cTn>
              <p:nextCondLst>
                <p:cond evt="onClick" delay="0">
                  <p:tgtEl>
                    <p:spTgt spid="10"/>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1" presetClass="emph" presetSubtype="2" fill="hold" nodeType="clickEffect">
                                  <p:stCondLst>
                                    <p:cond delay="0"/>
                                  </p:stCondLst>
                                  <p:childTnLst>
                                    <p:animClr clrSpc="rgb" dir="cw">
                                      <p:cBhvr>
                                        <p:cTn id="34" dur="500" fill="hold"/>
                                        <p:tgtEl>
                                          <p:spTgt spid="8"/>
                                        </p:tgtEl>
                                        <p:attrNameLst>
                                          <p:attrName>fillcolor</p:attrName>
                                        </p:attrNameLst>
                                      </p:cBhvr>
                                      <p:to>
                                        <a:srgbClr val="92D050"/>
                                      </p:to>
                                    </p:animClr>
                                    <p:set>
                                      <p:cBhvr>
                                        <p:cTn id="35" dur="500" fill="hold"/>
                                        <p:tgtEl>
                                          <p:spTgt spid="8"/>
                                        </p:tgtEl>
                                        <p:attrNameLst>
                                          <p:attrName>fill.type</p:attrName>
                                        </p:attrNameLst>
                                      </p:cBhvr>
                                      <p:to>
                                        <p:strVal val="solid"/>
                                      </p:to>
                                    </p:set>
                                    <p:set>
                                      <p:cBhvr>
                                        <p:cTn id="36" dur="500" fill="hold"/>
                                        <p:tgtEl>
                                          <p:spTgt spid="8"/>
                                        </p:tgtEl>
                                        <p:attrNameLst>
                                          <p:attrName>fill.on</p:attrName>
                                        </p:attrNameLst>
                                      </p:cBhvr>
                                      <p:to>
                                        <p:strVal val="true"/>
                                      </p:to>
                                    </p:set>
                                  </p:childTnLst>
                                </p:cTn>
                              </p:par>
                            </p:childTnLst>
                          </p:cTn>
                        </p:par>
                      </p:childTnLst>
                    </p:cTn>
                  </p:par>
                </p:childTnLst>
              </p:cTn>
              <p:nextCondLst>
                <p:cond evt="onClick" delay="0">
                  <p:tgtEl>
                    <p:spTgt spid="11"/>
                  </p:tgtEl>
                </p:cond>
              </p:nextCondLst>
            </p:seq>
            <p:seq concurrent="1" nextAc="seek">
              <p:cTn id="37" restart="whenNotActive" fill="hold" evtFilter="cancelBubble" nodeType="interactiveSeq">
                <p:stCondLst>
                  <p:cond evt="onClick" delay="0">
                    <p:tgtEl>
                      <p:spTgt spid="12"/>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mph" presetSubtype="2" fill="hold" nodeType="clickEffect">
                                  <p:stCondLst>
                                    <p:cond delay="0"/>
                                  </p:stCondLst>
                                  <p:childTnLst>
                                    <p:animClr clrSpc="rgb" dir="cw">
                                      <p:cBhvr>
                                        <p:cTn id="41" dur="500" fill="hold"/>
                                        <p:tgtEl>
                                          <p:spTgt spid="9"/>
                                        </p:tgtEl>
                                        <p:attrNameLst>
                                          <p:attrName>fillcolor</p:attrName>
                                        </p:attrNameLst>
                                      </p:cBhvr>
                                      <p:to>
                                        <a:srgbClr val="FF0000"/>
                                      </p:to>
                                    </p:animClr>
                                    <p:set>
                                      <p:cBhvr>
                                        <p:cTn id="42" dur="500" fill="hold"/>
                                        <p:tgtEl>
                                          <p:spTgt spid="9"/>
                                        </p:tgtEl>
                                        <p:attrNameLst>
                                          <p:attrName>fill.type</p:attrName>
                                        </p:attrNameLst>
                                      </p:cBhvr>
                                      <p:to>
                                        <p:strVal val="solid"/>
                                      </p:to>
                                    </p:set>
                                    <p:set>
                                      <p:cBhvr>
                                        <p:cTn id="43" dur="500" fill="hold"/>
                                        <p:tgtEl>
                                          <p:spTgt spid="9"/>
                                        </p:tgtEl>
                                        <p:attrNameLst>
                                          <p:attrName>fill.on</p:attrName>
                                        </p:attrNameLst>
                                      </p:cBhvr>
                                      <p:to>
                                        <p:strVal val="true"/>
                                      </p:to>
                                    </p:set>
                                  </p:childTnLst>
                                </p:cTn>
                              </p:par>
                            </p:childTnLst>
                          </p:cTn>
                        </p:par>
                      </p:childTnLst>
                    </p:cTn>
                  </p:par>
                </p:childTnLst>
              </p:cTn>
              <p:nextCondLst>
                <p:cond evt="onClick" delay="0">
                  <p:tgtEl>
                    <p:spTgt spid="12"/>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A5135C9-A22E-4E58-8382-9A48876ECE4A}"/>
              </a:ext>
            </a:extLst>
          </p:cNvPr>
          <p:cNvSpPr/>
          <p:nvPr/>
        </p:nvSpPr>
        <p:spPr>
          <a:xfrm>
            <a:off x="755650" y="2722563"/>
            <a:ext cx="3821113" cy="1074737"/>
          </a:xfrm>
          <a:prstGeom prst="rect">
            <a:avLst/>
          </a:prstGeom>
          <a:solidFill>
            <a:srgbClr val="47EFDB">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extLst>
              <a:ext uri="{FF2B5EF4-FFF2-40B4-BE49-F238E27FC236}">
                <a16:creationId xmlns:a16="http://schemas.microsoft.com/office/drawing/2014/main" id="{0D545EC9-87DD-4CF4-A7FC-F3C70737724D}"/>
              </a:ext>
            </a:extLst>
          </p:cNvPr>
          <p:cNvSpPr/>
          <p:nvPr/>
        </p:nvSpPr>
        <p:spPr>
          <a:xfrm>
            <a:off x="755650" y="3883025"/>
            <a:ext cx="3821113" cy="1074738"/>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a:extLst>
              <a:ext uri="{FF2B5EF4-FFF2-40B4-BE49-F238E27FC236}">
                <a16:creationId xmlns:a16="http://schemas.microsoft.com/office/drawing/2014/main" id="{C1089395-D427-4279-953D-AF95EC3787E7}"/>
              </a:ext>
            </a:extLst>
          </p:cNvPr>
          <p:cNvSpPr/>
          <p:nvPr/>
        </p:nvSpPr>
        <p:spPr>
          <a:xfrm>
            <a:off x="755650" y="5043488"/>
            <a:ext cx="3821113" cy="1074737"/>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a:extLst>
              <a:ext uri="{FF2B5EF4-FFF2-40B4-BE49-F238E27FC236}">
                <a16:creationId xmlns:a16="http://schemas.microsoft.com/office/drawing/2014/main" id="{ACC9AA6B-A9FB-4E68-BB3B-7ED1EDE3B718}"/>
              </a:ext>
            </a:extLst>
          </p:cNvPr>
          <p:cNvSpPr/>
          <p:nvPr/>
        </p:nvSpPr>
        <p:spPr>
          <a:xfrm>
            <a:off x="755650" y="1719263"/>
            <a:ext cx="7632700" cy="852487"/>
          </a:xfrm>
          <a:prstGeom prst="rect">
            <a:avLst/>
          </a:prstGeom>
          <a:solidFill>
            <a:srgbClr val="E6E82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6" name="Title 5">
            <a:extLst>
              <a:ext uri="{FF2B5EF4-FFF2-40B4-BE49-F238E27FC236}">
                <a16:creationId xmlns:a16="http://schemas.microsoft.com/office/drawing/2014/main" id="{A57AB526-3F0A-448F-A787-A3795BA39E6C}"/>
              </a:ext>
            </a:extLst>
          </p:cNvPr>
          <p:cNvSpPr>
            <a:spLocks noGrp="1"/>
          </p:cNvSpPr>
          <p:nvPr>
            <p:ph type="title"/>
          </p:nvPr>
        </p:nvSpPr>
        <p:spPr>
          <a:xfrm>
            <a:off x="457200" y="485775"/>
            <a:ext cx="8220075" cy="990600"/>
          </a:xfrm>
        </p:spPr>
        <p:txBody>
          <a:bodyPr>
            <a:normAutofit fontScale="90000"/>
          </a:bodyPr>
          <a:lstStyle/>
          <a:p>
            <a:pPr eaLnBrk="1" hangingPunct="1">
              <a:defRPr/>
            </a:pPr>
            <a:r>
              <a:rPr lang="en-GB" altLang="en-US"/>
              <a:t>Electricity Quiz</a:t>
            </a:r>
          </a:p>
        </p:txBody>
      </p:sp>
      <p:pic>
        <p:nvPicPr>
          <p:cNvPr id="10247" name="Whole Class">
            <a:extLst>
              <a:ext uri="{FF2B5EF4-FFF2-40B4-BE49-F238E27FC236}">
                <a16:creationId xmlns:a16="http://schemas.microsoft.com/office/drawing/2014/main" id="{8014BC07-64CB-492E-A5E1-59BAA3897FC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a:extLst>
              <a:ext uri="{FF2B5EF4-FFF2-40B4-BE49-F238E27FC236}">
                <a16:creationId xmlns:a16="http://schemas.microsoft.com/office/drawing/2014/main" id="{E3EABBCC-75A2-427B-B428-585FA570A6C1}"/>
              </a:ext>
            </a:extLst>
          </p:cNvPr>
          <p:cNvSpPr/>
          <p:nvPr/>
        </p:nvSpPr>
        <p:spPr>
          <a:xfrm>
            <a:off x="755650" y="1719263"/>
            <a:ext cx="7632700" cy="85248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000" dirty="0">
                <a:solidFill>
                  <a:schemeClr val="tx1"/>
                </a:solidFill>
                <a:latin typeface="+mj-lt"/>
              </a:rPr>
              <a:t>2. Which of the following is not naturally occurring electricity?</a:t>
            </a:r>
          </a:p>
        </p:txBody>
      </p:sp>
      <p:pic>
        <p:nvPicPr>
          <p:cNvPr id="10249" name="Picture 2">
            <a:extLst>
              <a:ext uri="{FF2B5EF4-FFF2-40B4-BE49-F238E27FC236}">
                <a16:creationId xmlns:a16="http://schemas.microsoft.com/office/drawing/2014/main" id="{BA656324-F985-4555-99FB-CC2157BD3130}"/>
              </a:ext>
            </a:extLst>
          </p:cNvPr>
          <p:cNvPicPr>
            <a:picLocks noChangeAspect="1"/>
          </p:cNvPicPr>
          <p:nvPr/>
        </p:nvPicPr>
        <p:blipFill>
          <a:blip r:embed="rId4">
            <a:extLst>
              <a:ext uri="{28A0092B-C50C-407E-A947-70E740481C1C}">
                <a14:useLocalDpi xmlns:a14="http://schemas.microsoft.com/office/drawing/2010/main" val="0"/>
              </a:ext>
            </a:extLst>
          </a:blip>
          <a:srcRect r="37444" b="36948"/>
          <a:stretch>
            <a:fillRect/>
          </a:stretch>
        </p:blipFill>
        <p:spPr bwMode="auto">
          <a:xfrm>
            <a:off x="5029200" y="2843213"/>
            <a:ext cx="3665538"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a:extLst>
              <a:ext uri="{FF2B5EF4-FFF2-40B4-BE49-F238E27FC236}">
                <a16:creationId xmlns:a16="http://schemas.microsoft.com/office/drawing/2014/main" id="{7D8A9D46-B7D8-4478-82E3-091189CADB1C}"/>
              </a:ext>
            </a:extLst>
          </p:cNvPr>
          <p:cNvSpPr/>
          <p:nvPr/>
        </p:nvSpPr>
        <p:spPr>
          <a:xfrm>
            <a:off x="755650" y="3057525"/>
            <a:ext cx="3811588" cy="452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a) </a:t>
            </a:r>
            <a:r>
              <a:rPr lang="en-GB" dirty="0">
                <a:solidFill>
                  <a:schemeClr val="tx1"/>
                </a:solidFill>
              </a:rPr>
              <a:t>static electricity</a:t>
            </a:r>
          </a:p>
        </p:txBody>
      </p:sp>
      <p:sp>
        <p:nvSpPr>
          <p:cNvPr id="11" name="Rounded Rectangle 10">
            <a:extLst>
              <a:ext uri="{FF2B5EF4-FFF2-40B4-BE49-F238E27FC236}">
                <a16:creationId xmlns:a16="http://schemas.microsoft.com/office/drawing/2014/main" id="{A4F3A1A3-9E67-4D84-A6D0-2EE2BACBE892}"/>
              </a:ext>
            </a:extLst>
          </p:cNvPr>
          <p:cNvSpPr/>
          <p:nvPr/>
        </p:nvSpPr>
        <p:spPr>
          <a:xfrm>
            <a:off x="755650" y="4227513"/>
            <a:ext cx="3811588" cy="3540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b) </a:t>
            </a:r>
            <a:r>
              <a:rPr lang="en-GB" dirty="0">
                <a:solidFill>
                  <a:schemeClr val="tx1"/>
                </a:solidFill>
              </a:rPr>
              <a:t>electric shock from an electric eel</a:t>
            </a:r>
          </a:p>
        </p:txBody>
      </p:sp>
      <p:sp>
        <p:nvSpPr>
          <p:cNvPr id="12" name="Rounded Rectangle 11">
            <a:extLst>
              <a:ext uri="{FF2B5EF4-FFF2-40B4-BE49-F238E27FC236}">
                <a16:creationId xmlns:a16="http://schemas.microsoft.com/office/drawing/2014/main" id="{447CC808-8CFA-485A-B6A0-F84739632AB2}"/>
              </a:ext>
            </a:extLst>
          </p:cNvPr>
          <p:cNvSpPr/>
          <p:nvPr/>
        </p:nvSpPr>
        <p:spPr>
          <a:xfrm>
            <a:off x="755650" y="5407025"/>
            <a:ext cx="3811588" cy="31591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c) </a:t>
            </a:r>
            <a:r>
              <a:rPr lang="en-GB" dirty="0">
                <a:solidFill>
                  <a:schemeClr val="tx1"/>
                </a:solidFill>
              </a:rPr>
              <a:t>electricity produced by solar panels</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mph" presetSubtype="2" fill="hold" nodeType="clickEffect">
                                  <p:stCondLst>
                                    <p:cond delay="0"/>
                                  </p:stCondLst>
                                  <p:childTnLst>
                                    <p:animClr clrSpc="rgb" dir="cw">
                                      <p:cBhvr>
                                        <p:cTn id="6" dur="500" fill="hold"/>
                                        <p:tgtEl>
                                          <p:spTgt spid="7"/>
                                        </p:tgtEl>
                                        <p:attrNameLst>
                                          <p:attrName>fillcolor</p:attrName>
                                        </p:attrNameLst>
                                      </p:cBhvr>
                                      <p:to>
                                        <a:srgbClr val="FF0000"/>
                                      </p:to>
                                    </p:animClr>
                                    <p:set>
                                      <p:cBhvr>
                                        <p:cTn id="7" dur="500" fill="hold"/>
                                        <p:tgtEl>
                                          <p:spTgt spid="7"/>
                                        </p:tgtEl>
                                        <p:attrNameLst>
                                          <p:attrName>fill.type</p:attrName>
                                        </p:attrNameLst>
                                      </p:cBhvr>
                                      <p:to>
                                        <p:strVal val="solid"/>
                                      </p:to>
                                    </p:set>
                                    <p:set>
                                      <p:cBhvr>
                                        <p:cTn id="8"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FF00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16" restart="whenNotActive" fill="hold" evtFilter="cancelBubble" nodeType="interactiveSeq">
                <p:stCondLst>
                  <p:cond evt="onClick" delay="0">
                    <p:tgtEl>
                      <p:spTgt spid="9"/>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1" presetClass="emph" presetSubtype="2" fill="hold" nodeType="clickEffect">
                                  <p:stCondLst>
                                    <p:cond delay="0"/>
                                  </p:stCondLst>
                                  <p:childTnLst>
                                    <p:animClr clrSpc="rgb" dir="cw">
                                      <p:cBhvr>
                                        <p:cTn id="20" dur="500" fill="hold"/>
                                        <p:tgtEl>
                                          <p:spTgt spid="9"/>
                                        </p:tgtEl>
                                        <p:attrNameLst>
                                          <p:attrName>fillcolor</p:attrName>
                                        </p:attrNameLst>
                                      </p:cBhvr>
                                      <p:to>
                                        <a:srgbClr val="92D050"/>
                                      </p:to>
                                    </p:animClr>
                                    <p:set>
                                      <p:cBhvr>
                                        <p:cTn id="21" dur="500" fill="hold"/>
                                        <p:tgtEl>
                                          <p:spTgt spid="9"/>
                                        </p:tgtEl>
                                        <p:attrNameLst>
                                          <p:attrName>fill.type</p:attrName>
                                        </p:attrNameLst>
                                      </p:cBhvr>
                                      <p:to>
                                        <p:strVal val="solid"/>
                                      </p:to>
                                    </p:set>
                                    <p:set>
                                      <p:cBhvr>
                                        <p:cTn id="22" dur="5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0"/>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1" presetClass="emph" presetSubtype="2" fill="hold" nodeType="clickEffect">
                                  <p:stCondLst>
                                    <p:cond delay="0"/>
                                  </p:stCondLst>
                                  <p:childTnLst>
                                    <p:animClr clrSpc="rgb" dir="cw">
                                      <p:cBhvr>
                                        <p:cTn id="27" dur="500" fill="hold"/>
                                        <p:tgtEl>
                                          <p:spTgt spid="7"/>
                                        </p:tgtEl>
                                        <p:attrNameLst>
                                          <p:attrName>fillcolor</p:attrName>
                                        </p:attrNameLst>
                                      </p:cBhvr>
                                      <p:to>
                                        <a:srgbClr val="FF0000"/>
                                      </p:to>
                                    </p:animClr>
                                    <p:set>
                                      <p:cBhvr>
                                        <p:cTn id="28" dur="500" fill="hold"/>
                                        <p:tgtEl>
                                          <p:spTgt spid="7"/>
                                        </p:tgtEl>
                                        <p:attrNameLst>
                                          <p:attrName>fill.type</p:attrName>
                                        </p:attrNameLst>
                                      </p:cBhvr>
                                      <p:to>
                                        <p:strVal val="solid"/>
                                      </p:to>
                                    </p:set>
                                    <p:set>
                                      <p:cBhvr>
                                        <p:cTn id="29" dur="500" fill="hold"/>
                                        <p:tgtEl>
                                          <p:spTgt spid="7"/>
                                        </p:tgtEl>
                                        <p:attrNameLst>
                                          <p:attrName>fill.on</p:attrName>
                                        </p:attrNameLst>
                                      </p:cBhvr>
                                      <p:to>
                                        <p:strVal val="true"/>
                                      </p:to>
                                    </p:set>
                                  </p:childTnLst>
                                </p:cTn>
                              </p:par>
                            </p:childTnLst>
                          </p:cTn>
                        </p:par>
                      </p:childTnLst>
                    </p:cTn>
                  </p:par>
                </p:childTnLst>
              </p:cTn>
              <p:nextCondLst>
                <p:cond evt="onClick" delay="0">
                  <p:tgtEl>
                    <p:spTgt spid="10"/>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1" presetClass="emph" presetSubtype="2" fill="hold" nodeType="clickEffect">
                                  <p:stCondLst>
                                    <p:cond delay="0"/>
                                  </p:stCondLst>
                                  <p:childTnLst>
                                    <p:animClr clrSpc="rgb" dir="cw">
                                      <p:cBhvr>
                                        <p:cTn id="34" dur="500" fill="hold"/>
                                        <p:tgtEl>
                                          <p:spTgt spid="8"/>
                                        </p:tgtEl>
                                        <p:attrNameLst>
                                          <p:attrName>fillcolor</p:attrName>
                                        </p:attrNameLst>
                                      </p:cBhvr>
                                      <p:to>
                                        <a:srgbClr val="FF0000"/>
                                      </p:to>
                                    </p:animClr>
                                    <p:set>
                                      <p:cBhvr>
                                        <p:cTn id="35" dur="500" fill="hold"/>
                                        <p:tgtEl>
                                          <p:spTgt spid="8"/>
                                        </p:tgtEl>
                                        <p:attrNameLst>
                                          <p:attrName>fill.type</p:attrName>
                                        </p:attrNameLst>
                                      </p:cBhvr>
                                      <p:to>
                                        <p:strVal val="solid"/>
                                      </p:to>
                                    </p:set>
                                    <p:set>
                                      <p:cBhvr>
                                        <p:cTn id="36" dur="500" fill="hold"/>
                                        <p:tgtEl>
                                          <p:spTgt spid="8"/>
                                        </p:tgtEl>
                                        <p:attrNameLst>
                                          <p:attrName>fill.on</p:attrName>
                                        </p:attrNameLst>
                                      </p:cBhvr>
                                      <p:to>
                                        <p:strVal val="true"/>
                                      </p:to>
                                    </p:set>
                                  </p:childTnLst>
                                </p:cTn>
                              </p:par>
                            </p:childTnLst>
                          </p:cTn>
                        </p:par>
                      </p:childTnLst>
                    </p:cTn>
                  </p:par>
                </p:childTnLst>
              </p:cTn>
              <p:nextCondLst>
                <p:cond evt="onClick" delay="0">
                  <p:tgtEl>
                    <p:spTgt spid="11"/>
                  </p:tgtEl>
                </p:cond>
              </p:nextCondLst>
            </p:seq>
            <p:seq concurrent="1" nextAc="seek">
              <p:cTn id="37" restart="whenNotActive" fill="hold" evtFilter="cancelBubble" nodeType="interactiveSeq">
                <p:stCondLst>
                  <p:cond evt="onClick" delay="0">
                    <p:tgtEl>
                      <p:spTgt spid="12"/>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mph" presetSubtype="2" fill="hold" nodeType="clickEffect">
                                  <p:stCondLst>
                                    <p:cond delay="0"/>
                                  </p:stCondLst>
                                  <p:childTnLst>
                                    <p:animClr clrSpc="rgb" dir="cw">
                                      <p:cBhvr>
                                        <p:cTn id="41" dur="500" fill="hold"/>
                                        <p:tgtEl>
                                          <p:spTgt spid="9"/>
                                        </p:tgtEl>
                                        <p:attrNameLst>
                                          <p:attrName>fillcolor</p:attrName>
                                        </p:attrNameLst>
                                      </p:cBhvr>
                                      <p:to>
                                        <a:srgbClr val="92D050"/>
                                      </p:to>
                                    </p:animClr>
                                    <p:set>
                                      <p:cBhvr>
                                        <p:cTn id="42" dur="500" fill="hold"/>
                                        <p:tgtEl>
                                          <p:spTgt spid="9"/>
                                        </p:tgtEl>
                                        <p:attrNameLst>
                                          <p:attrName>fill.type</p:attrName>
                                        </p:attrNameLst>
                                      </p:cBhvr>
                                      <p:to>
                                        <p:strVal val="solid"/>
                                      </p:to>
                                    </p:set>
                                    <p:set>
                                      <p:cBhvr>
                                        <p:cTn id="43" dur="500" fill="hold"/>
                                        <p:tgtEl>
                                          <p:spTgt spid="9"/>
                                        </p:tgtEl>
                                        <p:attrNameLst>
                                          <p:attrName>fill.on</p:attrName>
                                        </p:attrNameLst>
                                      </p:cBhvr>
                                      <p:to>
                                        <p:strVal val="true"/>
                                      </p:to>
                                    </p:set>
                                  </p:childTnLst>
                                </p:cTn>
                              </p:par>
                            </p:childTnLst>
                          </p:cTn>
                        </p:par>
                      </p:childTnLst>
                    </p:cTn>
                  </p:par>
                </p:childTnLst>
              </p:cTn>
              <p:nextCondLst>
                <p:cond evt="onClick" delay="0">
                  <p:tgtEl>
                    <p:spTgt spid="1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16C7728-16C8-4177-A086-569F99A2E0D0}"/>
              </a:ext>
            </a:extLst>
          </p:cNvPr>
          <p:cNvSpPr/>
          <p:nvPr/>
        </p:nvSpPr>
        <p:spPr>
          <a:xfrm>
            <a:off x="755650" y="2722563"/>
            <a:ext cx="3821113" cy="1074737"/>
          </a:xfrm>
          <a:prstGeom prst="rect">
            <a:avLst/>
          </a:prstGeom>
          <a:solidFill>
            <a:srgbClr val="47EFDB">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extLst>
              <a:ext uri="{FF2B5EF4-FFF2-40B4-BE49-F238E27FC236}">
                <a16:creationId xmlns:a16="http://schemas.microsoft.com/office/drawing/2014/main" id="{326979F2-CDEE-4871-AFE8-3CC89C1DB58A}"/>
              </a:ext>
            </a:extLst>
          </p:cNvPr>
          <p:cNvSpPr/>
          <p:nvPr/>
        </p:nvSpPr>
        <p:spPr>
          <a:xfrm>
            <a:off x="755650" y="3883025"/>
            <a:ext cx="3821113" cy="1074738"/>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a:extLst>
              <a:ext uri="{FF2B5EF4-FFF2-40B4-BE49-F238E27FC236}">
                <a16:creationId xmlns:a16="http://schemas.microsoft.com/office/drawing/2014/main" id="{85D08332-20EA-4F87-AFBF-2323D9BD8536}"/>
              </a:ext>
            </a:extLst>
          </p:cNvPr>
          <p:cNvSpPr/>
          <p:nvPr/>
        </p:nvSpPr>
        <p:spPr>
          <a:xfrm>
            <a:off x="755650" y="5043488"/>
            <a:ext cx="3821113" cy="1074737"/>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a:extLst>
              <a:ext uri="{FF2B5EF4-FFF2-40B4-BE49-F238E27FC236}">
                <a16:creationId xmlns:a16="http://schemas.microsoft.com/office/drawing/2014/main" id="{2B3B1580-4ACB-41CD-8E42-022C33326935}"/>
              </a:ext>
            </a:extLst>
          </p:cNvPr>
          <p:cNvSpPr/>
          <p:nvPr/>
        </p:nvSpPr>
        <p:spPr>
          <a:xfrm>
            <a:off x="755650" y="1719263"/>
            <a:ext cx="7632700" cy="852487"/>
          </a:xfrm>
          <a:prstGeom prst="rect">
            <a:avLst/>
          </a:prstGeom>
          <a:solidFill>
            <a:srgbClr val="E6E82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70" name="Title 5">
            <a:extLst>
              <a:ext uri="{FF2B5EF4-FFF2-40B4-BE49-F238E27FC236}">
                <a16:creationId xmlns:a16="http://schemas.microsoft.com/office/drawing/2014/main" id="{74497341-B1B8-4A74-9B62-4139F69C6B1D}"/>
              </a:ext>
            </a:extLst>
          </p:cNvPr>
          <p:cNvSpPr>
            <a:spLocks noGrp="1"/>
          </p:cNvSpPr>
          <p:nvPr>
            <p:ph type="title"/>
          </p:nvPr>
        </p:nvSpPr>
        <p:spPr>
          <a:xfrm>
            <a:off x="457200" y="485775"/>
            <a:ext cx="8220075" cy="990600"/>
          </a:xfrm>
        </p:spPr>
        <p:txBody>
          <a:bodyPr>
            <a:normAutofit fontScale="90000"/>
          </a:bodyPr>
          <a:lstStyle/>
          <a:p>
            <a:pPr eaLnBrk="1" hangingPunct="1">
              <a:defRPr/>
            </a:pPr>
            <a:r>
              <a:rPr lang="en-GB" altLang="en-US"/>
              <a:t>Electricity Quiz</a:t>
            </a:r>
          </a:p>
        </p:txBody>
      </p:sp>
      <p:pic>
        <p:nvPicPr>
          <p:cNvPr id="11271" name="Whole Class">
            <a:extLst>
              <a:ext uri="{FF2B5EF4-FFF2-40B4-BE49-F238E27FC236}">
                <a16:creationId xmlns:a16="http://schemas.microsoft.com/office/drawing/2014/main" id="{D7CD3A92-2FDA-47E1-925B-9B9C557CA1B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a:extLst>
              <a:ext uri="{FF2B5EF4-FFF2-40B4-BE49-F238E27FC236}">
                <a16:creationId xmlns:a16="http://schemas.microsoft.com/office/drawing/2014/main" id="{7EC6693A-037D-4A1A-9619-3E0BE6E0BEF7}"/>
              </a:ext>
            </a:extLst>
          </p:cNvPr>
          <p:cNvSpPr/>
          <p:nvPr/>
        </p:nvSpPr>
        <p:spPr>
          <a:xfrm>
            <a:off x="755650" y="1719263"/>
            <a:ext cx="7632700" cy="85248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000" dirty="0">
                <a:solidFill>
                  <a:schemeClr val="tx1"/>
                </a:solidFill>
                <a:latin typeface="+mj-lt"/>
              </a:rPr>
              <a:t>3. Name two man-made types of electricity?</a:t>
            </a:r>
          </a:p>
        </p:txBody>
      </p:sp>
      <p:pic>
        <p:nvPicPr>
          <p:cNvPr id="11273" name="Picture 2">
            <a:extLst>
              <a:ext uri="{FF2B5EF4-FFF2-40B4-BE49-F238E27FC236}">
                <a16:creationId xmlns:a16="http://schemas.microsoft.com/office/drawing/2014/main" id="{E62BC6E9-ACD5-411F-A7BD-2C53B506BE77}"/>
              </a:ext>
            </a:extLst>
          </p:cNvPr>
          <p:cNvPicPr>
            <a:picLocks noChangeAspect="1"/>
          </p:cNvPicPr>
          <p:nvPr/>
        </p:nvPicPr>
        <p:blipFill>
          <a:blip r:embed="rId4">
            <a:extLst>
              <a:ext uri="{28A0092B-C50C-407E-A947-70E740481C1C}">
                <a14:useLocalDpi xmlns:a14="http://schemas.microsoft.com/office/drawing/2010/main" val="0"/>
              </a:ext>
            </a:extLst>
          </a:blip>
          <a:srcRect r="37444" b="36948"/>
          <a:stretch>
            <a:fillRect/>
          </a:stretch>
        </p:blipFill>
        <p:spPr bwMode="auto">
          <a:xfrm>
            <a:off x="5029200" y="2843213"/>
            <a:ext cx="3665538"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a:extLst>
              <a:ext uri="{FF2B5EF4-FFF2-40B4-BE49-F238E27FC236}">
                <a16:creationId xmlns:a16="http://schemas.microsoft.com/office/drawing/2014/main" id="{780120EA-FB41-4BC1-AFB1-66D13C38CD15}"/>
              </a:ext>
            </a:extLst>
          </p:cNvPr>
          <p:cNvSpPr/>
          <p:nvPr/>
        </p:nvSpPr>
        <p:spPr>
          <a:xfrm>
            <a:off x="755650" y="3057525"/>
            <a:ext cx="3811588" cy="452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a) </a:t>
            </a:r>
            <a:r>
              <a:rPr lang="en-GB" dirty="0">
                <a:solidFill>
                  <a:schemeClr val="tx1"/>
                </a:solidFill>
              </a:rPr>
              <a:t>solar panels and lightning</a:t>
            </a:r>
          </a:p>
        </p:txBody>
      </p:sp>
      <p:sp>
        <p:nvSpPr>
          <p:cNvPr id="11" name="Rounded Rectangle 10">
            <a:extLst>
              <a:ext uri="{FF2B5EF4-FFF2-40B4-BE49-F238E27FC236}">
                <a16:creationId xmlns:a16="http://schemas.microsoft.com/office/drawing/2014/main" id="{8849721B-FAA5-487C-8CC1-70A041B79B1D}"/>
              </a:ext>
            </a:extLst>
          </p:cNvPr>
          <p:cNvSpPr/>
          <p:nvPr/>
        </p:nvSpPr>
        <p:spPr>
          <a:xfrm>
            <a:off x="755650" y="4227513"/>
            <a:ext cx="3811588" cy="3540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b) </a:t>
            </a:r>
            <a:r>
              <a:rPr lang="en-GB" dirty="0">
                <a:solidFill>
                  <a:schemeClr val="tx1"/>
                </a:solidFill>
              </a:rPr>
              <a:t>static electricity and wind turbines</a:t>
            </a:r>
          </a:p>
        </p:txBody>
      </p:sp>
      <p:sp>
        <p:nvSpPr>
          <p:cNvPr id="12" name="Rounded Rectangle 11">
            <a:extLst>
              <a:ext uri="{FF2B5EF4-FFF2-40B4-BE49-F238E27FC236}">
                <a16:creationId xmlns:a16="http://schemas.microsoft.com/office/drawing/2014/main" id="{AD9565DA-749B-4D2B-9C6B-848DC4F3E707}"/>
              </a:ext>
            </a:extLst>
          </p:cNvPr>
          <p:cNvSpPr/>
          <p:nvPr/>
        </p:nvSpPr>
        <p:spPr>
          <a:xfrm>
            <a:off x="755650" y="5407025"/>
            <a:ext cx="3811588" cy="31591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c) </a:t>
            </a:r>
            <a:r>
              <a:rPr lang="en-GB" dirty="0">
                <a:solidFill>
                  <a:schemeClr val="tx1"/>
                </a:solidFill>
              </a:rPr>
              <a:t>power stations and solar panels</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mph" presetSubtype="2" fill="hold" nodeType="clickEffect">
                                  <p:stCondLst>
                                    <p:cond delay="0"/>
                                  </p:stCondLst>
                                  <p:childTnLst>
                                    <p:animClr clrSpc="rgb" dir="cw">
                                      <p:cBhvr>
                                        <p:cTn id="6" dur="500" fill="hold"/>
                                        <p:tgtEl>
                                          <p:spTgt spid="7"/>
                                        </p:tgtEl>
                                        <p:attrNameLst>
                                          <p:attrName>fillcolor</p:attrName>
                                        </p:attrNameLst>
                                      </p:cBhvr>
                                      <p:to>
                                        <a:srgbClr val="FF0000"/>
                                      </p:to>
                                    </p:animClr>
                                    <p:set>
                                      <p:cBhvr>
                                        <p:cTn id="7" dur="500" fill="hold"/>
                                        <p:tgtEl>
                                          <p:spTgt spid="7"/>
                                        </p:tgtEl>
                                        <p:attrNameLst>
                                          <p:attrName>fill.type</p:attrName>
                                        </p:attrNameLst>
                                      </p:cBhvr>
                                      <p:to>
                                        <p:strVal val="solid"/>
                                      </p:to>
                                    </p:set>
                                    <p:set>
                                      <p:cBhvr>
                                        <p:cTn id="8"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FF00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16" restart="whenNotActive" fill="hold" evtFilter="cancelBubble" nodeType="interactiveSeq">
                <p:stCondLst>
                  <p:cond evt="onClick" delay="0">
                    <p:tgtEl>
                      <p:spTgt spid="9"/>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1" presetClass="emph" presetSubtype="2" fill="hold" nodeType="clickEffect">
                                  <p:stCondLst>
                                    <p:cond delay="0"/>
                                  </p:stCondLst>
                                  <p:childTnLst>
                                    <p:animClr clrSpc="rgb" dir="cw">
                                      <p:cBhvr>
                                        <p:cTn id="20" dur="500" fill="hold"/>
                                        <p:tgtEl>
                                          <p:spTgt spid="9"/>
                                        </p:tgtEl>
                                        <p:attrNameLst>
                                          <p:attrName>fillcolor</p:attrName>
                                        </p:attrNameLst>
                                      </p:cBhvr>
                                      <p:to>
                                        <a:srgbClr val="92D050"/>
                                      </p:to>
                                    </p:animClr>
                                    <p:set>
                                      <p:cBhvr>
                                        <p:cTn id="21" dur="500" fill="hold"/>
                                        <p:tgtEl>
                                          <p:spTgt spid="9"/>
                                        </p:tgtEl>
                                        <p:attrNameLst>
                                          <p:attrName>fill.type</p:attrName>
                                        </p:attrNameLst>
                                      </p:cBhvr>
                                      <p:to>
                                        <p:strVal val="solid"/>
                                      </p:to>
                                    </p:set>
                                    <p:set>
                                      <p:cBhvr>
                                        <p:cTn id="22" dur="5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0"/>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1" presetClass="emph" presetSubtype="2" fill="hold" nodeType="clickEffect">
                                  <p:stCondLst>
                                    <p:cond delay="0"/>
                                  </p:stCondLst>
                                  <p:childTnLst>
                                    <p:animClr clrSpc="rgb" dir="cw">
                                      <p:cBhvr>
                                        <p:cTn id="27" dur="500" fill="hold"/>
                                        <p:tgtEl>
                                          <p:spTgt spid="7"/>
                                        </p:tgtEl>
                                        <p:attrNameLst>
                                          <p:attrName>fillcolor</p:attrName>
                                        </p:attrNameLst>
                                      </p:cBhvr>
                                      <p:to>
                                        <a:srgbClr val="FF0000"/>
                                      </p:to>
                                    </p:animClr>
                                    <p:set>
                                      <p:cBhvr>
                                        <p:cTn id="28" dur="500" fill="hold"/>
                                        <p:tgtEl>
                                          <p:spTgt spid="7"/>
                                        </p:tgtEl>
                                        <p:attrNameLst>
                                          <p:attrName>fill.type</p:attrName>
                                        </p:attrNameLst>
                                      </p:cBhvr>
                                      <p:to>
                                        <p:strVal val="solid"/>
                                      </p:to>
                                    </p:set>
                                    <p:set>
                                      <p:cBhvr>
                                        <p:cTn id="29" dur="500" fill="hold"/>
                                        <p:tgtEl>
                                          <p:spTgt spid="7"/>
                                        </p:tgtEl>
                                        <p:attrNameLst>
                                          <p:attrName>fill.on</p:attrName>
                                        </p:attrNameLst>
                                      </p:cBhvr>
                                      <p:to>
                                        <p:strVal val="true"/>
                                      </p:to>
                                    </p:set>
                                  </p:childTnLst>
                                </p:cTn>
                              </p:par>
                            </p:childTnLst>
                          </p:cTn>
                        </p:par>
                      </p:childTnLst>
                    </p:cTn>
                  </p:par>
                </p:childTnLst>
              </p:cTn>
              <p:nextCondLst>
                <p:cond evt="onClick" delay="0">
                  <p:tgtEl>
                    <p:spTgt spid="10"/>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1" presetClass="emph" presetSubtype="2" fill="hold" nodeType="clickEffect">
                                  <p:stCondLst>
                                    <p:cond delay="0"/>
                                  </p:stCondLst>
                                  <p:childTnLst>
                                    <p:animClr clrSpc="rgb" dir="cw">
                                      <p:cBhvr>
                                        <p:cTn id="34" dur="500" fill="hold"/>
                                        <p:tgtEl>
                                          <p:spTgt spid="8"/>
                                        </p:tgtEl>
                                        <p:attrNameLst>
                                          <p:attrName>fillcolor</p:attrName>
                                        </p:attrNameLst>
                                      </p:cBhvr>
                                      <p:to>
                                        <a:srgbClr val="FF0000"/>
                                      </p:to>
                                    </p:animClr>
                                    <p:set>
                                      <p:cBhvr>
                                        <p:cTn id="35" dur="500" fill="hold"/>
                                        <p:tgtEl>
                                          <p:spTgt spid="8"/>
                                        </p:tgtEl>
                                        <p:attrNameLst>
                                          <p:attrName>fill.type</p:attrName>
                                        </p:attrNameLst>
                                      </p:cBhvr>
                                      <p:to>
                                        <p:strVal val="solid"/>
                                      </p:to>
                                    </p:set>
                                    <p:set>
                                      <p:cBhvr>
                                        <p:cTn id="36" dur="500" fill="hold"/>
                                        <p:tgtEl>
                                          <p:spTgt spid="8"/>
                                        </p:tgtEl>
                                        <p:attrNameLst>
                                          <p:attrName>fill.on</p:attrName>
                                        </p:attrNameLst>
                                      </p:cBhvr>
                                      <p:to>
                                        <p:strVal val="true"/>
                                      </p:to>
                                    </p:set>
                                  </p:childTnLst>
                                </p:cTn>
                              </p:par>
                            </p:childTnLst>
                          </p:cTn>
                        </p:par>
                      </p:childTnLst>
                    </p:cTn>
                  </p:par>
                </p:childTnLst>
              </p:cTn>
              <p:nextCondLst>
                <p:cond evt="onClick" delay="0">
                  <p:tgtEl>
                    <p:spTgt spid="11"/>
                  </p:tgtEl>
                </p:cond>
              </p:nextCondLst>
            </p:seq>
            <p:seq concurrent="1" nextAc="seek">
              <p:cTn id="37" restart="whenNotActive" fill="hold" evtFilter="cancelBubble" nodeType="interactiveSeq">
                <p:stCondLst>
                  <p:cond evt="onClick" delay="0">
                    <p:tgtEl>
                      <p:spTgt spid="12"/>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mph" presetSubtype="2" fill="hold" nodeType="clickEffect">
                                  <p:stCondLst>
                                    <p:cond delay="0"/>
                                  </p:stCondLst>
                                  <p:childTnLst>
                                    <p:animClr clrSpc="rgb" dir="cw">
                                      <p:cBhvr>
                                        <p:cTn id="41" dur="500" fill="hold"/>
                                        <p:tgtEl>
                                          <p:spTgt spid="9"/>
                                        </p:tgtEl>
                                        <p:attrNameLst>
                                          <p:attrName>fillcolor</p:attrName>
                                        </p:attrNameLst>
                                      </p:cBhvr>
                                      <p:to>
                                        <a:srgbClr val="92D050"/>
                                      </p:to>
                                    </p:animClr>
                                    <p:set>
                                      <p:cBhvr>
                                        <p:cTn id="42" dur="500" fill="hold"/>
                                        <p:tgtEl>
                                          <p:spTgt spid="9"/>
                                        </p:tgtEl>
                                        <p:attrNameLst>
                                          <p:attrName>fill.type</p:attrName>
                                        </p:attrNameLst>
                                      </p:cBhvr>
                                      <p:to>
                                        <p:strVal val="solid"/>
                                      </p:to>
                                    </p:set>
                                    <p:set>
                                      <p:cBhvr>
                                        <p:cTn id="43" dur="500" fill="hold"/>
                                        <p:tgtEl>
                                          <p:spTgt spid="9"/>
                                        </p:tgtEl>
                                        <p:attrNameLst>
                                          <p:attrName>fill.on</p:attrName>
                                        </p:attrNameLst>
                                      </p:cBhvr>
                                      <p:to>
                                        <p:strVal val="true"/>
                                      </p:to>
                                    </p:set>
                                  </p:childTnLst>
                                </p:cTn>
                              </p:par>
                            </p:childTnLst>
                          </p:cTn>
                        </p:par>
                      </p:childTnLst>
                    </p:cTn>
                  </p:par>
                </p:childTnLst>
              </p:cTn>
              <p:nextCondLst>
                <p:cond evt="onClick" delay="0">
                  <p:tgtEl>
                    <p:spTgt spid="1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7D4747C-CA4D-4AE8-B803-E344DEE668D2}"/>
              </a:ext>
            </a:extLst>
          </p:cNvPr>
          <p:cNvSpPr/>
          <p:nvPr/>
        </p:nvSpPr>
        <p:spPr>
          <a:xfrm>
            <a:off x="755650" y="2722563"/>
            <a:ext cx="3821113" cy="1074737"/>
          </a:xfrm>
          <a:prstGeom prst="rect">
            <a:avLst/>
          </a:prstGeom>
          <a:solidFill>
            <a:srgbClr val="47EFDB">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extLst>
              <a:ext uri="{FF2B5EF4-FFF2-40B4-BE49-F238E27FC236}">
                <a16:creationId xmlns:a16="http://schemas.microsoft.com/office/drawing/2014/main" id="{AD3F530F-0859-4488-8BFD-1E4862E15393}"/>
              </a:ext>
            </a:extLst>
          </p:cNvPr>
          <p:cNvSpPr/>
          <p:nvPr/>
        </p:nvSpPr>
        <p:spPr>
          <a:xfrm>
            <a:off x="755650" y="3883025"/>
            <a:ext cx="3821113" cy="1074738"/>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a:extLst>
              <a:ext uri="{FF2B5EF4-FFF2-40B4-BE49-F238E27FC236}">
                <a16:creationId xmlns:a16="http://schemas.microsoft.com/office/drawing/2014/main" id="{FB90FD48-22A3-4A18-B592-EAAD782A8057}"/>
              </a:ext>
            </a:extLst>
          </p:cNvPr>
          <p:cNvSpPr/>
          <p:nvPr/>
        </p:nvSpPr>
        <p:spPr>
          <a:xfrm>
            <a:off x="755650" y="5043488"/>
            <a:ext cx="3821113" cy="1074737"/>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a:extLst>
              <a:ext uri="{FF2B5EF4-FFF2-40B4-BE49-F238E27FC236}">
                <a16:creationId xmlns:a16="http://schemas.microsoft.com/office/drawing/2014/main" id="{3B19CCD2-0689-4C66-845B-AFB550C36E73}"/>
              </a:ext>
            </a:extLst>
          </p:cNvPr>
          <p:cNvSpPr/>
          <p:nvPr/>
        </p:nvSpPr>
        <p:spPr>
          <a:xfrm>
            <a:off x="755650" y="1719263"/>
            <a:ext cx="7632700" cy="852487"/>
          </a:xfrm>
          <a:prstGeom prst="rect">
            <a:avLst/>
          </a:prstGeom>
          <a:solidFill>
            <a:srgbClr val="E6E82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8" name="Title 5">
            <a:extLst>
              <a:ext uri="{FF2B5EF4-FFF2-40B4-BE49-F238E27FC236}">
                <a16:creationId xmlns:a16="http://schemas.microsoft.com/office/drawing/2014/main" id="{707AD8F8-D2B7-4B8F-B16E-3802CDBD7DF9}"/>
              </a:ext>
            </a:extLst>
          </p:cNvPr>
          <p:cNvSpPr>
            <a:spLocks noGrp="1"/>
          </p:cNvSpPr>
          <p:nvPr>
            <p:ph type="title"/>
          </p:nvPr>
        </p:nvSpPr>
        <p:spPr>
          <a:xfrm>
            <a:off x="457200" y="485775"/>
            <a:ext cx="8220075" cy="990600"/>
          </a:xfrm>
        </p:spPr>
        <p:txBody>
          <a:bodyPr>
            <a:normAutofit fontScale="90000"/>
          </a:bodyPr>
          <a:lstStyle/>
          <a:p>
            <a:pPr eaLnBrk="1" hangingPunct="1">
              <a:defRPr/>
            </a:pPr>
            <a:r>
              <a:rPr lang="en-GB" altLang="en-US"/>
              <a:t>Electricity Quiz</a:t>
            </a:r>
          </a:p>
        </p:txBody>
      </p:sp>
      <p:pic>
        <p:nvPicPr>
          <p:cNvPr id="12295" name="Whole Class">
            <a:extLst>
              <a:ext uri="{FF2B5EF4-FFF2-40B4-BE49-F238E27FC236}">
                <a16:creationId xmlns:a16="http://schemas.microsoft.com/office/drawing/2014/main" id="{DE2E7878-94A5-43AC-AF80-9663109D3A7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a:extLst>
              <a:ext uri="{FF2B5EF4-FFF2-40B4-BE49-F238E27FC236}">
                <a16:creationId xmlns:a16="http://schemas.microsoft.com/office/drawing/2014/main" id="{3BAC7322-CF14-4D6A-8562-9609887D8479}"/>
              </a:ext>
            </a:extLst>
          </p:cNvPr>
          <p:cNvSpPr/>
          <p:nvPr/>
        </p:nvSpPr>
        <p:spPr>
          <a:xfrm>
            <a:off x="755650" y="1719263"/>
            <a:ext cx="7632700" cy="85248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000" dirty="0">
                <a:solidFill>
                  <a:schemeClr val="tx1"/>
                </a:solidFill>
                <a:latin typeface="+mj-lt"/>
              </a:rPr>
              <a:t>4. Materials that do not conduct electricity are called…</a:t>
            </a:r>
          </a:p>
        </p:txBody>
      </p:sp>
      <p:pic>
        <p:nvPicPr>
          <p:cNvPr id="12297" name="Picture 2">
            <a:extLst>
              <a:ext uri="{FF2B5EF4-FFF2-40B4-BE49-F238E27FC236}">
                <a16:creationId xmlns:a16="http://schemas.microsoft.com/office/drawing/2014/main" id="{8DB0C44C-7F13-4C64-8153-A5D0F948C08A}"/>
              </a:ext>
            </a:extLst>
          </p:cNvPr>
          <p:cNvPicPr>
            <a:picLocks noChangeAspect="1"/>
          </p:cNvPicPr>
          <p:nvPr/>
        </p:nvPicPr>
        <p:blipFill>
          <a:blip r:embed="rId4">
            <a:extLst>
              <a:ext uri="{28A0092B-C50C-407E-A947-70E740481C1C}">
                <a14:useLocalDpi xmlns:a14="http://schemas.microsoft.com/office/drawing/2010/main" val="0"/>
              </a:ext>
            </a:extLst>
          </a:blip>
          <a:srcRect r="37444" b="36948"/>
          <a:stretch>
            <a:fillRect/>
          </a:stretch>
        </p:blipFill>
        <p:spPr bwMode="auto">
          <a:xfrm>
            <a:off x="5029200" y="2843213"/>
            <a:ext cx="3665538"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a:extLst>
              <a:ext uri="{FF2B5EF4-FFF2-40B4-BE49-F238E27FC236}">
                <a16:creationId xmlns:a16="http://schemas.microsoft.com/office/drawing/2014/main" id="{2B2B603B-5F58-49D4-8567-7EEDC28260CC}"/>
              </a:ext>
            </a:extLst>
          </p:cNvPr>
          <p:cNvSpPr/>
          <p:nvPr/>
        </p:nvSpPr>
        <p:spPr>
          <a:xfrm>
            <a:off x="755650" y="3057525"/>
            <a:ext cx="3811588" cy="452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a) </a:t>
            </a:r>
            <a:r>
              <a:rPr lang="en-GB" dirty="0">
                <a:solidFill>
                  <a:schemeClr val="tx1"/>
                </a:solidFill>
              </a:rPr>
              <a:t>insulators</a:t>
            </a:r>
          </a:p>
        </p:txBody>
      </p:sp>
      <p:sp>
        <p:nvSpPr>
          <p:cNvPr id="11" name="Rounded Rectangle 10">
            <a:extLst>
              <a:ext uri="{FF2B5EF4-FFF2-40B4-BE49-F238E27FC236}">
                <a16:creationId xmlns:a16="http://schemas.microsoft.com/office/drawing/2014/main" id="{66DAA495-F053-4A92-B9E1-E8BA4138451C}"/>
              </a:ext>
            </a:extLst>
          </p:cNvPr>
          <p:cNvSpPr/>
          <p:nvPr/>
        </p:nvSpPr>
        <p:spPr>
          <a:xfrm>
            <a:off x="755650" y="4243388"/>
            <a:ext cx="3811588" cy="3540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b) </a:t>
            </a:r>
            <a:r>
              <a:rPr lang="en-GB" dirty="0">
                <a:solidFill>
                  <a:schemeClr val="tx1"/>
                </a:solidFill>
              </a:rPr>
              <a:t>conductors</a:t>
            </a:r>
          </a:p>
        </p:txBody>
      </p:sp>
      <p:sp>
        <p:nvSpPr>
          <p:cNvPr id="12" name="Rounded Rectangle 11">
            <a:extLst>
              <a:ext uri="{FF2B5EF4-FFF2-40B4-BE49-F238E27FC236}">
                <a16:creationId xmlns:a16="http://schemas.microsoft.com/office/drawing/2014/main" id="{AA51215E-6A31-4664-B314-4809ECEC6E47}"/>
              </a:ext>
            </a:extLst>
          </p:cNvPr>
          <p:cNvSpPr/>
          <p:nvPr/>
        </p:nvSpPr>
        <p:spPr>
          <a:xfrm>
            <a:off x="755650" y="5407025"/>
            <a:ext cx="3811588" cy="31591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c) </a:t>
            </a:r>
            <a:r>
              <a:rPr lang="en-GB" dirty="0">
                <a:solidFill>
                  <a:schemeClr val="tx1"/>
                </a:solidFill>
              </a:rPr>
              <a:t>electrical appliances</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mph" presetSubtype="2" fill="hold" nodeType="clickEffect">
                                  <p:stCondLst>
                                    <p:cond delay="0"/>
                                  </p:stCondLst>
                                  <p:childTnLst>
                                    <p:animClr clrSpc="rgb" dir="cw">
                                      <p:cBhvr>
                                        <p:cTn id="6" dur="500" fill="hold"/>
                                        <p:tgtEl>
                                          <p:spTgt spid="7"/>
                                        </p:tgtEl>
                                        <p:attrNameLst>
                                          <p:attrName>fillcolor</p:attrName>
                                        </p:attrNameLst>
                                      </p:cBhvr>
                                      <p:to>
                                        <a:srgbClr val="92D050"/>
                                      </p:to>
                                    </p:animClr>
                                    <p:set>
                                      <p:cBhvr>
                                        <p:cTn id="7" dur="500" fill="hold"/>
                                        <p:tgtEl>
                                          <p:spTgt spid="7"/>
                                        </p:tgtEl>
                                        <p:attrNameLst>
                                          <p:attrName>fill.type</p:attrName>
                                        </p:attrNameLst>
                                      </p:cBhvr>
                                      <p:to>
                                        <p:strVal val="solid"/>
                                      </p:to>
                                    </p:set>
                                    <p:set>
                                      <p:cBhvr>
                                        <p:cTn id="8"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FF00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16" restart="whenNotActive" fill="hold" evtFilter="cancelBubble" nodeType="interactiveSeq">
                <p:stCondLst>
                  <p:cond evt="onClick" delay="0">
                    <p:tgtEl>
                      <p:spTgt spid="9"/>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1" presetClass="emph" presetSubtype="2" fill="hold" nodeType="clickEffect">
                                  <p:stCondLst>
                                    <p:cond delay="0"/>
                                  </p:stCondLst>
                                  <p:childTnLst>
                                    <p:animClr clrSpc="rgb" dir="cw">
                                      <p:cBhvr>
                                        <p:cTn id="20" dur="500" fill="hold"/>
                                        <p:tgtEl>
                                          <p:spTgt spid="9"/>
                                        </p:tgtEl>
                                        <p:attrNameLst>
                                          <p:attrName>fillcolor</p:attrName>
                                        </p:attrNameLst>
                                      </p:cBhvr>
                                      <p:to>
                                        <a:srgbClr val="FF0000"/>
                                      </p:to>
                                    </p:animClr>
                                    <p:set>
                                      <p:cBhvr>
                                        <p:cTn id="21" dur="500" fill="hold"/>
                                        <p:tgtEl>
                                          <p:spTgt spid="9"/>
                                        </p:tgtEl>
                                        <p:attrNameLst>
                                          <p:attrName>fill.type</p:attrName>
                                        </p:attrNameLst>
                                      </p:cBhvr>
                                      <p:to>
                                        <p:strVal val="solid"/>
                                      </p:to>
                                    </p:set>
                                    <p:set>
                                      <p:cBhvr>
                                        <p:cTn id="22" dur="5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0"/>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1" presetClass="emph" presetSubtype="2" fill="hold" nodeType="clickEffect">
                                  <p:stCondLst>
                                    <p:cond delay="0"/>
                                  </p:stCondLst>
                                  <p:childTnLst>
                                    <p:animClr clrSpc="rgb" dir="cw">
                                      <p:cBhvr>
                                        <p:cTn id="27" dur="500" fill="hold"/>
                                        <p:tgtEl>
                                          <p:spTgt spid="7"/>
                                        </p:tgtEl>
                                        <p:attrNameLst>
                                          <p:attrName>fillcolor</p:attrName>
                                        </p:attrNameLst>
                                      </p:cBhvr>
                                      <p:to>
                                        <a:srgbClr val="92D050"/>
                                      </p:to>
                                    </p:animClr>
                                    <p:set>
                                      <p:cBhvr>
                                        <p:cTn id="28" dur="500" fill="hold"/>
                                        <p:tgtEl>
                                          <p:spTgt spid="7"/>
                                        </p:tgtEl>
                                        <p:attrNameLst>
                                          <p:attrName>fill.type</p:attrName>
                                        </p:attrNameLst>
                                      </p:cBhvr>
                                      <p:to>
                                        <p:strVal val="solid"/>
                                      </p:to>
                                    </p:set>
                                    <p:set>
                                      <p:cBhvr>
                                        <p:cTn id="29" dur="500" fill="hold"/>
                                        <p:tgtEl>
                                          <p:spTgt spid="7"/>
                                        </p:tgtEl>
                                        <p:attrNameLst>
                                          <p:attrName>fill.on</p:attrName>
                                        </p:attrNameLst>
                                      </p:cBhvr>
                                      <p:to>
                                        <p:strVal val="true"/>
                                      </p:to>
                                    </p:set>
                                  </p:childTnLst>
                                </p:cTn>
                              </p:par>
                            </p:childTnLst>
                          </p:cTn>
                        </p:par>
                      </p:childTnLst>
                    </p:cTn>
                  </p:par>
                </p:childTnLst>
              </p:cTn>
              <p:nextCondLst>
                <p:cond evt="onClick" delay="0">
                  <p:tgtEl>
                    <p:spTgt spid="10"/>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1" presetClass="emph" presetSubtype="2" fill="hold" nodeType="clickEffect">
                                  <p:stCondLst>
                                    <p:cond delay="0"/>
                                  </p:stCondLst>
                                  <p:childTnLst>
                                    <p:animClr clrSpc="rgb" dir="cw">
                                      <p:cBhvr>
                                        <p:cTn id="34" dur="500" fill="hold"/>
                                        <p:tgtEl>
                                          <p:spTgt spid="8"/>
                                        </p:tgtEl>
                                        <p:attrNameLst>
                                          <p:attrName>fillcolor</p:attrName>
                                        </p:attrNameLst>
                                      </p:cBhvr>
                                      <p:to>
                                        <a:srgbClr val="FF0000"/>
                                      </p:to>
                                    </p:animClr>
                                    <p:set>
                                      <p:cBhvr>
                                        <p:cTn id="35" dur="500" fill="hold"/>
                                        <p:tgtEl>
                                          <p:spTgt spid="8"/>
                                        </p:tgtEl>
                                        <p:attrNameLst>
                                          <p:attrName>fill.type</p:attrName>
                                        </p:attrNameLst>
                                      </p:cBhvr>
                                      <p:to>
                                        <p:strVal val="solid"/>
                                      </p:to>
                                    </p:set>
                                    <p:set>
                                      <p:cBhvr>
                                        <p:cTn id="36" dur="500" fill="hold"/>
                                        <p:tgtEl>
                                          <p:spTgt spid="8"/>
                                        </p:tgtEl>
                                        <p:attrNameLst>
                                          <p:attrName>fill.on</p:attrName>
                                        </p:attrNameLst>
                                      </p:cBhvr>
                                      <p:to>
                                        <p:strVal val="true"/>
                                      </p:to>
                                    </p:set>
                                  </p:childTnLst>
                                </p:cTn>
                              </p:par>
                            </p:childTnLst>
                          </p:cTn>
                        </p:par>
                      </p:childTnLst>
                    </p:cTn>
                  </p:par>
                </p:childTnLst>
              </p:cTn>
              <p:nextCondLst>
                <p:cond evt="onClick" delay="0">
                  <p:tgtEl>
                    <p:spTgt spid="11"/>
                  </p:tgtEl>
                </p:cond>
              </p:nextCondLst>
            </p:seq>
            <p:seq concurrent="1" nextAc="seek">
              <p:cTn id="37" restart="whenNotActive" fill="hold" evtFilter="cancelBubble" nodeType="interactiveSeq">
                <p:stCondLst>
                  <p:cond evt="onClick" delay="0">
                    <p:tgtEl>
                      <p:spTgt spid="12"/>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mph" presetSubtype="2" fill="hold" nodeType="clickEffect">
                                  <p:stCondLst>
                                    <p:cond delay="0"/>
                                  </p:stCondLst>
                                  <p:childTnLst>
                                    <p:animClr clrSpc="rgb" dir="cw">
                                      <p:cBhvr>
                                        <p:cTn id="41" dur="500" fill="hold"/>
                                        <p:tgtEl>
                                          <p:spTgt spid="9"/>
                                        </p:tgtEl>
                                        <p:attrNameLst>
                                          <p:attrName>fillcolor</p:attrName>
                                        </p:attrNameLst>
                                      </p:cBhvr>
                                      <p:to>
                                        <a:srgbClr val="FF0000"/>
                                      </p:to>
                                    </p:animClr>
                                    <p:set>
                                      <p:cBhvr>
                                        <p:cTn id="42" dur="500" fill="hold"/>
                                        <p:tgtEl>
                                          <p:spTgt spid="9"/>
                                        </p:tgtEl>
                                        <p:attrNameLst>
                                          <p:attrName>fill.type</p:attrName>
                                        </p:attrNameLst>
                                      </p:cBhvr>
                                      <p:to>
                                        <p:strVal val="solid"/>
                                      </p:to>
                                    </p:set>
                                    <p:set>
                                      <p:cBhvr>
                                        <p:cTn id="43" dur="500" fill="hold"/>
                                        <p:tgtEl>
                                          <p:spTgt spid="9"/>
                                        </p:tgtEl>
                                        <p:attrNameLst>
                                          <p:attrName>fill.on</p:attrName>
                                        </p:attrNameLst>
                                      </p:cBhvr>
                                      <p:to>
                                        <p:strVal val="true"/>
                                      </p:to>
                                    </p:set>
                                  </p:childTnLst>
                                </p:cTn>
                              </p:par>
                            </p:childTnLst>
                          </p:cTn>
                        </p:par>
                      </p:childTnLst>
                    </p:cTn>
                  </p:par>
                </p:childTnLst>
              </p:cTn>
              <p:nextCondLst>
                <p:cond evt="onClick" delay="0">
                  <p:tgtEl>
                    <p:spTgt spid="1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F0EF0D2-F318-461B-84E7-26EB66EC7734}"/>
              </a:ext>
            </a:extLst>
          </p:cNvPr>
          <p:cNvSpPr/>
          <p:nvPr/>
        </p:nvSpPr>
        <p:spPr>
          <a:xfrm>
            <a:off x="755650" y="2722563"/>
            <a:ext cx="3821113" cy="1074737"/>
          </a:xfrm>
          <a:prstGeom prst="rect">
            <a:avLst/>
          </a:prstGeom>
          <a:solidFill>
            <a:srgbClr val="47EFDB">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extLst>
              <a:ext uri="{FF2B5EF4-FFF2-40B4-BE49-F238E27FC236}">
                <a16:creationId xmlns:a16="http://schemas.microsoft.com/office/drawing/2014/main" id="{6081422A-6499-4021-8C08-ABC0D5F53FA4}"/>
              </a:ext>
            </a:extLst>
          </p:cNvPr>
          <p:cNvSpPr/>
          <p:nvPr/>
        </p:nvSpPr>
        <p:spPr>
          <a:xfrm>
            <a:off x="755650" y="3883025"/>
            <a:ext cx="3821113" cy="1074738"/>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a:extLst>
              <a:ext uri="{FF2B5EF4-FFF2-40B4-BE49-F238E27FC236}">
                <a16:creationId xmlns:a16="http://schemas.microsoft.com/office/drawing/2014/main" id="{F49976F7-6349-403B-AE23-2AE71982F995}"/>
              </a:ext>
            </a:extLst>
          </p:cNvPr>
          <p:cNvSpPr/>
          <p:nvPr/>
        </p:nvSpPr>
        <p:spPr>
          <a:xfrm>
            <a:off x="755650" y="5043488"/>
            <a:ext cx="3821113" cy="1074737"/>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a:extLst>
              <a:ext uri="{FF2B5EF4-FFF2-40B4-BE49-F238E27FC236}">
                <a16:creationId xmlns:a16="http://schemas.microsoft.com/office/drawing/2014/main" id="{912D5011-A82D-41CF-AFBC-6E9B82BACA16}"/>
              </a:ext>
            </a:extLst>
          </p:cNvPr>
          <p:cNvSpPr/>
          <p:nvPr/>
        </p:nvSpPr>
        <p:spPr>
          <a:xfrm>
            <a:off x="755650" y="1719263"/>
            <a:ext cx="7632700" cy="852487"/>
          </a:xfrm>
          <a:prstGeom prst="rect">
            <a:avLst/>
          </a:prstGeom>
          <a:solidFill>
            <a:srgbClr val="E6E82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2" name="Title 5">
            <a:extLst>
              <a:ext uri="{FF2B5EF4-FFF2-40B4-BE49-F238E27FC236}">
                <a16:creationId xmlns:a16="http://schemas.microsoft.com/office/drawing/2014/main" id="{F0839465-EEC8-4396-8C02-7809A2F59356}"/>
              </a:ext>
            </a:extLst>
          </p:cNvPr>
          <p:cNvSpPr>
            <a:spLocks noGrp="1"/>
          </p:cNvSpPr>
          <p:nvPr>
            <p:ph type="title"/>
          </p:nvPr>
        </p:nvSpPr>
        <p:spPr>
          <a:xfrm>
            <a:off x="457200" y="485775"/>
            <a:ext cx="8220075" cy="990600"/>
          </a:xfrm>
        </p:spPr>
        <p:txBody>
          <a:bodyPr>
            <a:normAutofit fontScale="90000"/>
          </a:bodyPr>
          <a:lstStyle/>
          <a:p>
            <a:pPr eaLnBrk="1" hangingPunct="1">
              <a:defRPr/>
            </a:pPr>
            <a:r>
              <a:rPr lang="en-GB" altLang="en-US"/>
              <a:t>Electricity Quiz</a:t>
            </a:r>
          </a:p>
        </p:txBody>
      </p:sp>
      <p:pic>
        <p:nvPicPr>
          <p:cNvPr id="13319" name="Whole Class">
            <a:extLst>
              <a:ext uri="{FF2B5EF4-FFF2-40B4-BE49-F238E27FC236}">
                <a16:creationId xmlns:a16="http://schemas.microsoft.com/office/drawing/2014/main" id="{6CB7D333-17C4-467B-A40F-9C382D478A8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a:extLst>
              <a:ext uri="{FF2B5EF4-FFF2-40B4-BE49-F238E27FC236}">
                <a16:creationId xmlns:a16="http://schemas.microsoft.com/office/drawing/2014/main" id="{565306C4-742A-452A-9683-490FCC607ACA}"/>
              </a:ext>
            </a:extLst>
          </p:cNvPr>
          <p:cNvSpPr/>
          <p:nvPr/>
        </p:nvSpPr>
        <p:spPr>
          <a:xfrm>
            <a:off x="755650" y="1719263"/>
            <a:ext cx="7632700" cy="85248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000" dirty="0">
                <a:solidFill>
                  <a:schemeClr val="tx1"/>
                </a:solidFill>
                <a:latin typeface="+mj-lt"/>
              </a:rPr>
              <a:t>5. Which of the following does not conduct electricity?</a:t>
            </a:r>
          </a:p>
        </p:txBody>
      </p:sp>
      <p:pic>
        <p:nvPicPr>
          <p:cNvPr id="13321" name="Picture 2">
            <a:extLst>
              <a:ext uri="{FF2B5EF4-FFF2-40B4-BE49-F238E27FC236}">
                <a16:creationId xmlns:a16="http://schemas.microsoft.com/office/drawing/2014/main" id="{F92BC36D-45A6-4FCA-8738-D009580974C2}"/>
              </a:ext>
            </a:extLst>
          </p:cNvPr>
          <p:cNvPicPr>
            <a:picLocks noChangeAspect="1"/>
          </p:cNvPicPr>
          <p:nvPr/>
        </p:nvPicPr>
        <p:blipFill>
          <a:blip r:embed="rId4">
            <a:extLst>
              <a:ext uri="{28A0092B-C50C-407E-A947-70E740481C1C}">
                <a14:useLocalDpi xmlns:a14="http://schemas.microsoft.com/office/drawing/2010/main" val="0"/>
              </a:ext>
            </a:extLst>
          </a:blip>
          <a:srcRect r="37444" b="36948"/>
          <a:stretch>
            <a:fillRect/>
          </a:stretch>
        </p:blipFill>
        <p:spPr bwMode="auto">
          <a:xfrm>
            <a:off x="5029200" y="2843213"/>
            <a:ext cx="3665538"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a:extLst>
              <a:ext uri="{FF2B5EF4-FFF2-40B4-BE49-F238E27FC236}">
                <a16:creationId xmlns:a16="http://schemas.microsoft.com/office/drawing/2014/main" id="{9F1D81B4-8951-4E59-904E-B9A040AE8985}"/>
              </a:ext>
            </a:extLst>
          </p:cNvPr>
          <p:cNvSpPr/>
          <p:nvPr/>
        </p:nvSpPr>
        <p:spPr>
          <a:xfrm>
            <a:off x="755650" y="3057525"/>
            <a:ext cx="3811588" cy="452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a) </a:t>
            </a:r>
            <a:r>
              <a:rPr lang="en-GB" dirty="0">
                <a:solidFill>
                  <a:schemeClr val="tx1"/>
                </a:solidFill>
              </a:rPr>
              <a:t>wood</a:t>
            </a:r>
          </a:p>
        </p:txBody>
      </p:sp>
      <p:sp>
        <p:nvSpPr>
          <p:cNvPr id="11" name="Rounded Rectangle 10">
            <a:extLst>
              <a:ext uri="{FF2B5EF4-FFF2-40B4-BE49-F238E27FC236}">
                <a16:creationId xmlns:a16="http://schemas.microsoft.com/office/drawing/2014/main" id="{1A0802B7-4C70-4218-8583-076335636FC5}"/>
              </a:ext>
            </a:extLst>
          </p:cNvPr>
          <p:cNvSpPr/>
          <p:nvPr/>
        </p:nvSpPr>
        <p:spPr>
          <a:xfrm>
            <a:off x="755650" y="4243388"/>
            <a:ext cx="3811588" cy="3540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b) </a:t>
            </a:r>
            <a:r>
              <a:rPr lang="en-GB" dirty="0">
                <a:solidFill>
                  <a:schemeClr val="tx1"/>
                </a:solidFill>
              </a:rPr>
              <a:t>copper</a:t>
            </a:r>
          </a:p>
        </p:txBody>
      </p:sp>
      <p:sp>
        <p:nvSpPr>
          <p:cNvPr id="12" name="Rounded Rectangle 11">
            <a:extLst>
              <a:ext uri="{FF2B5EF4-FFF2-40B4-BE49-F238E27FC236}">
                <a16:creationId xmlns:a16="http://schemas.microsoft.com/office/drawing/2014/main" id="{A1CD7E67-B6AE-4426-8001-75232FBE84DF}"/>
              </a:ext>
            </a:extLst>
          </p:cNvPr>
          <p:cNvSpPr/>
          <p:nvPr/>
        </p:nvSpPr>
        <p:spPr>
          <a:xfrm>
            <a:off x="755650" y="5407025"/>
            <a:ext cx="3811588" cy="31591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c) </a:t>
            </a:r>
            <a:r>
              <a:rPr lang="en-GB" dirty="0">
                <a:solidFill>
                  <a:schemeClr val="tx1"/>
                </a:solidFill>
              </a:rPr>
              <a:t>water</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mph" presetSubtype="2" fill="hold" nodeType="clickEffect">
                                  <p:stCondLst>
                                    <p:cond delay="0"/>
                                  </p:stCondLst>
                                  <p:childTnLst>
                                    <p:animClr clrSpc="rgb" dir="cw">
                                      <p:cBhvr>
                                        <p:cTn id="6" dur="500" fill="hold"/>
                                        <p:tgtEl>
                                          <p:spTgt spid="7"/>
                                        </p:tgtEl>
                                        <p:attrNameLst>
                                          <p:attrName>fillcolor</p:attrName>
                                        </p:attrNameLst>
                                      </p:cBhvr>
                                      <p:to>
                                        <a:srgbClr val="92D050"/>
                                      </p:to>
                                    </p:animClr>
                                    <p:set>
                                      <p:cBhvr>
                                        <p:cTn id="7" dur="500" fill="hold"/>
                                        <p:tgtEl>
                                          <p:spTgt spid="7"/>
                                        </p:tgtEl>
                                        <p:attrNameLst>
                                          <p:attrName>fill.type</p:attrName>
                                        </p:attrNameLst>
                                      </p:cBhvr>
                                      <p:to>
                                        <p:strVal val="solid"/>
                                      </p:to>
                                    </p:set>
                                    <p:set>
                                      <p:cBhvr>
                                        <p:cTn id="8"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FF00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16" restart="whenNotActive" fill="hold" evtFilter="cancelBubble" nodeType="interactiveSeq">
                <p:stCondLst>
                  <p:cond evt="onClick" delay="0">
                    <p:tgtEl>
                      <p:spTgt spid="9"/>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1" presetClass="emph" presetSubtype="2" fill="hold" nodeType="clickEffect">
                                  <p:stCondLst>
                                    <p:cond delay="0"/>
                                  </p:stCondLst>
                                  <p:childTnLst>
                                    <p:animClr clrSpc="rgb" dir="cw">
                                      <p:cBhvr>
                                        <p:cTn id="20" dur="500" fill="hold"/>
                                        <p:tgtEl>
                                          <p:spTgt spid="9"/>
                                        </p:tgtEl>
                                        <p:attrNameLst>
                                          <p:attrName>fillcolor</p:attrName>
                                        </p:attrNameLst>
                                      </p:cBhvr>
                                      <p:to>
                                        <a:srgbClr val="FF0000"/>
                                      </p:to>
                                    </p:animClr>
                                    <p:set>
                                      <p:cBhvr>
                                        <p:cTn id="21" dur="500" fill="hold"/>
                                        <p:tgtEl>
                                          <p:spTgt spid="9"/>
                                        </p:tgtEl>
                                        <p:attrNameLst>
                                          <p:attrName>fill.type</p:attrName>
                                        </p:attrNameLst>
                                      </p:cBhvr>
                                      <p:to>
                                        <p:strVal val="solid"/>
                                      </p:to>
                                    </p:set>
                                    <p:set>
                                      <p:cBhvr>
                                        <p:cTn id="22" dur="5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0"/>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1" presetClass="emph" presetSubtype="2" fill="hold" nodeType="clickEffect">
                                  <p:stCondLst>
                                    <p:cond delay="0"/>
                                  </p:stCondLst>
                                  <p:childTnLst>
                                    <p:animClr clrSpc="rgb" dir="cw">
                                      <p:cBhvr>
                                        <p:cTn id="27" dur="500" fill="hold"/>
                                        <p:tgtEl>
                                          <p:spTgt spid="7"/>
                                        </p:tgtEl>
                                        <p:attrNameLst>
                                          <p:attrName>fillcolor</p:attrName>
                                        </p:attrNameLst>
                                      </p:cBhvr>
                                      <p:to>
                                        <a:srgbClr val="92D050"/>
                                      </p:to>
                                    </p:animClr>
                                    <p:set>
                                      <p:cBhvr>
                                        <p:cTn id="28" dur="500" fill="hold"/>
                                        <p:tgtEl>
                                          <p:spTgt spid="7"/>
                                        </p:tgtEl>
                                        <p:attrNameLst>
                                          <p:attrName>fill.type</p:attrName>
                                        </p:attrNameLst>
                                      </p:cBhvr>
                                      <p:to>
                                        <p:strVal val="solid"/>
                                      </p:to>
                                    </p:set>
                                    <p:set>
                                      <p:cBhvr>
                                        <p:cTn id="29" dur="500" fill="hold"/>
                                        <p:tgtEl>
                                          <p:spTgt spid="7"/>
                                        </p:tgtEl>
                                        <p:attrNameLst>
                                          <p:attrName>fill.on</p:attrName>
                                        </p:attrNameLst>
                                      </p:cBhvr>
                                      <p:to>
                                        <p:strVal val="true"/>
                                      </p:to>
                                    </p:set>
                                  </p:childTnLst>
                                </p:cTn>
                              </p:par>
                            </p:childTnLst>
                          </p:cTn>
                        </p:par>
                      </p:childTnLst>
                    </p:cTn>
                  </p:par>
                </p:childTnLst>
              </p:cTn>
              <p:nextCondLst>
                <p:cond evt="onClick" delay="0">
                  <p:tgtEl>
                    <p:spTgt spid="10"/>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1" presetClass="emph" presetSubtype="2" fill="hold" nodeType="clickEffect">
                                  <p:stCondLst>
                                    <p:cond delay="0"/>
                                  </p:stCondLst>
                                  <p:childTnLst>
                                    <p:animClr clrSpc="rgb" dir="cw">
                                      <p:cBhvr>
                                        <p:cTn id="34" dur="500" fill="hold"/>
                                        <p:tgtEl>
                                          <p:spTgt spid="8"/>
                                        </p:tgtEl>
                                        <p:attrNameLst>
                                          <p:attrName>fillcolor</p:attrName>
                                        </p:attrNameLst>
                                      </p:cBhvr>
                                      <p:to>
                                        <a:srgbClr val="FF0000"/>
                                      </p:to>
                                    </p:animClr>
                                    <p:set>
                                      <p:cBhvr>
                                        <p:cTn id="35" dur="500" fill="hold"/>
                                        <p:tgtEl>
                                          <p:spTgt spid="8"/>
                                        </p:tgtEl>
                                        <p:attrNameLst>
                                          <p:attrName>fill.type</p:attrName>
                                        </p:attrNameLst>
                                      </p:cBhvr>
                                      <p:to>
                                        <p:strVal val="solid"/>
                                      </p:to>
                                    </p:set>
                                    <p:set>
                                      <p:cBhvr>
                                        <p:cTn id="36" dur="500" fill="hold"/>
                                        <p:tgtEl>
                                          <p:spTgt spid="8"/>
                                        </p:tgtEl>
                                        <p:attrNameLst>
                                          <p:attrName>fill.on</p:attrName>
                                        </p:attrNameLst>
                                      </p:cBhvr>
                                      <p:to>
                                        <p:strVal val="true"/>
                                      </p:to>
                                    </p:set>
                                  </p:childTnLst>
                                </p:cTn>
                              </p:par>
                            </p:childTnLst>
                          </p:cTn>
                        </p:par>
                      </p:childTnLst>
                    </p:cTn>
                  </p:par>
                </p:childTnLst>
              </p:cTn>
              <p:nextCondLst>
                <p:cond evt="onClick" delay="0">
                  <p:tgtEl>
                    <p:spTgt spid="11"/>
                  </p:tgtEl>
                </p:cond>
              </p:nextCondLst>
            </p:seq>
            <p:seq concurrent="1" nextAc="seek">
              <p:cTn id="37" restart="whenNotActive" fill="hold" evtFilter="cancelBubble" nodeType="interactiveSeq">
                <p:stCondLst>
                  <p:cond evt="onClick" delay="0">
                    <p:tgtEl>
                      <p:spTgt spid="12"/>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mph" presetSubtype="2" fill="hold" nodeType="clickEffect">
                                  <p:stCondLst>
                                    <p:cond delay="0"/>
                                  </p:stCondLst>
                                  <p:childTnLst>
                                    <p:animClr clrSpc="rgb" dir="cw">
                                      <p:cBhvr>
                                        <p:cTn id="41" dur="500" fill="hold"/>
                                        <p:tgtEl>
                                          <p:spTgt spid="9"/>
                                        </p:tgtEl>
                                        <p:attrNameLst>
                                          <p:attrName>fillcolor</p:attrName>
                                        </p:attrNameLst>
                                      </p:cBhvr>
                                      <p:to>
                                        <a:srgbClr val="FF0000"/>
                                      </p:to>
                                    </p:animClr>
                                    <p:set>
                                      <p:cBhvr>
                                        <p:cTn id="42" dur="500" fill="hold"/>
                                        <p:tgtEl>
                                          <p:spTgt spid="9"/>
                                        </p:tgtEl>
                                        <p:attrNameLst>
                                          <p:attrName>fill.type</p:attrName>
                                        </p:attrNameLst>
                                      </p:cBhvr>
                                      <p:to>
                                        <p:strVal val="solid"/>
                                      </p:to>
                                    </p:set>
                                    <p:set>
                                      <p:cBhvr>
                                        <p:cTn id="43" dur="500" fill="hold"/>
                                        <p:tgtEl>
                                          <p:spTgt spid="9"/>
                                        </p:tgtEl>
                                        <p:attrNameLst>
                                          <p:attrName>fill.on</p:attrName>
                                        </p:attrNameLst>
                                      </p:cBhvr>
                                      <p:to>
                                        <p:strVal val="true"/>
                                      </p:to>
                                    </p:set>
                                  </p:childTnLst>
                                </p:cTn>
                              </p:par>
                            </p:childTnLst>
                          </p:cTn>
                        </p:par>
                      </p:childTnLst>
                    </p:cTn>
                  </p:par>
                </p:childTnLst>
              </p:cTn>
              <p:nextCondLst>
                <p:cond evt="onClick" delay="0">
                  <p:tgtEl>
                    <p:spTgt spid="1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CEB4E4B-4C81-4F38-AF03-D8B693D85251}"/>
              </a:ext>
            </a:extLst>
          </p:cNvPr>
          <p:cNvSpPr/>
          <p:nvPr/>
        </p:nvSpPr>
        <p:spPr>
          <a:xfrm>
            <a:off x="755650" y="2722563"/>
            <a:ext cx="3821113" cy="1074737"/>
          </a:xfrm>
          <a:prstGeom prst="rect">
            <a:avLst/>
          </a:prstGeom>
          <a:solidFill>
            <a:srgbClr val="47EFDB">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extLst>
              <a:ext uri="{FF2B5EF4-FFF2-40B4-BE49-F238E27FC236}">
                <a16:creationId xmlns:a16="http://schemas.microsoft.com/office/drawing/2014/main" id="{455B869C-2039-4C2D-B560-32F324E03EAD}"/>
              </a:ext>
            </a:extLst>
          </p:cNvPr>
          <p:cNvSpPr/>
          <p:nvPr/>
        </p:nvSpPr>
        <p:spPr>
          <a:xfrm>
            <a:off x="755650" y="3883025"/>
            <a:ext cx="3821113" cy="1074738"/>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a:extLst>
              <a:ext uri="{FF2B5EF4-FFF2-40B4-BE49-F238E27FC236}">
                <a16:creationId xmlns:a16="http://schemas.microsoft.com/office/drawing/2014/main" id="{0970FBAD-E5CF-4D20-80C4-A8593AB4B964}"/>
              </a:ext>
            </a:extLst>
          </p:cNvPr>
          <p:cNvSpPr/>
          <p:nvPr/>
        </p:nvSpPr>
        <p:spPr>
          <a:xfrm>
            <a:off x="755650" y="5043488"/>
            <a:ext cx="3821113" cy="1074737"/>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a:extLst>
              <a:ext uri="{FF2B5EF4-FFF2-40B4-BE49-F238E27FC236}">
                <a16:creationId xmlns:a16="http://schemas.microsoft.com/office/drawing/2014/main" id="{DF2E088C-3323-4EAF-9802-0F1CEA7A17E9}"/>
              </a:ext>
            </a:extLst>
          </p:cNvPr>
          <p:cNvSpPr/>
          <p:nvPr/>
        </p:nvSpPr>
        <p:spPr>
          <a:xfrm>
            <a:off x="755650" y="1719263"/>
            <a:ext cx="7632700" cy="852487"/>
          </a:xfrm>
          <a:prstGeom prst="rect">
            <a:avLst/>
          </a:prstGeom>
          <a:solidFill>
            <a:srgbClr val="E6E82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4" name="Title 5">
            <a:extLst>
              <a:ext uri="{FF2B5EF4-FFF2-40B4-BE49-F238E27FC236}">
                <a16:creationId xmlns:a16="http://schemas.microsoft.com/office/drawing/2014/main" id="{DA80FD68-F838-488A-85FB-14AA52E55747}"/>
              </a:ext>
            </a:extLst>
          </p:cNvPr>
          <p:cNvSpPr>
            <a:spLocks noGrp="1"/>
          </p:cNvSpPr>
          <p:nvPr>
            <p:ph type="title"/>
          </p:nvPr>
        </p:nvSpPr>
        <p:spPr>
          <a:xfrm>
            <a:off x="457200" y="485775"/>
            <a:ext cx="8220075" cy="990600"/>
          </a:xfrm>
        </p:spPr>
        <p:txBody>
          <a:bodyPr>
            <a:normAutofit fontScale="90000"/>
          </a:bodyPr>
          <a:lstStyle/>
          <a:p>
            <a:pPr eaLnBrk="1" hangingPunct="1">
              <a:defRPr/>
            </a:pPr>
            <a:r>
              <a:rPr lang="en-GB" altLang="en-US"/>
              <a:t>Electricity Quiz</a:t>
            </a:r>
          </a:p>
        </p:txBody>
      </p:sp>
      <p:pic>
        <p:nvPicPr>
          <p:cNvPr id="14343" name="Whole Class">
            <a:extLst>
              <a:ext uri="{FF2B5EF4-FFF2-40B4-BE49-F238E27FC236}">
                <a16:creationId xmlns:a16="http://schemas.microsoft.com/office/drawing/2014/main" id="{BACD990E-AAE0-4D68-84B8-DD29D7C912D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a:extLst>
              <a:ext uri="{FF2B5EF4-FFF2-40B4-BE49-F238E27FC236}">
                <a16:creationId xmlns:a16="http://schemas.microsoft.com/office/drawing/2014/main" id="{2C0B3D8C-D2A6-4608-AFE5-5B242EADCB6F}"/>
              </a:ext>
            </a:extLst>
          </p:cNvPr>
          <p:cNvSpPr/>
          <p:nvPr/>
        </p:nvSpPr>
        <p:spPr>
          <a:xfrm>
            <a:off x="755650" y="1719263"/>
            <a:ext cx="7632700" cy="85248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000" dirty="0">
                <a:solidFill>
                  <a:schemeClr val="tx1"/>
                </a:solidFill>
                <a:latin typeface="+mj-lt"/>
              </a:rPr>
              <a:t>6. Which of the following does conduct electricity?</a:t>
            </a:r>
          </a:p>
        </p:txBody>
      </p:sp>
      <p:pic>
        <p:nvPicPr>
          <p:cNvPr id="14345" name="Picture 2">
            <a:extLst>
              <a:ext uri="{FF2B5EF4-FFF2-40B4-BE49-F238E27FC236}">
                <a16:creationId xmlns:a16="http://schemas.microsoft.com/office/drawing/2014/main" id="{B6D54F94-3124-4508-9E12-0137688435D9}"/>
              </a:ext>
            </a:extLst>
          </p:cNvPr>
          <p:cNvPicPr>
            <a:picLocks noChangeAspect="1"/>
          </p:cNvPicPr>
          <p:nvPr/>
        </p:nvPicPr>
        <p:blipFill>
          <a:blip r:embed="rId4">
            <a:extLst>
              <a:ext uri="{28A0092B-C50C-407E-A947-70E740481C1C}">
                <a14:useLocalDpi xmlns:a14="http://schemas.microsoft.com/office/drawing/2010/main" val="0"/>
              </a:ext>
            </a:extLst>
          </a:blip>
          <a:srcRect r="37444" b="36948"/>
          <a:stretch>
            <a:fillRect/>
          </a:stretch>
        </p:blipFill>
        <p:spPr bwMode="auto">
          <a:xfrm>
            <a:off x="5029200" y="2843213"/>
            <a:ext cx="3665538"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a:extLst>
              <a:ext uri="{FF2B5EF4-FFF2-40B4-BE49-F238E27FC236}">
                <a16:creationId xmlns:a16="http://schemas.microsoft.com/office/drawing/2014/main" id="{05022290-B899-40DE-BA70-4B60E14A40CF}"/>
              </a:ext>
            </a:extLst>
          </p:cNvPr>
          <p:cNvSpPr/>
          <p:nvPr/>
        </p:nvSpPr>
        <p:spPr>
          <a:xfrm>
            <a:off x="755650" y="3057525"/>
            <a:ext cx="3811588" cy="452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a) </a:t>
            </a:r>
            <a:r>
              <a:rPr lang="en-GB" dirty="0">
                <a:solidFill>
                  <a:schemeClr val="tx1"/>
                </a:solidFill>
              </a:rPr>
              <a:t>iron</a:t>
            </a:r>
          </a:p>
        </p:txBody>
      </p:sp>
      <p:sp>
        <p:nvSpPr>
          <p:cNvPr id="11" name="Rounded Rectangle 10">
            <a:extLst>
              <a:ext uri="{FF2B5EF4-FFF2-40B4-BE49-F238E27FC236}">
                <a16:creationId xmlns:a16="http://schemas.microsoft.com/office/drawing/2014/main" id="{1BDDBB5D-6552-462A-95DD-5A5C093CBC6F}"/>
              </a:ext>
            </a:extLst>
          </p:cNvPr>
          <p:cNvSpPr/>
          <p:nvPr/>
        </p:nvSpPr>
        <p:spPr>
          <a:xfrm>
            <a:off x="755650" y="4227513"/>
            <a:ext cx="3811588" cy="3540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b) </a:t>
            </a:r>
            <a:r>
              <a:rPr lang="en-GB" dirty="0">
                <a:solidFill>
                  <a:schemeClr val="tx1"/>
                </a:solidFill>
              </a:rPr>
              <a:t>wood</a:t>
            </a:r>
          </a:p>
        </p:txBody>
      </p:sp>
      <p:sp>
        <p:nvSpPr>
          <p:cNvPr id="12" name="Rounded Rectangle 11">
            <a:extLst>
              <a:ext uri="{FF2B5EF4-FFF2-40B4-BE49-F238E27FC236}">
                <a16:creationId xmlns:a16="http://schemas.microsoft.com/office/drawing/2014/main" id="{676B7C69-FC35-4A0A-9647-450C68270380}"/>
              </a:ext>
            </a:extLst>
          </p:cNvPr>
          <p:cNvSpPr/>
          <p:nvPr/>
        </p:nvSpPr>
        <p:spPr>
          <a:xfrm>
            <a:off x="755650" y="5407025"/>
            <a:ext cx="3811588" cy="31591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c) </a:t>
            </a:r>
            <a:r>
              <a:rPr lang="en-GB" dirty="0">
                <a:solidFill>
                  <a:schemeClr val="tx1"/>
                </a:solidFill>
              </a:rPr>
              <a:t>cotton</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mph" presetSubtype="2" fill="hold" nodeType="clickEffect">
                                  <p:stCondLst>
                                    <p:cond delay="0"/>
                                  </p:stCondLst>
                                  <p:childTnLst>
                                    <p:animClr clrSpc="rgb" dir="cw">
                                      <p:cBhvr>
                                        <p:cTn id="6" dur="500" fill="hold"/>
                                        <p:tgtEl>
                                          <p:spTgt spid="7"/>
                                        </p:tgtEl>
                                        <p:attrNameLst>
                                          <p:attrName>fillcolor</p:attrName>
                                        </p:attrNameLst>
                                      </p:cBhvr>
                                      <p:to>
                                        <a:srgbClr val="92D050"/>
                                      </p:to>
                                    </p:animClr>
                                    <p:set>
                                      <p:cBhvr>
                                        <p:cTn id="7" dur="500" fill="hold"/>
                                        <p:tgtEl>
                                          <p:spTgt spid="7"/>
                                        </p:tgtEl>
                                        <p:attrNameLst>
                                          <p:attrName>fill.type</p:attrName>
                                        </p:attrNameLst>
                                      </p:cBhvr>
                                      <p:to>
                                        <p:strVal val="solid"/>
                                      </p:to>
                                    </p:set>
                                    <p:set>
                                      <p:cBhvr>
                                        <p:cTn id="8"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FF00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16" restart="whenNotActive" fill="hold" evtFilter="cancelBubble" nodeType="interactiveSeq">
                <p:stCondLst>
                  <p:cond evt="onClick" delay="0">
                    <p:tgtEl>
                      <p:spTgt spid="9"/>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1" presetClass="emph" presetSubtype="2" fill="hold" nodeType="clickEffect">
                                  <p:stCondLst>
                                    <p:cond delay="0"/>
                                  </p:stCondLst>
                                  <p:childTnLst>
                                    <p:animClr clrSpc="rgb" dir="cw">
                                      <p:cBhvr>
                                        <p:cTn id="20" dur="500" fill="hold"/>
                                        <p:tgtEl>
                                          <p:spTgt spid="9"/>
                                        </p:tgtEl>
                                        <p:attrNameLst>
                                          <p:attrName>fillcolor</p:attrName>
                                        </p:attrNameLst>
                                      </p:cBhvr>
                                      <p:to>
                                        <a:srgbClr val="FF0000"/>
                                      </p:to>
                                    </p:animClr>
                                    <p:set>
                                      <p:cBhvr>
                                        <p:cTn id="21" dur="500" fill="hold"/>
                                        <p:tgtEl>
                                          <p:spTgt spid="9"/>
                                        </p:tgtEl>
                                        <p:attrNameLst>
                                          <p:attrName>fill.type</p:attrName>
                                        </p:attrNameLst>
                                      </p:cBhvr>
                                      <p:to>
                                        <p:strVal val="solid"/>
                                      </p:to>
                                    </p:set>
                                    <p:set>
                                      <p:cBhvr>
                                        <p:cTn id="22" dur="5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0"/>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1" presetClass="emph" presetSubtype="2" fill="hold" nodeType="clickEffect">
                                  <p:stCondLst>
                                    <p:cond delay="0"/>
                                  </p:stCondLst>
                                  <p:childTnLst>
                                    <p:animClr clrSpc="rgb" dir="cw">
                                      <p:cBhvr>
                                        <p:cTn id="27" dur="500" fill="hold"/>
                                        <p:tgtEl>
                                          <p:spTgt spid="7"/>
                                        </p:tgtEl>
                                        <p:attrNameLst>
                                          <p:attrName>fillcolor</p:attrName>
                                        </p:attrNameLst>
                                      </p:cBhvr>
                                      <p:to>
                                        <a:srgbClr val="92D050"/>
                                      </p:to>
                                    </p:animClr>
                                    <p:set>
                                      <p:cBhvr>
                                        <p:cTn id="28" dur="500" fill="hold"/>
                                        <p:tgtEl>
                                          <p:spTgt spid="7"/>
                                        </p:tgtEl>
                                        <p:attrNameLst>
                                          <p:attrName>fill.type</p:attrName>
                                        </p:attrNameLst>
                                      </p:cBhvr>
                                      <p:to>
                                        <p:strVal val="solid"/>
                                      </p:to>
                                    </p:set>
                                    <p:set>
                                      <p:cBhvr>
                                        <p:cTn id="29" dur="500" fill="hold"/>
                                        <p:tgtEl>
                                          <p:spTgt spid="7"/>
                                        </p:tgtEl>
                                        <p:attrNameLst>
                                          <p:attrName>fill.on</p:attrName>
                                        </p:attrNameLst>
                                      </p:cBhvr>
                                      <p:to>
                                        <p:strVal val="true"/>
                                      </p:to>
                                    </p:set>
                                  </p:childTnLst>
                                </p:cTn>
                              </p:par>
                            </p:childTnLst>
                          </p:cTn>
                        </p:par>
                      </p:childTnLst>
                    </p:cTn>
                  </p:par>
                </p:childTnLst>
              </p:cTn>
              <p:nextCondLst>
                <p:cond evt="onClick" delay="0">
                  <p:tgtEl>
                    <p:spTgt spid="10"/>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1" presetClass="emph" presetSubtype="2" fill="hold" nodeType="clickEffect">
                                  <p:stCondLst>
                                    <p:cond delay="0"/>
                                  </p:stCondLst>
                                  <p:childTnLst>
                                    <p:animClr clrSpc="rgb" dir="cw">
                                      <p:cBhvr>
                                        <p:cTn id="34" dur="500" fill="hold"/>
                                        <p:tgtEl>
                                          <p:spTgt spid="8"/>
                                        </p:tgtEl>
                                        <p:attrNameLst>
                                          <p:attrName>fillcolor</p:attrName>
                                        </p:attrNameLst>
                                      </p:cBhvr>
                                      <p:to>
                                        <a:srgbClr val="FF0000"/>
                                      </p:to>
                                    </p:animClr>
                                    <p:set>
                                      <p:cBhvr>
                                        <p:cTn id="35" dur="500" fill="hold"/>
                                        <p:tgtEl>
                                          <p:spTgt spid="8"/>
                                        </p:tgtEl>
                                        <p:attrNameLst>
                                          <p:attrName>fill.type</p:attrName>
                                        </p:attrNameLst>
                                      </p:cBhvr>
                                      <p:to>
                                        <p:strVal val="solid"/>
                                      </p:to>
                                    </p:set>
                                    <p:set>
                                      <p:cBhvr>
                                        <p:cTn id="36" dur="500" fill="hold"/>
                                        <p:tgtEl>
                                          <p:spTgt spid="8"/>
                                        </p:tgtEl>
                                        <p:attrNameLst>
                                          <p:attrName>fill.on</p:attrName>
                                        </p:attrNameLst>
                                      </p:cBhvr>
                                      <p:to>
                                        <p:strVal val="true"/>
                                      </p:to>
                                    </p:set>
                                  </p:childTnLst>
                                </p:cTn>
                              </p:par>
                            </p:childTnLst>
                          </p:cTn>
                        </p:par>
                      </p:childTnLst>
                    </p:cTn>
                  </p:par>
                </p:childTnLst>
              </p:cTn>
              <p:nextCondLst>
                <p:cond evt="onClick" delay="0">
                  <p:tgtEl>
                    <p:spTgt spid="11"/>
                  </p:tgtEl>
                </p:cond>
              </p:nextCondLst>
            </p:seq>
            <p:seq concurrent="1" nextAc="seek">
              <p:cTn id="37" restart="whenNotActive" fill="hold" evtFilter="cancelBubble" nodeType="interactiveSeq">
                <p:stCondLst>
                  <p:cond evt="onClick" delay="0">
                    <p:tgtEl>
                      <p:spTgt spid="12"/>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mph" presetSubtype="2" fill="hold" nodeType="clickEffect">
                                  <p:stCondLst>
                                    <p:cond delay="0"/>
                                  </p:stCondLst>
                                  <p:childTnLst>
                                    <p:animClr clrSpc="rgb" dir="cw">
                                      <p:cBhvr>
                                        <p:cTn id="41" dur="500" fill="hold"/>
                                        <p:tgtEl>
                                          <p:spTgt spid="9"/>
                                        </p:tgtEl>
                                        <p:attrNameLst>
                                          <p:attrName>fillcolor</p:attrName>
                                        </p:attrNameLst>
                                      </p:cBhvr>
                                      <p:to>
                                        <a:srgbClr val="FF0000"/>
                                      </p:to>
                                    </p:animClr>
                                    <p:set>
                                      <p:cBhvr>
                                        <p:cTn id="42" dur="500" fill="hold"/>
                                        <p:tgtEl>
                                          <p:spTgt spid="9"/>
                                        </p:tgtEl>
                                        <p:attrNameLst>
                                          <p:attrName>fill.type</p:attrName>
                                        </p:attrNameLst>
                                      </p:cBhvr>
                                      <p:to>
                                        <p:strVal val="solid"/>
                                      </p:to>
                                    </p:set>
                                    <p:set>
                                      <p:cBhvr>
                                        <p:cTn id="43" dur="500" fill="hold"/>
                                        <p:tgtEl>
                                          <p:spTgt spid="9"/>
                                        </p:tgtEl>
                                        <p:attrNameLst>
                                          <p:attrName>fill.on</p:attrName>
                                        </p:attrNameLst>
                                      </p:cBhvr>
                                      <p:to>
                                        <p:strVal val="true"/>
                                      </p:to>
                                    </p:set>
                                  </p:childTnLst>
                                </p:cTn>
                              </p:par>
                            </p:childTnLst>
                          </p:cTn>
                        </p:par>
                      </p:childTnLst>
                    </p:cTn>
                  </p:par>
                </p:childTnLst>
              </p:cTn>
              <p:nextCondLst>
                <p:cond evt="onClick" delay="0">
                  <p:tgtEl>
                    <p:spTgt spid="1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3906998-D66D-466B-827B-F5355C0EA0E0}"/>
              </a:ext>
            </a:extLst>
          </p:cNvPr>
          <p:cNvSpPr/>
          <p:nvPr/>
        </p:nvSpPr>
        <p:spPr>
          <a:xfrm>
            <a:off x="755650" y="2722563"/>
            <a:ext cx="3821113" cy="1074737"/>
          </a:xfrm>
          <a:prstGeom prst="rect">
            <a:avLst/>
          </a:prstGeom>
          <a:solidFill>
            <a:srgbClr val="47EFDB">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extLst>
              <a:ext uri="{FF2B5EF4-FFF2-40B4-BE49-F238E27FC236}">
                <a16:creationId xmlns:a16="http://schemas.microsoft.com/office/drawing/2014/main" id="{7323DC6E-1EC7-4387-A893-0564655B37E9}"/>
              </a:ext>
            </a:extLst>
          </p:cNvPr>
          <p:cNvSpPr/>
          <p:nvPr/>
        </p:nvSpPr>
        <p:spPr>
          <a:xfrm>
            <a:off x="755650" y="3883025"/>
            <a:ext cx="3821113" cy="1074738"/>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a:extLst>
              <a:ext uri="{FF2B5EF4-FFF2-40B4-BE49-F238E27FC236}">
                <a16:creationId xmlns:a16="http://schemas.microsoft.com/office/drawing/2014/main" id="{92349F7B-E3E6-4F1D-B477-857037A66080}"/>
              </a:ext>
            </a:extLst>
          </p:cNvPr>
          <p:cNvSpPr/>
          <p:nvPr/>
        </p:nvSpPr>
        <p:spPr>
          <a:xfrm>
            <a:off x="755650" y="5043488"/>
            <a:ext cx="3821113" cy="1074737"/>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a:extLst>
              <a:ext uri="{FF2B5EF4-FFF2-40B4-BE49-F238E27FC236}">
                <a16:creationId xmlns:a16="http://schemas.microsoft.com/office/drawing/2014/main" id="{3285EAAF-9639-4CDE-88DF-A0F404C040AB}"/>
              </a:ext>
            </a:extLst>
          </p:cNvPr>
          <p:cNvSpPr/>
          <p:nvPr/>
        </p:nvSpPr>
        <p:spPr>
          <a:xfrm>
            <a:off x="755650" y="1719263"/>
            <a:ext cx="7632700" cy="852487"/>
          </a:xfrm>
          <a:prstGeom prst="rect">
            <a:avLst/>
          </a:prstGeom>
          <a:solidFill>
            <a:srgbClr val="E6E82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6" name="Title 5">
            <a:extLst>
              <a:ext uri="{FF2B5EF4-FFF2-40B4-BE49-F238E27FC236}">
                <a16:creationId xmlns:a16="http://schemas.microsoft.com/office/drawing/2014/main" id="{B47D5882-F4A9-47DA-9432-621FA3C651C6}"/>
              </a:ext>
            </a:extLst>
          </p:cNvPr>
          <p:cNvSpPr>
            <a:spLocks noGrp="1"/>
          </p:cNvSpPr>
          <p:nvPr>
            <p:ph type="title"/>
          </p:nvPr>
        </p:nvSpPr>
        <p:spPr>
          <a:xfrm>
            <a:off x="457200" y="485775"/>
            <a:ext cx="8220075" cy="990600"/>
          </a:xfrm>
        </p:spPr>
        <p:txBody>
          <a:bodyPr>
            <a:normAutofit fontScale="90000"/>
          </a:bodyPr>
          <a:lstStyle/>
          <a:p>
            <a:pPr eaLnBrk="1" hangingPunct="1">
              <a:defRPr/>
            </a:pPr>
            <a:r>
              <a:rPr lang="en-GB" altLang="en-US"/>
              <a:t>Electricity Quiz</a:t>
            </a:r>
          </a:p>
        </p:txBody>
      </p:sp>
      <p:pic>
        <p:nvPicPr>
          <p:cNvPr id="15367" name="Whole Class">
            <a:extLst>
              <a:ext uri="{FF2B5EF4-FFF2-40B4-BE49-F238E27FC236}">
                <a16:creationId xmlns:a16="http://schemas.microsoft.com/office/drawing/2014/main" id="{0803983C-E5E7-4FE9-8F24-FC7BD19975C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a:extLst>
              <a:ext uri="{FF2B5EF4-FFF2-40B4-BE49-F238E27FC236}">
                <a16:creationId xmlns:a16="http://schemas.microsoft.com/office/drawing/2014/main" id="{B128A800-7BCA-4FB2-A4E4-952039E5BA80}"/>
              </a:ext>
            </a:extLst>
          </p:cNvPr>
          <p:cNvSpPr/>
          <p:nvPr/>
        </p:nvSpPr>
        <p:spPr>
          <a:xfrm>
            <a:off x="755650" y="1719263"/>
            <a:ext cx="7632700" cy="85248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000" dirty="0">
                <a:solidFill>
                  <a:schemeClr val="tx1"/>
                </a:solidFill>
                <a:latin typeface="+mj-lt"/>
              </a:rPr>
              <a:t>7. What do we call a circuit that does not work?</a:t>
            </a:r>
          </a:p>
        </p:txBody>
      </p:sp>
      <p:pic>
        <p:nvPicPr>
          <p:cNvPr id="15369" name="Picture 2">
            <a:extLst>
              <a:ext uri="{FF2B5EF4-FFF2-40B4-BE49-F238E27FC236}">
                <a16:creationId xmlns:a16="http://schemas.microsoft.com/office/drawing/2014/main" id="{550CDD21-31FA-46E5-9E20-8A28D79D4239}"/>
              </a:ext>
            </a:extLst>
          </p:cNvPr>
          <p:cNvPicPr>
            <a:picLocks noChangeAspect="1"/>
          </p:cNvPicPr>
          <p:nvPr/>
        </p:nvPicPr>
        <p:blipFill>
          <a:blip r:embed="rId4">
            <a:extLst>
              <a:ext uri="{28A0092B-C50C-407E-A947-70E740481C1C}">
                <a14:useLocalDpi xmlns:a14="http://schemas.microsoft.com/office/drawing/2010/main" val="0"/>
              </a:ext>
            </a:extLst>
          </a:blip>
          <a:srcRect r="37444" b="36948"/>
          <a:stretch>
            <a:fillRect/>
          </a:stretch>
        </p:blipFill>
        <p:spPr bwMode="auto">
          <a:xfrm>
            <a:off x="5029200" y="2843213"/>
            <a:ext cx="3665538"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a:extLst>
              <a:ext uri="{FF2B5EF4-FFF2-40B4-BE49-F238E27FC236}">
                <a16:creationId xmlns:a16="http://schemas.microsoft.com/office/drawing/2014/main" id="{72C14237-8558-4750-B570-0B48653EF995}"/>
              </a:ext>
            </a:extLst>
          </p:cNvPr>
          <p:cNvSpPr/>
          <p:nvPr/>
        </p:nvSpPr>
        <p:spPr>
          <a:xfrm>
            <a:off x="755650" y="3057525"/>
            <a:ext cx="3811588" cy="452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a) </a:t>
            </a:r>
            <a:r>
              <a:rPr lang="en-GB" dirty="0">
                <a:solidFill>
                  <a:schemeClr val="tx1"/>
                </a:solidFill>
              </a:rPr>
              <a:t>complete circuit</a:t>
            </a:r>
          </a:p>
        </p:txBody>
      </p:sp>
      <p:sp>
        <p:nvSpPr>
          <p:cNvPr id="11" name="Rounded Rectangle 10">
            <a:extLst>
              <a:ext uri="{FF2B5EF4-FFF2-40B4-BE49-F238E27FC236}">
                <a16:creationId xmlns:a16="http://schemas.microsoft.com/office/drawing/2014/main" id="{44D0265C-B3D3-4D98-81AC-AEEC5697287C}"/>
              </a:ext>
            </a:extLst>
          </p:cNvPr>
          <p:cNvSpPr/>
          <p:nvPr/>
        </p:nvSpPr>
        <p:spPr>
          <a:xfrm>
            <a:off x="755650" y="4243388"/>
            <a:ext cx="3811588" cy="3540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b) </a:t>
            </a:r>
            <a:r>
              <a:rPr lang="en-GB" dirty="0">
                <a:solidFill>
                  <a:schemeClr val="tx1"/>
                </a:solidFill>
              </a:rPr>
              <a:t>incomplete circuit</a:t>
            </a:r>
          </a:p>
        </p:txBody>
      </p:sp>
      <p:sp>
        <p:nvSpPr>
          <p:cNvPr id="12" name="Rounded Rectangle 11">
            <a:extLst>
              <a:ext uri="{FF2B5EF4-FFF2-40B4-BE49-F238E27FC236}">
                <a16:creationId xmlns:a16="http://schemas.microsoft.com/office/drawing/2014/main" id="{35CCEBE3-B2AF-4FFC-A294-8D24B5C63976}"/>
              </a:ext>
            </a:extLst>
          </p:cNvPr>
          <p:cNvSpPr/>
          <p:nvPr/>
        </p:nvSpPr>
        <p:spPr>
          <a:xfrm>
            <a:off x="755650" y="5407025"/>
            <a:ext cx="3811588" cy="31591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c) </a:t>
            </a:r>
            <a:r>
              <a:rPr lang="en-GB" dirty="0">
                <a:solidFill>
                  <a:schemeClr val="tx1"/>
                </a:solidFill>
              </a:rPr>
              <a:t>broken circuit</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mph" presetSubtype="2" fill="hold" nodeType="clickEffect">
                                  <p:stCondLst>
                                    <p:cond delay="0"/>
                                  </p:stCondLst>
                                  <p:childTnLst>
                                    <p:animClr clrSpc="rgb" dir="cw">
                                      <p:cBhvr>
                                        <p:cTn id="6" dur="500" fill="hold"/>
                                        <p:tgtEl>
                                          <p:spTgt spid="7"/>
                                        </p:tgtEl>
                                        <p:attrNameLst>
                                          <p:attrName>fillcolor</p:attrName>
                                        </p:attrNameLst>
                                      </p:cBhvr>
                                      <p:to>
                                        <a:srgbClr val="FF0000"/>
                                      </p:to>
                                    </p:animClr>
                                    <p:set>
                                      <p:cBhvr>
                                        <p:cTn id="7" dur="500" fill="hold"/>
                                        <p:tgtEl>
                                          <p:spTgt spid="7"/>
                                        </p:tgtEl>
                                        <p:attrNameLst>
                                          <p:attrName>fill.type</p:attrName>
                                        </p:attrNameLst>
                                      </p:cBhvr>
                                      <p:to>
                                        <p:strVal val="solid"/>
                                      </p:to>
                                    </p:set>
                                    <p:set>
                                      <p:cBhvr>
                                        <p:cTn id="8"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92D05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16" restart="whenNotActive" fill="hold" evtFilter="cancelBubble" nodeType="interactiveSeq">
                <p:stCondLst>
                  <p:cond evt="onClick" delay="0">
                    <p:tgtEl>
                      <p:spTgt spid="9"/>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1" presetClass="emph" presetSubtype="2" fill="hold" nodeType="clickEffect">
                                  <p:stCondLst>
                                    <p:cond delay="0"/>
                                  </p:stCondLst>
                                  <p:childTnLst>
                                    <p:animClr clrSpc="rgb" dir="cw">
                                      <p:cBhvr>
                                        <p:cTn id="20" dur="500" fill="hold"/>
                                        <p:tgtEl>
                                          <p:spTgt spid="9"/>
                                        </p:tgtEl>
                                        <p:attrNameLst>
                                          <p:attrName>fillcolor</p:attrName>
                                        </p:attrNameLst>
                                      </p:cBhvr>
                                      <p:to>
                                        <a:srgbClr val="FF0000"/>
                                      </p:to>
                                    </p:animClr>
                                    <p:set>
                                      <p:cBhvr>
                                        <p:cTn id="21" dur="500" fill="hold"/>
                                        <p:tgtEl>
                                          <p:spTgt spid="9"/>
                                        </p:tgtEl>
                                        <p:attrNameLst>
                                          <p:attrName>fill.type</p:attrName>
                                        </p:attrNameLst>
                                      </p:cBhvr>
                                      <p:to>
                                        <p:strVal val="solid"/>
                                      </p:to>
                                    </p:set>
                                    <p:set>
                                      <p:cBhvr>
                                        <p:cTn id="22" dur="5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0"/>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1" presetClass="emph" presetSubtype="2" fill="hold" nodeType="clickEffect">
                                  <p:stCondLst>
                                    <p:cond delay="0"/>
                                  </p:stCondLst>
                                  <p:childTnLst>
                                    <p:animClr clrSpc="rgb" dir="cw">
                                      <p:cBhvr>
                                        <p:cTn id="27" dur="500" fill="hold"/>
                                        <p:tgtEl>
                                          <p:spTgt spid="7"/>
                                        </p:tgtEl>
                                        <p:attrNameLst>
                                          <p:attrName>fillcolor</p:attrName>
                                        </p:attrNameLst>
                                      </p:cBhvr>
                                      <p:to>
                                        <a:srgbClr val="FF0000"/>
                                      </p:to>
                                    </p:animClr>
                                    <p:set>
                                      <p:cBhvr>
                                        <p:cTn id="28" dur="500" fill="hold"/>
                                        <p:tgtEl>
                                          <p:spTgt spid="7"/>
                                        </p:tgtEl>
                                        <p:attrNameLst>
                                          <p:attrName>fill.type</p:attrName>
                                        </p:attrNameLst>
                                      </p:cBhvr>
                                      <p:to>
                                        <p:strVal val="solid"/>
                                      </p:to>
                                    </p:set>
                                    <p:set>
                                      <p:cBhvr>
                                        <p:cTn id="29" dur="500" fill="hold"/>
                                        <p:tgtEl>
                                          <p:spTgt spid="7"/>
                                        </p:tgtEl>
                                        <p:attrNameLst>
                                          <p:attrName>fill.on</p:attrName>
                                        </p:attrNameLst>
                                      </p:cBhvr>
                                      <p:to>
                                        <p:strVal val="true"/>
                                      </p:to>
                                    </p:set>
                                  </p:childTnLst>
                                </p:cTn>
                              </p:par>
                            </p:childTnLst>
                          </p:cTn>
                        </p:par>
                      </p:childTnLst>
                    </p:cTn>
                  </p:par>
                </p:childTnLst>
              </p:cTn>
              <p:nextCondLst>
                <p:cond evt="onClick" delay="0">
                  <p:tgtEl>
                    <p:spTgt spid="10"/>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1" presetClass="emph" presetSubtype="2" fill="hold" nodeType="clickEffect">
                                  <p:stCondLst>
                                    <p:cond delay="0"/>
                                  </p:stCondLst>
                                  <p:childTnLst>
                                    <p:animClr clrSpc="rgb" dir="cw">
                                      <p:cBhvr>
                                        <p:cTn id="34" dur="500" fill="hold"/>
                                        <p:tgtEl>
                                          <p:spTgt spid="8"/>
                                        </p:tgtEl>
                                        <p:attrNameLst>
                                          <p:attrName>fillcolor</p:attrName>
                                        </p:attrNameLst>
                                      </p:cBhvr>
                                      <p:to>
                                        <a:srgbClr val="92D050"/>
                                      </p:to>
                                    </p:animClr>
                                    <p:set>
                                      <p:cBhvr>
                                        <p:cTn id="35" dur="500" fill="hold"/>
                                        <p:tgtEl>
                                          <p:spTgt spid="8"/>
                                        </p:tgtEl>
                                        <p:attrNameLst>
                                          <p:attrName>fill.type</p:attrName>
                                        </p:attrNameLst>
                                      </p:cBhvr>
                                      <p:to>
                                        <p:strVal val="solid"/>
                                      </p:to>
                                    </p:set>
                                    <p:set>
                                      <p:cBhvr>
                                        <p:cTn id="36" dur="500" fill="hold"/>
                                        <p:tgtEl>
                                          <p:spTgt spid="8"/>
                                        </p:tgtEl>
                                        <p:attrNameLst>
                                          <p:attrName>fill.on</p:attrName>
                                        </p:attrNameLst>
                                      </p:cBhvr>
                                      <p:to>
                                        <p:strVal val="true"/>
                                      </p:to>
                                    </p:set>
                                  </p:childTnLst>
                                </p:cTn>
                              </p:par>
                            </p:childTnLst>
                          </p:cTn>
                        </p:par>
                      </p:childTnLst>
                    </p:cTn>
                  </p:par>
                </p:childTnLst>
              </p:cTn>
              <p:nextCondLst>
                <p:cond evt="onClick" delay="0">
                  <p:tgtEl>
                    <p:spTgt spid="11"/>
                  </p:tgtEl>
                </p:cond>
              </p:nextCondLst>
            </p:seq>
            <p:seq concurrent="1" nextAc="seek">
              <p:cTn id="37" restart="whenNotActive" fill="hold" evtFilter="cancelBubble" nodeType="interactiveSeq">
                <p:stCondLst>
                  <p:cond evt="onClick" delay="0">
                    <p:tgtEl>
                      <p:spTgt spid="12"/>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mph" presetSubtype="2" fill="hold" nodeType="clickEffect">
                                  <p:stCondLst>
                                    <p:cond delay="0"/>
                                  </p:stCondLst>
                                  <p:childTnLst>
                                    <p:animClr clrSpc="rgb" dir="cw">
                                      <p:cBhvr>
                                        <p:cTn id="41" dur="500" fill="hold"/>
                                        <p:tgtEl>
                                          <p:spTgt spid="9"/>
                                        </p:tgtEl>
                                        <p:attrNameLst>
                                          <p:attrName>fillcolor</p:attrName>
                                        </p:attrNameLst>
                                      </p:cBhvr>
                                      <p:to>
                                        <a:srgbClr val="FF0000"/>
                                      </p:to>
                                    </p:animClr>
                                    <p:set>
                                      <p:cBhvr>
                                        <p:cTn id="42" dur="500" fill="hold"/>
                                        <p:tgtEl>
                                          <p:spTgt spid="9"/>
                                        </p:tgtEl>
                                        <p:attrNameLst>
                                          <p:attrName>fill.type</p:attrName>
                                        </p:attrNameLst>
                                      </p:cBhvr>
                                      <p:to>
                                        <p:strVal val="solid"/>
                                      </p:to>
                                    </p:set>
                                    <p:set>
                                      <p:cBhvr>
                                        <p:cTn id="43" dur="500" fill="hold"/>
                                        <p:tgtEl>
                                          <p:spTgt spid="9"/>
                                        </p:tgtEl>
                                        <p:attrNameLst>
                                          <p:attrName>fill.on</p:attrName>
                                        </p:attrNameLst>
                                      </p:cBhvr>
                                      <p:to>
                                        <p:strVal val="true"/>
                                      </p:to>
                                    </p:set>
                                  </p:childTnLst>
                                </p:cTn>
                              </p:par>
                            </p:childTnLst>
                          </p:cTn>
                        </p:par>
                      </p:childTnLst>
                    </p:cTn>
                  </p:par>
                </p:childTnLst>
              </p:cTn>
              <p:nextCondLst>
                <p:cond evt="onClick" delay="0">
                  <p:tgtEl>
                    <p:spTgt spid="12"/>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95FEBF2-C17B-4EA0-81A4-A3E67838136B}"/>
              </a:ext>
            </a:extLst>
          </p:cNvPr>
          <p:cNvSpPr/>
          <p:nvPr/>
        </p:nvSpPr>
        <p:spPr>
          <a:xfrm>
            <a:off x="755650" y="2722563"/>
            <a:ext cx="3821113" cy="1074737"/>
          </a:xfrm>
          <a:prstGeom prst="rect">
            <a:avLst/>
          </a:prstGeom>
          <a:solidFill>
            <a:srgbClr val="47EFDB">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extLst>
              <a:ext uri="{FF2B5EF4-FFF2-40B4-BE49-F238E27FC236}">
                <a16:creationId xmlns:a16="http://schemas.microsoft.com/office/drawing/2014/main" id="{CD414AAC-76AC-48E5-96F7-2BD64AD31C96}"/>
              </a:ext>
            </a:extLst>
          </p:cNvPr>
          <p:cNvSpPr/>
          <p:nvPr/>
        </p:nvSpPr>
        <p:spPr>
          <a:xfrm>
            <a:off x="755650" y="3883025"/>
            <a:ext cx="3821113" cy="1074738"/>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a:extLst>
              <a:ext uri="{FF2B5EF4-FFF2-40B4-BE49-F238E27FC236}">
                <a16:creationId xmlns:a16="http://schemas.microsoft.com/office/drawing/2014/main" id="{F64FC89D-CBD4-4905-B05D-4A0F85F05F09}"/>
              </a:ext>
            </a:extLst>
          </p:cNvPr>
          <p:cNvSpPr/>
          <p:nvPr/>
        </p:nvSpPr>
        <p:spPr>
          <a:xfrm>
            <a:off x="755650" y="5043488"/>
            <a:ext cx="3821113" cy="1074737"/>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a:extLst>
              <a:ext uri="{FF2B5EF4-FFF2-40B4-BE49-F238E27FC236}">
                <a16:creationId xmlns:a16="http://schemas.microsoft.com/office/drawing/2014/main" id="{295D2314-62CE-4E7C-AC03-DB12645F36FD}"/>
              </a:ext>
            </a:extLst>
          </p:cNvPr>
          <p:cNvSpPr/>
          <p:nvPr/>
        </p:nvSpPr>
        <p:spPr>
          <a:xfrm>
            <a:off x="755650" y="1719263"/>
            <a:ext cx="7632700" cy="852487"/>
          </a:xfrm>
          <a:prstGeom prst="rect">
            <a:avLst/>
          </a:prstGeom>
          <a:solidFill>
            <a:srgbClr val="E6E82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10" name="Title 5">
            <a:extLst>
              <a:ext uri="{FF2B5EF4-FFF2-40B4-BE49-F238E27FC236}">
                <a16:creationId xmlns:a16="http://schemas.microsoft.com/office/drawing/2014/main" id="{3375473D-6F04-4DD7-9BA8-7662A5938C87}"/>
              </a:ext>
            </a:extLst>
          </p:cNvPr>
          <p:cNvSpPr>
            <a:spLocks noGrp="1"/>
          </p:cNvSpPr>
          <p:nvPr>
            <p:ph type="title"/>
          </p:nvPr>
        </p:nvSpPr>
        <p:spPr>
          <a:xfrm>
            <a:off x="457200" y="485775"/>
            <a:ext cx="8220075" cy="990600"/>
          </a:xfrm>
        </p:spPr>
        <p:txBody>
          <a:bodyPr>
            <a:normAutofit fontScale="90000"/>
          </a:bodyPr>
          <a:lstStyle/>
          <a:p>
            <a:pPr eaLnBrk="1" hangingPunct="1">
              <a:defRPr/>
            </a:pPr>
            <a:r>
              <a:rPr lang="en-GB" altLang="en-US"/>
              <a:t>Electricity Quiz</a:t>
            </a:r>
          </a:p>
        </p:txBody>
      </p:sp>
      <p:pic>
        <p:nvPicPr>
          <p:cNvPr id="16391" name="Whole Class">
            <a:extLst>
              <a:ext uri="{FF2B5EF4-FFF2-40B4-BE49-F238E27FC236}">
                <a16:creationId xmlns:a16="http://schemas.microsoft.com/office/drawing/2014/main" id="{1F9D1FD6-5D6D-408F-830B-1CDF369F985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a:extLst>
              <a:ext uri="{FF2B5EF4-FFF2-40B4-BE49-F238E27FC236}">
                <a16:creationId xmlns:a16="http://schemas.microsoft.com/office/drawing/2014/main" id="{25DB8B94-221A-456C-A3C3-785F74F32240}"/>
              </a:ext>
            </a:extLst>
          </p:cNvPr>
          <p:cNvSpPr/>
          <p:nvPr/>
        </p:nvSpPr>
        <p:spPr>
          <a:xfrm>
            <a:off x="755650" y="1719263"/>
            <a:ext cx="7632700" cy="85248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000" dirty="0">
                <a:solidFill>
                  <a:schemeClr val="tx1"/>
                </a:solidFill>
                <a:latin typeface="+mj-lt"/>
              </a:rPr>
              <a:t>8. How can we create a break in the circuit without creating an incomplete circuit?</a:t>
            </a:r>
          </a:p>
        </p:txBody>
      </p:sp>
      <p:pic>
        <p:nvPicPr>
          <p:cNvPr id="16393" name="Picture 2">
            <a:extLst>
              <a:ext uri="{FF2B5EF4-FFF2-40B4-BE49-F238E27FC236}">
                <a16:creationId xmlns:a16="http://schemas.microsoft.com/office/drawing/2014/main" id="{FFBBA2BC-177C-4F4A-BA3C-D8E4FC11A00D}"/>
              </a:ext>
            </a:extLst>
          </p:cNvPr>
          <p:cNvPicPr>
            <a:picLocks noChangeAspect="1"/>
          </p:cNvPicPr>
          <p:nvPr/>
        </p:nvPicPr>
        <p:blipFill>
          <a:blip r:embed="rId4">
            <a:extLst>
              <a:ext uri="{28A0092B-C50C-407E-A947-70E740481C1C}">
                <a14:useLocalDpi xmlns:a14="http://schemas.microsoft.com/office/drawing/2010/main" val="0"/>
              </a:ext>
            </a:extLst>
          </a:blip>
          <a:srcRect r="37444" b="36948"/>
          <a:stretch>
            <a:fillRect/>
          </a:stretch>
        </p:blipFill>
        <p:spPr bwMode="auto">
          <a:xfrm>
            <a:off x="5029200" y="2843213"/>
            <a:ext cx="3665538"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a:extLst>
              <a:ext uri="{FF2B5EF4-FFF2-40B4-BE49-F238E27FC236}">
                <a16:creationId xmlns:a16="http://schemas.microsoft.com/office/drawing/2014/main" id="{065856B8-8E77-4B5D-966A-4FCC7006F8CE}"/>
              </a:ext>
            </a:extLst>
          </p:cNvPr>
          <p:cNvSpPr/>
          <p:nvPr/>
        </p:nvSpPr>
        <p:spPr>
          <a:xfrm>
            <a:off x="755650" y="3057525"/>
            <a:ext cx="3811588" cy="452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a) </a:t>
            </a:r>
            <a:r>
              <a:rPr lang="en-GB" dirty="0">
                <a:solidFill>
                  <a:schemeClr val="tx1"/>
                </a:solidFill>
              </a:rPr>
              <a:t>disconnect the wires from the source of electricity</a:t>
            </a:r>
          </a:p>
        </p:txBody>
      </p:sp>
      <p:sp>
        <p:nvSpPr>
          <p:cNvPr id="11" name="Rounded Rectangle 10">
            <a:extLst>
              <a:ext uri="{FF2B5EF4-FFF2-40B4-BE49-F238E27FC236}">
                <a16:creationId xmlns:a16="http://schemas.microsoft.com/office/drawing/2014/main" id="{D46C7EBA-A117-481B-BAAD-C00DADA0684A}"/>
              </a:ext>
            </a:extLst>
          </p:cNvPr>
          <p:cNvSpPr/>
          <p:nvPr/>
        </p:nvSpPr>
        <p:spPr>
          <a:xfrm>
            <a:off x="755650" y="4243388"/>
            <a:ext cx="3811588" cy="3540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b) </a:t>
            </a:r>
            <a:r>
              <a:rPr lang="en-GB" dirty="0">
                <a:solidFill>
                  <a:schemeClr val="tx1"/>
                </a:solidFill>
              </a:rPr>
              <a:t>remove the bulb/motor/buzzer from the circuit</a:t>
            </a:r>
          </a:p>
        </p:txBody>
      </p:sp>
      <p:sp>
        <p:nvSpPr>
          <p:cNvPr id="12" name="Rounded Rectangle 11">
            <a:extLst>
              <a:ext uri="{FF2B5EF4-FFF2-40B4-BE49-F238E27FC236}">
                <a16:creationId xmlns:a16="http://schemas.microsoft.com/office/drawing/2014/main" id="{CFD3BCB8-BE9C-49BE-92A3-BB282C17905C}"/>
              </a:ext>
            </a:extLst>
          </p:cNvPr>
          <p:cNvSpPr/>
          <p:nvPr/>
        </p:nvSpPr>
        <p:spPr>
          <a:xfrm>
            <a:off x="755650" y="5407025"/>
            <a:ext cx="3811588" cy="31591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c) </a:t>
            </a:r>
            <a:r>
              <a:rPr lang="en-GB" dirty="0">
                <a:solidFill>
                  <a:schemeClr val="tx1"/>
                </a:solidFill>
              </a:rPr>
              <a:t>add a switch to the circuit</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mph" presetSubtype="2" fill="hold" nodeType="clickEffect">
                                  <p:stCondLst>
                                    <p:cond delay="0"/>
                                  </p:stCondLst>
                                  <p:childTnLst>
                                    <p:animClr clrSpc="rgb" dir="cw">
                                      <p:cBhvr>
                                        <p:cTn id="6" dur="500" fill="hold"/>
                                        <p:tgtEl>
                                          <p:spTgt spid="7"/>
                                        </p:tgtEl>
                                        <p:attrNameLst>
                                          <p:attrName>fillcolor</p:attrName>
                                        </p:attrNameLst>
                                      </p:cBhvr>
                                      <p:to>
                                        <a:srgbClr val="FF0000"/>
                                      </p:to>
                                    </p:animClr>
                                    <p:set>
                                      <p:cBhvr>
                                        <p:cTn id="7" dur="500" fill="hold"/>
                                        <p:tgtEl>
                                          <p:spTgt spid="7"/>
                                        </p:tgtEl>
                                        <p:attrNameLst>
                                          <p:attrName>fill.type</p:attrName>
                                        </p:attrNameLst>
                                      </p:cBhvr>
                                      <p:to>
                                        <p:strVal val="solid"/>
                                      </p:to>
                                    </p:set>
                                    <p:set>
                                      <p:cBhvr>
                                        <p:cTn id="8"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FF00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16" restart="whenNotActive" fill="hold" evtFilter="cancelBubble" nodeType="interactiveSeq">
                <p:stCondLst>
                  <p:cond evt="onClick" delay="0">
                    <p:tgtEl>
                      <p:spTgt spid="9"/>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1" presetClass="emph" presetSubtype="2" fill="hold" nodeType="clickEffect">
                                  <p:stCondLst>
                                    <p:cond delay="0"/>
                                  </p:stCondLst>
                                  <p:childTnLst>
                                    <p:animClr clrSpc="rgb" dir="cw">
                                      <p:cBhvr>
                                        <p:cTn id="20" dur="500" fill="hold"/>
                                        <p:tgtEl>
                                          <p:spTgt spid="9"/>
                                        </p:tgtEl>
                                        <p:attrNameLst>
                                          <p:attrName>fillcolor</p:attrName>
                                        </p:attrNameLst>
                                      </p:cBhvr>
                                      <p:to>
                                        <a:srgbClr val="92D050"/>
                                      </p:to>
                                    </p:animClr>
                                    <p:set>
                                      <p:cBhvr>
                                        <p:cTn id="21" dur="500" fill="hold"/>
                                        <p:tgtEl>
                                          <p:spTgt spid="9"/>
                                        </p:tgtEl>
                                        <p:attrNameLst>
                                          <p:attrName>fill.type</p:attrName>
                                        </p:attrNameLst>
                                      </p:cBhvr>
                                      <p:to>
                                        <p:strVal val="solid"/>
                                      </p:to>
                                    </p:set>
                                    <p:set>
                                      <p:cBhvr>
                                        <p:cTn id="22" dur="5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0"/>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1" presetClass="emph" presetSubtype="2" fill="hold" nodeType="clickEffect">
                                  <p:stCondLst>
                                    <p:cond delay="0"/>
                                  </p:stCondLst>
                                  <p:childTnLst>
                                    <p:animClr clrSpc="rgb" dir="cw">
                                      <p:cBhvr>
                                        <p:cTn id="27" dur="500" fill="hold"/>
                                        <p:tgtEl>
                                          <p:spTgt spid="7"/>
                                        </p:tgtEl>
                                        <p:attrNameLst>
                                          <p:attrName>fillcolor</p:attrName>
                                        </p:attrNameLst>
                                      </p:cBhvr>
                                      <p:to>
                                        <a:srgbClr val="FF0000"/>
                                      </p:to>
                                    </p:animClr>
                                    <p:set>
                                      <p:cBhvr>
                                        <p:cTn id="28" dur="500" fill="hold"/>
                                        <p:tgtEl>
                                          <p:spTgt spid="7"/>
                                        </p:tgtEl>
                                        <p:attrNameLst>
                                          <p:attrName>fill.type</p:attrName>
                                        </p:attrNameLst>
                                      </p:cBhvr>
                                      <p:to>
                                        <p:strVal val="solid"/>
                                      </p:to>
                                    </p:set>
                                    <p:set>
                                      <p:cBhvr>
                                        <p:cTn id="29" dur="500" fill="hold"/>
                                        <p:tgtEl>
                                          <p:spTgt spid="7"/>
                                        </p:tgtEl>
                                        <p:attrNameLst>
                                          <p:attrName>fill.on</p:attrName>
                                        </p:attrNameLst>
                                      </p:cBhvr>
                                      <p:to>
                                        <p:strVal val="true"/>
                                      </p:to>
                                    </p:set>
                                  </p:childTnLst>
                                </p:cTn>
                              </p:par>
                            </p:childTnLst>
                          </p:cTn>
                        </p:par>
                      </p:childTnLst>
                    </p:cTn>
                  </p:par>
                </p:childTnLst>
              </p:cTn>
              <p:nextCondLst>
                <p:cond evt="onClick" delay="0">
                  <p:tgtEl>
                    <p:spTgt spid="10"/>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1" presetClass="emph" presetSubtype="2" fill="hold" nodeType="clickEffect">
                                  <p:stCondLst>
                                    <p:cond delay="0"/>
                                  </p:stCondLst>
                                  <p:childTnLst>
                                    <p:animClr clrSpc="rgb" dir="cw">
                                      <p:cBhvr>
                                        <p:cTn id="34" dur="500" fill="hold"/>
                                        <p:tgtEl>
                                          <p:spTgt spid="8"/>
                                        </p:tgtEl>
                                        <p:attrNameLst>
                                          <p:attrName>fillcolor</p:attrName>
                                        </p:attrNameLst>
                                      </p:cBhvr>
                                      <p:to>
                                        <a:srgbClr val="FF0000"/>
                                      </p:to>
                                    </p:animClr>
                                    <p:set>
                                      <p:cBhvr>
                                        <p:cTn id="35" dur="500" fill="hold"/>
                                        <p:tgtEl>
                                          <p:spTgt spid="8"/>
                                        </p:tgtEl>
                                        <p:attrNameLst>
                                          <p:attrName>fill.type</p:attrName>
                                        </p:attrNameLst>
                                      </p:cBhvr>
                                      <p:to>
                                        <p:strVal val="solid"/>
                                      </p:to>
                                    </p:set>
                                    <p:set>
                                      <p:cBhvr>
                                        <p:cTn id="36" dur="500" fill="hold"/>
                                        <p:tgtEl>
                                          <p:spTgt spid="8"/>
                                        </p:tgtEl>
                                        <p:attrNameLst>
                                          <p:attrName>fill.on</p:attrName>
                                        </p:attrNameLst>
                                      </p:cBhvr>
                                      <p:to>
                                        <p:strVal val="true"/>
                                      </p:to>
                                    </p:set>
                                  </p:childTnLst>
                                </p:cTn>
                              </p:par>
                            </p:childTnLst>
                          </p:cTn>
                        </p:par>
                      </p:childTnLst>
                    </p:cTn>
                  </p:par>
                </p:childTnLst>
              </p:cTn>
              <p:nextCondLst>
                <p:cond evt="onClick" delay="0">
                  <p:tgtEl>
                    <p:spTgt spid="11"/>
                  </p:tgtEl>
                </p:cond>
              </p:nextCondLst>
            </p:seq>
            <p:seq concurrent="1" nextAc="seek">
              <p:cTn id="37" restart="whenNotActive" fill="hold" evtFilter="cancelBubble" nodeType="interactiveSeq">
                <p:stCondLst>
                  <p:cond evt="onClick" delay="0">
                    <p:tgtEl>
                      <p:spTgt spid="12"/>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mph" presetSubtype="2" fill="hold" nodeType="clickEffect">
                                  <p:stCondLst>
                                    <p:cond delay="0"/>
                                  </p:stCondLst>
                                  <p:childTnLst>
                                    <p:animClr clrSpc="rgb" dir="cw">
                                      <p:cBhvr>
                                        <p:cTn id="41" dur="500" fill="hold"/>
                                        <p:tgtEl>
                                          <p:spTgt spid="9"/>
                                        </p:tgtEl>
                                        <p:attrNameLst>
                                          <p:attrName>fillcolor</p:attrName>
                                        </p:attrNameLst>
                                      </p:cBhvr>
                                      <p:to>
                                        <a:srgbClr val="92D050"/>
                                      </p:to>
                                    </p:animClr>
                                    <p:set>
                                      <p:cBhvr>
                                        <p:cTn id="42" dur="500" fill="hold"/>
                                        <p:tgtEl>
                                          <p:spTgt spid="9"/>
                                        </p:tgtEl>
                                        <p:attrNameLst>
                                          <p:attrName>fill.type</p:attrName>
                                        </p:attrNameLst>
                                      </p:cBhvr>
                                      <p:to>
                                        <p:strVal val="solid"/>
                                      </p:to>
                                    </p:set>
                                    <p:set>
                                      <p:cBhvr>
                                        <p:cTn id="43" dur="500" fill="hold"/>
                                        <p:tgtEl>
                                          <p:spTgt spid="9"/>
                                        </p:tgtEl>
                                        <p:attrNameLst>
                                          <p:attrName>fill.on</p:attrName>
                                        </p:attrNameLst>
                                      </p:cBhvr>
                                      <p:to>
                                        <p:strVal val="true"/>
                                      </p:to>
                                    </p:set>
                                  </p:childTnLst>
                                </p:cTn>
                              </p:par>
                            </p:childTnLst>
                          </p:cTn>
                        </p:par>
                      </p:childTnLst>
                    </p:cTn>
                  </p:par>
                </p:childTnLst>
              </p:cTn>
              <p:nextCondLst>
                <p:cond evt="onClick" delay="0">
                  <p:tgtEl>
                    <p:spTgt spid="1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21E0419-5E29-4BE6-A0E1-ED2CC2056455}"/>
              </a:ext>
            </a:extLst>
          </p:cNvPr>
          <p:cNvSpPr/>
          <p:nvPr/>
        </p:nvSpPr>
        <p:spPr>
          <a:xfrm>
            <a:off x="755650" y="2722563"/>
            <a:ext cx="3821113" cy="1074737"/>
          </a:xfrm>
          <a:prstGeom prst="rect">
            <a:avLst/>
          </a:prstGeom>
          <a:solidFill>
            <a:srgbClr val="47EFDB">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extLst>
              <a:ext uri="{FF2B5EF4-FFF2-40B4-BE49-F238E27FC236}">
                <a16:creationId xmlns:a16="http://schemas.microsoft.com/office/drawing/2014/main" id="{1243FFD5-F493-4560-975E-573EC53D8E0D}"/>
              </a:ext>
            </a:extLst>
          </p:cNvPr>
          <p:cNvSpPr/>
          <p:nvPr/>
        </p:nvSpPr>
        <p:spPr>
          <a:xfrm>
            <a:off x="755650" y="3883025"/>
            <a:ext cx="3821113" cy="1074738"/>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a:extLst>
              <a:ext uri="{FF2B5EF4-FFF2-40B4-BE49-F238E27FC236}">
                <a16:creationId xmlns:a16="http://schemas.microsoft.com/office/drawing/2014/main" id="{BC45CE2D-ED5B-472B-BE12-4045C6F348DE}"/>
              </a:ext>
            </a:extLst>
          </p:cNvPr>
          <p:cNvSpPr/>
          <p:nvPr/>
        </p:nvSpPr>
        <p:spPr>
          <a:xfrm>
            <a:off x="755650" y="5043488"/>
            <a:ext cx="3821113" cy="1074737"/>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a:extLst>
              <a:ext uri="{FF2B5EF4-FFF2-40B4-BE49-F238E27FC236}">
                <a16:creationId xmlns:a16="http://schemas.microsoft.com/office/drawing/2014/main" id="{DD583F2E-5C1F-4272-8D34-737B2915F068}"/>
              </a:ext>
            </a:extLst>
          </p:cNvPr>
          <p:cNvSpPr/>
          <p:nvPr/>
        </p:nvSpPr>
        <p:spPr>
          <a:xfrm>
            <a:off x="755650" y="1719263"/>
            <a:ext cx="7632700" cy="852487"/>
          </a:xfrm>
          <a:prstGeom prst="rect">
            <a:avLst/>
          </a:prstGeom>
          <a:solidFill>
            <a:srgbClr val="E6E82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34" name="Title 5">
            <a:extLst>
              <a:ext uri="{FF2B5EF4-FFF2-40B4-BE49-F238E27FC236}">
                <a16:creationId xmlns:a16="http://schemas.microsoft.com/office/drawing/2014/main" id="{6E24537F-15ED-466F-A2FB-0D833844649A}"/>
              </a:ext>
            </a:extLst>
          </p:cNvPr>
          <p:cNvSpPr>
            <a:spLocks noGrp="1"/>
          </p:cNvSpPr>
          <p:nvPr>
            <p:ph type="title"/>
          </p:nvPr>
        </p:nvSpPr>
        <p:spPr>
          <a:xfrm>
            <a:off x="457200" y="485775"/>
            <a:ext cx="8220075" cy="990600"/>
          </a:xfrm>
        </p:spPr>
        <p:txBody>
          <a:bodyPr>
            <a:normAutofit fontScale="90000"/>
          </a:bodyPr>
          <a:lstStyle/>
          <a:p>
            <a:pPr eaLnBrk="1" hangingPunct="1">
              <a:defRPr/>
            </a:pPr>
            <a:r>
              <a:rPr lang="en-GB" altLang="en-US"/>
              <a:t>Electricity Quiz</a:t>
            </a:r>
          </a:p>
        </p:txBody>
      </p:sp>
      <p:pic>
        <p:nvPicPr>
          <p:cNvPr id="17415" name="Whole Class">
            <a:extLst>
              <a:ext uri="{FF2B5EF4-FFF2-40B4-BE49-F238E27FC236}">
                <a16:creationId xmlns:a16="http://schemas.microsoft.com/office/drawing/2014/main" id="{5DFF6FF5-296D-4B97-9E57-45F4FD7EA64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a:extLst>
              <a:ext uri="{FF2B5EF4-FFF2-40B4-BE49-F238E27FC236}">
                <a16:creationId xmlns:a16="http://schemas.microsoft.com/office/drawing/2014/main" id="{952CA10F-359C-4DA4-898A-247AB2B60B66}"/>
              </a:ext>
            </a:extLst>
          </p:cNvPr>
          <p:cNvSpPr/>
          <p:nvPr/>
        </p:nvSpPr>
        <p:spPr>
          <a:xfrm>
            <a:off x="755650" y="1719263"/>
            <a:ext cx="7632700" cy="85248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000" dirty="0">
                <a:solidFill>
                  <a:schemeClr val="tx1"/>
                </a:solidFill>
                <a:latin typeface="+mj-lt"/>
              </a:rPr>
              <a:t>9. Which of the following is not a type of switch?</a:t>
            </a:r>
          </a:p>
        </p:txBody>
      </p:sp>
      <p:pic>
        <p:nvPicPr>
          <p:cNvPr id="17417" name="Picture 2">
            <a:extLst>
              <a:ext uri="{FF2B5EF4-FFF2-40B4-BE49-F238E27FC236}">
                <a16:creationId xmlns:a16="http://schemas.microsoft.com/office/drawing/2014/main" id="{8756386F-81A2-4952-BF6B-D6AF7340AB73}"/>
              </a:ext>
            </a:extLst>
          </p:cNvPr>
          <p:cNvPicPr>
            <a:picLocks noChangeAspect="1"/>
          </p:cNvPicPr>
          <p:nvPr/>
        </p:nvPicPr>
        <p:blipFill>
          <a:blip r:embed="rId4">
            <a:extLst>
              <a:ext uri="{28A0092B-C50C-407E-A947-70E740481C1C}">
                <a14:useLocalDpi xmlns:a14="http://schemas.microsoft.com/office/drawing/2010/main" val="0"/>
              </a:ext>
            </a:extLst>
          </a:blip>
          <a:srcRect r="37444" b="36948"/>
          <a:stretch>
            <a:fillRect/>
          </a:stretch>
        </p:blipFill>
        <p:spPr bwMode="auto">
          <a:xfrm>
            <a:off x="5029200" y="2843213"/>
            <a:ext cx="3665538"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a:extLst>
              <a:ext uri="{FF2B5EF4-FFF2-40B4-BE49-F238E27FC236}">
                <a16:creationId xmlns:a16="http://schemas.microsoft.com/office/drawing/2014/main" id="{88B57604-B6A7-4676-8405-C150BBA54668}"/>
              </a:ext>
            </a:extLst>
          </p:cNvPr>
          <p:cNvSpPr/>
          <p:nvPr/>
        </p:nvSpPr>
        <p:spPr>
          <a:xfrm>
            <a:off x="755650" y="3057525"/>
            <a:ext cx="3811588" cy="452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a) </a:t>
            </a:r>
            <a:r>
              <a:rPr lang="en-GB" dirty="0">
                <a:solidFill>
                  <a:schemeClr val="tx1"/>
                </a:solidFill>
              </a:rPr>
              <a:t>pinch switch</a:t>
            </a:r>
          </a:p>
        </p:txBody>
      </p:sp>
      <p:sp>
        <p:nvSpPr>
          <p:cNvPr id="11" name="Rounded Rectangle 10">
            <a:extLst>
              <a:ext uri="{FF2B5EF4-FFF2-40B4-BE49-F238E27FC236}">
                <a16:creationId xmlns:a16="http://schemas.microsoft.com/office/drawing/2014/main" id="{0147BD03-759C-4309-9571-9EFD10AB69A0}"/>
              </a:ext>
            </a:extLst>
          </p:cNvPr>
          <p:cNvSpPr/>
          <p:nvPr/>
        </p:nvSpPr>
        <p:spPr>
          <a:xfrm>
            <a:off x="755650" y="4243388"/>
            <a:ext cx="3811588" cy="3540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b) </a:t>
            </a:r>
            <a:r>
              <a:rPr lang="en-GB" dirty="0">
                <a:solidFill>
                  <a:schemeClr val="tx1"/>
                </a:solidFill>
              </a:rPr>
              <a:t>toggle switch</a:t>
            </a:r>
          </a:p>
        </p:txBody>
      </p:sp>
      <p:sp>
        <p:nvSpPr>
          <p:cNvPr id="12" name="Rounded Rectangle 11">
            <a:extLst>
              <a:ext uri="{FF2B5EF4-FFF2-40B4-BE49-F238E27FC236}">
                <a16:creationId xmlns:a16="http://schemas.microsoft.com/office/drawing/2014/main" id="{E58A8963-49A3-424F-9F11-2BEAC5908D87}"/>
              </a:ext>
            </a:extLst>
          </p:cNvPr>
          <p:cNvSpPr/>
          <p:nvPr/>
        </p:nvSpPr>
        <p:spPr>
          <a:xfrm>
            <a:off x="755650" y="5407025"/>
            <a:ext cx="3811588" cy="31591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c) </a:t>
            </a:r>
            <a:r>
              <a:rPr lang="en-GB" dirty="0">
                <a:solidFill>
                  <a:schemeClr val="tx1"/>
                </a:solidFill>
              </a:rPr>
              <a:t>paddle switch</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mph" presetSubtype="2" fill="hold" nodeType="clickEffect">
                                  <p:stCondLst>
                                    <p:cond delay="0"/>
                                  </p:stCondLst>
                                  <p:childTnLst>
                                    <p:animClr clrSpc="rgb" dir="cw">
                                      <p:cBhvr>
                                        <p:cTn id="6" dur="500" fill="hold"/>
                                        <p:tgtEl>
                                          <p:spTgt spid="7"/>
                                        </p:tgtEl>
                                        <p:attrNameLst>
                                          <p:attrName>fillcolor</p:attrName>
                                        </p:attrNameLst>
                                      </p:cBhvr>
                                      <p:to>
                                        <a:srgbClr val="92D050"/>
                                      </p:to>
                                    </p:animClr>
                                    <p:set>
                                      <p:cBhvr>
                                        <p:cTn id="7" dur="500" fill="hold"/>
                                        <p:tgtEl>
                                          <p:spTgt spid="7"/>
                                        </p:tgtEl>
                                        <p:attrNameLst>
                                          <p:attrName>fill.type</p:attrName>
                                        </p:attrNameLst>
                                      </p:cBhvr>
                                      <p:to>
                                        <p:strVal val="solid"/>
                                      </p:to>
                                    </p:set>
                                    <p:set>
                                      <p:cBhvr>
                                        <p:cTn id="8"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FF00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16" restart="whenNotActive" fill="hold" evtFilter="cancelBubble" nodeType="interactiveSeq">
                <p:stCondLst>
                  <p:cond evt="onClick" delay="0">
                    <p:tgtEl>
                      <p:spTgt spid="9"/>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1" presetClass="emph" presetSubtype="2" fill="hold" nodeType="clickEffect">
                                  <p:stCondLst>
                                    <p:cond delay="0"/>
                                  </p:stCondLst>
                                  <p:childTnLst>
                                    <p:animClr clrSpc="rgb" dir="cw">
                                      <p:cBhvr>
                                        <p:cTn id="20" dur="500" fill="hold"/>
                                        <p:tgtEl>
                                          <p:spTgt spid="9"/>
                                        </p:tgtEl>
                                        <p:attrNameLst>
                                          <p:attrName>fillcolor</p:attrName>
                                        </p:attrNameLst>
                                      </p:cBhvr>
                                      <p:to>
                                        <a:srgbClr val="FF0000"/>
                                      </p:to>
                                    </p:animClr>
                                    <p:set>
                                      <p:cBhvr>
                                        <p:cTn id="21" dur="500" fill="hold"/>
                                        <p:tgtEl>
                                          <p:spTgt spid="9"/>
                                        </p:tgtEl>
                                        <p:attrNameLst>
                                          <p:attrName>fill.type</p:attrName>
                                        </p:attrNameLst>
                                      </p:cBhvr>
                                      <p:to>
                                        <p:strVal val="solid"/>
                                      </p:to>
                                    </p:set>
                                    <p:set>
                                      <p:cBhvr>
                                        <p:cTn id="22" dur="5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0"/>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1" presetClass="emph" presetSubtype="2" fill="hold" nodeType="clickEffect">
                                  <p:stCondLst>
                                    <p:cond delay="0"/>
                                  </p:stCondLst>
                                  <p:childTnLst>
                                    <p:animClr clrSpc="rgb" dir="cw">
                                      <p:cBhvr>
                                        <p:cTn id="27" dur="500" fill="hold"/>
                                        <p:tgtEl>
                                          <p:spTgt spid="7"/>
                                        </p:tgtEl>
                                        <p:attrNameLst>
                                          <p:attrName>fillcolor</p:attrName>
                                        </p:attrNameLst>
                                      </p:cBhvr>
                                      <p:to>
                                        <a:srgbClr val="92D050"/>
                                      </p:to>
                                    </p:animClr>
                                    <p:set>
                                      <p:cBhvr>
                                        <p:cTn id="28" dur="500" fill="hold"/>
                                        <p:tgtEl>
                                          <p:spTgt spid="7"/>
                                        </p:tgtEl>
                                        <p:attrNameLst>
                                          <p:attrName>fill.type</p:attrName>
                                        </p:attrNameLst>
                                      </p:cBhvr>
                                      <p:to>
                                        <p:strVal val="solid"/>
                                      </p:to>
                                    </p:set>
                                    <p:set>
                                      <p:cBhvr>
                                        <p:cTn id="29" dur="500" fill="hold"/>
                                        <p:tgtEl>
                                          <p:spTgt spid="7"/>
                                        </p:tgtEl>
                                        <p:attrNameLst>
                                          <p:attrName>fill.on</p:attrName>
                                        </p:attrNameLst>
                                      </p:cBhvr>
                                      <p:to>
                                        <p:strVal val="true"/>
                                      </p:to>
                                    </p:set>
                                  </p:childTnLst>
                                </p:cTn>
                              </p:par>
                            </p:childTnLst>
                          </p:cTn>
                        </p:par>
                      </p:childTnLst>
                    </p:cTn>
                  </p:par>
                </p:childTnLst>
              </p:cTn>
              <p:nextCondLst>
                <p:cond evt="onClick" delay="0">
                  <p:tgtEl>
                    <p:spTgt spid="10"/>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1" presetClass="emph" presetSubtype="2" fill="hold" nodeType="clickEffect">
                                  <p:stCondLst>
                                    <p:cond delay="0"/>
                                  </p:stCondLst>
                                  <p:childTnLst>
                                    <p:animClr clrSpc="rgb" dir="cw">
                                      <p:cBhvr>
                                        <p:cTn id="34" dur="500" fill="hold"/>
                                        <p:tgtEl>
                                          <p:spTgt spid="8"/>
                                        </p:tgtEl>
                                        <p:attrNameLst>
                                          <p:attrName>fillcolor</p:attrName>
                                        </p:attrNameLst>
                                      </p:cBhvr>
                                      <p:to>
                                        <a:srgbClr val="FF0000"/>
                                      </p:to>
                                    </p:animClr>
                                    <p:set>
                                      <p:cBhvr>
                                        <p:cTn id="35" dur="500" fill="hold"/>
                                        <p:tgtEl>
                                          <p:spTgt spid="8"/>
                                        </p:tgtEl>
                                        <p:attrNameLst>
                                          <p:attrName>fill.type</p:attrName>
                                        </p:attrNameLst>
                                      </p:cBhvr>
                                      <p:to>
                                        <p:strVal val="solid"/>
                                      </p:to>
                                    </p:set>
                                    <p:set>
                                      <p:cBhvr>
                                        <p:cTn id="36" dur="500" fill="hold"/>
                                        <p:tgtEl>
                                          <p:spTgt spid="8"/>
                                        </p:tgtEl>
                                        <p:attrNameLst>
                                          <p:attrName>fill.on</p:attrName>
                                        </p:attrNameLst>
                                      </p:cBhvr>
                                      <p:to>
                                        <p:strVal val="true"/>
                                      </p:to>
                                    </p:set>
                                  </p:childTnLst>
                                </p:cTn>
                              </p:par>
                            </p:childTnLst>
                          </p:cTn>
                        </p:par>
                      </p:childTnLst>
                    </p:cTn>
                  </p:par>
                </p:childTnLst>
              </p:cTn>
              <p:nextCondLst>
                <p:cond evt="onClick" delay="0">
                  <p:tgtEl>
                    <p:spTgt spid="11"/>
                  </p:tgtEl>
                </p:cond>
              </p:nextCondLst>
            </p:seq>
            <p:seq concurrent="1" nextAc="seek">
              <p:cTn id="37" restart="whenNotActive" fill="hold" evtFilter="cancelBubble" nodeType="interactiveSeq">
                <p:stCondLst>
                  <p:cond evt="onClick" delay="0">
                    <p:tgtEl>
                      <p:spTgt spid="12"/>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mph" presetSubtype="2" fill="hold" nodeType="clickEffect">
                                  <p:stCondLst>
                                    <p:cond delay="0"/>
                                  </p:stCondLst>
                                  <p:childTnLst>
                                    <p:animClr clrSpc="rgb" dir="cw">
                                      <p:cBhvr>
                                        <p:cTn id="41" dur="500" fill="hold"/>
                                        <p:tgtEl>
                                          <p:spTgt spid="9"/>
                                        </p:tgtEl>
                                        <p:attrNameLst>
                                          <p:attrName>fillcolor</p:attrName>
                                        </p:attrNameLst>
                                      </p:cBhvr>
                                      <p:to>
                                        <a:srgbClr val="FF0000"/>
                                      </p:to>
                                    </p:animClr>
                                    <p:set>
                                      <p:cBhvr>
                                        <p:cTn id="42" dur="500" fill="hold"/>
                                        <p:tgtEl>
                                          <p:spTgt spid="9"/>
                                        </p:tgtEl>
                                        <p:attrNameLst>
                                          <p:attrName>fill.type</p:attrName>
                                        </p:attrNameLst>
                                      </p:cBhvr>
                                      <p:to>
                                        <p:strVal val="solid"/>
                                      </p:to>
                                    </p:set>
                                    <p:set>
                                      <p:cBhvr>
                                        <p:cTn id="43" dur="500" fill="hold"/>
                                        <p:tgtEl>
                                          <p:spTgt spid="9"/>
                                        </p:tgtEl>
                                        <p:attrNameLst>
                                          <p:attrName>fill.on</p:attrName>
                                        </p:attrNameLst>
                                      </p:cBhvr>
                                      <p:to>
                                        <p:strVal val="true"/>
                                      </p:to>
                                    </p:set>
                                  </p:childTnLst>
                                </p:cTn>
                              </p:par>
                            </p:childTnLst>
                          </p:cTn>
                        </p:par>
                      </p:childTnLst>
                    </p:cTn>
                  </p:par>
                </p:childTnLst>
              </p:cTn>
              <p:nextCondLst>
                <p:cond evt="onClick" delay="0">
                  <p:tgtEl>
                    <p:spTgt spid="12"/>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8DFF4E6-F1C9-4452-BB0B-E60E96E43C09}"/>
              </a:ext>
            </a:extLst>
          </p:cNvPr>
          <p:cNvSpPr/>
          <p:nvPr/>
        </p:nvSpPr>
        <p:spPr>
          <a:xfrm>
            <a:off x="755650" y="2722563"/>
            <a:ext cx="3821113" cy="1074737"/>
          </a:xfrm>
          <a:prstGeom prst="rect">
            <a:avLst/>
          </a:prstGeom>
          <a:solidFill>
            <a:srgbClr val="47EFDB">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extLst>
              <a:ext uri="{FF2B5EF4-FFF2-40B4-BE49-F238E27FC236}">
                <a16:creationId xmlns:a16="http://schemas.microsoft.com/office/drawing/2014/main" id="{A507BA8B-F32B-4EAB-958F-8AB357BAF7EF}"/>
              </a:ext>
            </a:extLst>
          </p:cNvPr>
          <p:cNvSpPr/>
          <p:nvPr/>
        </p:nvSpPr>
        <p:spPr>
          <a:xfrm>
            <a:off x="755650" y="3883025"/>
            <a:ext cx="3821113" cy="1074738"/>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a:extLst>
              <a:ext uri="{FF2B5EF4-FFF2-40B4-BE49-F238E27FC236}">
                <a16:creationId xmlns:a16="http://schemas.microsoft.com/office/drawing/2014/main" id="{1FC5F48E-320C-4589-8C69-4C9DDDD1D9AC}"/>
              </a:ext>
            </a:extLst>
          </p:cNvPr>
          <p:cNvSpPr/>
          <p:nvPr/>
        </p:nvSpPr>
        <p:spPr>
          <a:xfrm>
            <a:off x="755650" y="5043488"/>
            <a:ext cx="3821113" cy="1074737"/>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a:extLst>
              <a:ext uri="{FF2B5EF4-FFF2-40B4-BE49-F238E27FC236}">
                <a16:creationId xmlns:a16="http://schemas.microsoft.com/office/drawing/2014/main" id="{AA8D8419-FD07-4375-A6F3-98AA5D5BE1E5}"/>
              </a:ext>
            </a:extLst>
          </p:cNvPr>
          <p:cNvSpPr/>
          <p:nvPr/>
        </p:nvSpPr>
        <p:spPr>
          <a:xfrm>
            <a:off x="755650" y="1719263"/>
            <a:ext cx="7632700" cy="852487"/>
          </a:xfrm>
          <a:prstGeom prst="rect">
            <a:avLst/>
          </a:prstGeom>
          <a:solidFill>
            <a:srgbClr val="E6E82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58" name="Title 5">
            <a:extLst>
              <a:ext uri="{FF2B5EF4-FFF2-40B4-BE49-F238E27FC236}">
                <a16:creationId xmlns:a16="http://schemas.microsoft.com/office/drawing/2014/main" id="{65580F8E-EE21-4690-B59D-550458111DD6}"/>
              </a:ext>
            </a:extLst>
          </p:cNvPr>
          <p:cNvSpPr>
            <a:spLocks noGrp="1"/>
          </p:cNvSpPr>
          <p:nvPr>
            <p:ph type="title"/>
          </p:nvPr>
        </p:nvSpPr>
        <p:spPr>
          <a:xfrm>
            <a:off x="457200" y="485775"/>
            <a:ext cx="8220075" cy="990600"/>
          </a:xfrm>
        </p:spPr>
        <p:txBody>
          <a:bodyPr>
            <a:normAutofit fontScale="90000"/>
          </a:bodyPr>
          <a:lstStyle/>
          <a:p>
            <a:pPr eaLnBrk="1" hangingPunct="1">
              <a:defRPr/>
            </a:pPr>
            <a:r>
              <a:rPr lang="en-GB" altLang="en-US"/>
              <a:t>Electricity Quiz</a:t>
            </a:r>
          </a:p>
        </p:txBody>
      </p:sp>
      <p:pic>
        <p:nvPicPr>
          <p:cNvPr id="18439" name="Whole Class">
            <a:extLst>
              <a:ext uri="{FF2B5EF4-FFF2-40B4-BE49-F238E27FC236}">
                <a16:creationId xmlns:a16="http://schemas.microsoft.com/office/drawing/2014/main" id="{F6AA40A6-5A85-406E-A343-8956FB188F0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a:extLst>
              <a:ext uri="{FF2B5EF4-FFF2-40B4-BE49-F238E27FC236}">
                <a16:creationId xmlns:a16="http://schemas.microsoft.com/office/drawing/2014/main" id="{FDE32CBE-9572-46A7-BB36-B53A022667CE}"/>
              </a:ext>
            </a:extLst>
          </p:cNvPr>
          <p:cNvSpPr/>
          <p:nvPr/>
        </p:nvSpPr>
        <p:spPr>
          <a:xfrm>
            <a:off x="755650" y="1719263"/>
            <a:ext cx="7632700" cy="85248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000">
                <a:solidFill>
                  <a:schemeClr val="tx1"/>
                </a:solidFill>
                <a:latin typeface="+mj-lt"/>
              </a:rPr>
              <a:t>10. </a:t>
            </a:r>
            <a:r>
              <a:rPr lang="en-GB" sz="2000" dirty="0">
                <a:solidFill>
                  <a:schemeClr val="tx1"/>
                </a:solidFill>
                <a:latin typeface="+mj-lt"/>
              </a:rPr>
              <a:t>What are the two types of electrical sources we use?</a:t>
            </a:r>
          </a:p>
        </p:txBody>
      </p:sp>
      <p:pic>
        <p:nvPicPr>
          <p:cNvPr id="18441" name="Picture 2">
            <a:extLst>
              <a:ext uri="{FF2B5EF4-FFF2-40B4-BE49-F238E27FC236}">
                <a16:creationId xmlns:a16="http://schemas.microsoft.com/office/drawing/2014/main" id="{6D16952C-1E9F-4FEB-A0FA-779CE8B6858C}"/>
              </a:ext>
            </a:extLst>
          </p:cNvPr>
          <p:cNvPicPr>
            <a:picLocks noChangeAspect="1"/>
          </p:cNvPicPr>
          <p:nvPr/>
        </p:nvPicPr>
        <p:blipFill>
          <a:blip r:embed="rId4">
            <a:extLst>
              <a:ext uri="{28A0092B-C50C-407E-A947-70E740481C1C}">
                <a14:useLocalDpi xmlns:a14="http://schemas.microsoft.com/office/drawing/2010/main" val="0"/>
              </a:ext>
            </a:extLst>
          </a:blip>
          <a:srcRect r="37444" b="36948"/>
          <a:stretch>
            <a:fillRect/>
          </a:stretch>
        </p:blipFill>
        <p:spPr bwMode="auto">
          <a:xfrm>
            <a:off x="5029200" y="2843213"/>
            <a:ext cx="3665538"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a:extLst>
              <a:ext uri="{FF2B5EF4-FFF2-40B4-BE49-F238E27FC236}">
                <a16:creationId xmlns:a16="http://schemas.microsoft.com/office/drawing/2014/main" id="{0CF1A363-CE71-42C8-980D-209C43A29FD4}"/>
              </a:ext>
            </a:extLst>
          </p:cNvPr>
          <p:cNvSpPr/>
          <p:nvPr/>
        </p:nvSpPr>
        <p:spPr>
          <a:xfrm>
            <a:off x="755650" y="3057525"/>
            <a:ext cx="3811588" cy="4524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a) </a:t>
            </a:r>
            <a:r>
              <a:rPr lang="en-GB" dirty="0">
                <a:solidFill>
                  <a:schemeClr val="tx1"/>
                </a:solidFill>
              </a:rPr>
              <a:t>power station and batteries</a:t>
            </a:r>
          </a:p>
        </p:txBody>
      </p:sp>
      <p:sp>
        <p:nvSpPr>
          <p:cNvPr id="11" name="Rounded Rectangle 10">
            <a:extLst>
              <a:ext uri="{FF2B5EF4-FFF2-40B4-BE49-F238E27FC236}">
                <a16:creationId xmlns:a16="http://schemas.microsoft.com/office/drawing/2014/main" id="{E94C4117-F4A1-4C28-A344-07255101359B}"/>
              </a:ext>
            </a:extLst>
          </p:cNvPr>
          <p:cNvSpPr/>
          <p:nvPr/>
        </p:nvSpPr>
        <p:spPr>
          <a:xfrm>
            <a:off x="755650" y="4243388"/>
            <a:ext cx="3811588" cy="3540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b) </a:t>
            </a:r>
            <a:r>
              <a:rPr lang="en-GB" dirty="0">
                <a:solidFill>
                  <a:schemeClr val="tx1"/>
                </a:solidFill>
              </a:rPr>
              <a:t>mains and gas power station</a:t>
            </a:r>
          </a:p>
        </p:txBody>
      </p:sp>
      <p:sp>
        <p:nvSpPr>
          <p:cNvPr id="12" name="Rounded Rectangle 11">
            <a:extLst>
              <a:ext uri="{FF2B5EF4-FFF2-40B4-BE49-F238E27FC236}">
                <a16:creationId xmlns:a16="http://schemas.microsoft.com/office/drawing/2014/main" id="{74374951-D36B-4BBF-BCA5-2FAEA0FA8DBC}"/>
              </a:ext>
            </a:extLst>
          </p:cNvPr>
          <p:cNvSpPr/>
          <p:nvPr/>
        </p:nvSpPr>
        <p:spPr>
          <a:xfrm>
            <a:off x="755650" y="5407025"/>
            <a:ext cx="3811588" cy="31591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c) </a:t>
            </a:r>
            <a:r>
              <a:rPr lang="en-GB" dirty="0">
                <a:solidFill>
                  <a:schemeClr val="tx1"/>
                </a:solidFill>
              </a:rPr>
              <a:t>mains and batteries</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mph" presetSubtype="2" fill="hold" nodeType="clickEffect">
                                  <p:stCondLst>
                                    <p:cond delay="0"/>
                                  </p:stCondLst>
                                  <p:childTnLst>
                                    <p:animClr clrSpc="rgb" dir="cw">
                                      <p:cBhvr>
                                        <p:cTn id="6" dur="500" fill="hold"/>
                                        <p:tgtEl>
                                          <p:spTgt spid="7"/>
                                        </p:tgtEl>
                                        <p:attrNameLst>
                                          <p:attrName>fillcolor</p:attrName>
                                        </p:attrNameLst>
                                      </p:cBhvr>
                                      <p:to>
                                        <a:srgbClr val="92D050"/>
                                      </p:to>
                                    </p:animClr>
                                    <p:set>
                                      <p:cBhvr>
                                        <p:cTn id="7" dur="500" fill="hold"/>
                                        <p:tgtEl>
                                          <p:spTgt spid="7"/>
                                        </p:tgtEl>
                                        <p:attrNameLst>
                                          <p:attrName>fill.type</p:attrName>
                                        </p:attrNameLst>
                                      </p:cBhvr>
                                      <p:to>
                                        <p:strVal val="solid"/>
                                      </p:to>
                                    </p:set>
                                    <p:set>
                                      <p:cBhvr>
                                        <p:cTn id="8"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FF00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16" restart="whenNotActive" fill="hold" evtFilter="cancelBubble" nodeType="interactiveSeq">
                <p:stCondLst>
                  <p:cond evt="onClick" delay="0">
                    <p:tgtEl>
                      <p:spTgt spid="9"/>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1" presetClass="emph" presetSubtype="2" fill="hold" nodeType="clickEffect">
                                  <p:stCondLst>
                                    <p:cond delay="0"/>
                                  </p:stCondLst>
                                  <p:childTnLst>
                                    <p:animClr clrSpc="rgb" dir="cw">
                                      <p:cBhvr>
                                        <p:cTn id="20" dur="500" fill="hold"/>
                                        <p:tgtEl>
                                          <p:spTgt spid="9"/>
                                        </p:tgtEl>
                                        <p:attrNameLst>
                                          <p:attrName>fillcolor</p:attrName>
                                        </p:attrNameLst>
                                      </p:cBhvr>
                                      <p:to>
                                        <a:srgbClr val="FF0000"/>
                                      </p:to>
                                    </p:animClr>
                                    <p:set>
                                      <p:cBhvr>
                                        <p:cTn id="21" dur="500" fill="hold"/>
                                        <p:tgtEl>
                                          <p:spTgt spid="9"/>
                                        </p:tgtEl>
                                        <p:attrNameLst>
                                          <p:attrName>fill.type</p:attrName>
                                        </p:attrNameLst>
                                      </p:cBhvr>
                                      <p:to>
                                        <p:strVal val="solid"/>
                                      </p:to>
                                    </p:set>
                                    <p:set>
                                      <p:cBhvr>
                                        <p:cTn id="22" dur="5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0"/>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1" presetClass="emph" presetSubtype="2" fill="hold" nodeType="clickEffect">
                                  <p:stCondLst>
                                    <p:cond delay="0"/>
                                  </p:stCondLst>
                                  <p:childTnLst>
                                    <p:animClr clrSpc="rgb" dir="cw">
                                      <p:cBhvr>
                                        <p:cTn id="27" dur="500" fill="hold"/>
                                        <p:tgtEl>
                                          <p:spTgt spid="7"/>
                                        </p:tgtEl>
                                        <p:attrNameLst>
                                          <p:attrName>fillcolor</p:attrName>
                                        </p:attrNameLst>
                                      </p:cBhvr>
                                      <p:to>
                                        <a:srgbClr val="92D050"/>
                                      </p:to>
                                    </p:animClr>
                                    <p:set>
                                      <p:cBhvr>
                                        <p:cTn id="28" dur="500" fill="hold"/>
                                        <p:tgtEl>
                                          <p:spTgt spid="7"/>
                                        </p:tgtEl>
                                        <p:attrNameLst>
                                          <p:attrName>fill.type</p:attrName>
                                        </p:attrNameLst>
                                      </p:cBhvr>
                                      <p:to>
                                        <p:strVal val="solid"/>
                                      </p:to>
                                    </p:set>
                                    <p:set>
                                      <p:cBhvr>
                                        <p:cTn id="29" dur="500" fill="hold"/>
                                        <p:tgtEl>
                                          <p:spTgt spid="7"/>
                                        </p:tgtEl>
                                        <p:attrNameLst>
                                          <p:attrName>fill.on</p:attrName>
                                        </p:attrNameLst>
                                      </p:cBhvr>
                                      <p:to>
                                        <p:strVal val="true"/>
                                      </p:to>
                                    </p:set>
                                  </p:childTnLst>
                                </p:cTn>
                              </p:par>
                            </p:childTnLst>
                          </p:cTn>
                        </p:par>
                      </p:childTnLst>
                    </p:cTn>
                  </p:par>
                </p:childTnLst>
              </p:cTn>
              <p:nextCondLst>
                <p:cond evt="onClick" delay="0">
                  <p:tgtEl>
                    <p:spTgt spid="10"/>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1" presetClass="emph" presetSubtype="2" fill="hold" nodeType="clickEffect">
                                  <p:stCondLst>
                                    <p:cond delay="0"/>
                                  </p:stCondLst>
                                  <p:childTnLst>
                                    <p:animClr clrSpc="rgb" dir="cw">
                                      <p:cBhvr>
                                        <p:cTn id="34" dur="500" fill="hold"/>
                                        <p:tgtEl>
                                          <p:spTgt spid="8"/>
                                        </p:tgtEl>
                                        <p:attrNameLst>
                                          <p:attrName>fillcolor</p:attrName>
                                        </p:attrNameLst>
                                      </p:cBhvr>
                                      <p:to>
                                        <a:srgbClr val="FF0000"/>
                                      </p:to>
                                    </p:animClr>
                                    <p:set>
                                      <p:cBhvr>
                                        <p:cTn id="35" dur="500" fill="hold"/>
                                        <p:tgtEl>
                                          <p:spTgt spid="8"/>
                                        </p:tgtEl>
                                        <p:attrNameLst>
                                          <p:attrName>fill.type</p:attrName>
                                        </p:attrNameLst>
                                      </p:cBhvr>
                                      <p:to>
                                        <p:strVal val="solid"/>
                                      </p:to>
                                    </p:set>
                                    <p:set>
                                      <p:cBhvr>
                                        <p:cTn id="36" dur="500" fill="hold"/>
                                        <p:tgtEl>
                                          <p:spTgt spid="8"/>
                                        </p:tgtEl>
                                        <p:attrNameLst>
                                          <p:attrName>fill.on</p:attrName>
                                        </p:attrNameLst>
                                      </p:cBhvr>
                                      <p:to>
                                        <p:strVal val="true"/>
                                      </p:to>
                                    </p:set>
                                  </p:childTnLst>
                                </p:cTn>
                              </p:par>
                            </p:childTnLst>
                          </p:cTn>
                        </p:par>
                      </p:childTnLst>
                    </p:cTn>
                  </p:par>
                </p:childTnLst>
              </p:cTn>
              <p:nextCondLst>
                <p:cond evt="onClick" delay="0">
                  <p:tgtEl>
                    <p:spTgt spid="11"/>
                  </p:tgtEl>
                </p:cond>
              </p:nextCondLst>
            </p:seq>
            <p:seq concurrent="1" nextAc="seek">
              <p:cTn id="37" restart="whenNotActive" fill="hold" evtFilter="cancelBubble" nodeType="interactiveSeq">
                <p:stCondLst>
                  <p:cond evt="onClick" delay="0">
                    <p:tgtEl>
                      <p:spTgt spid="12"/>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mph" presetSubtype="2" fill="hold" nodeType="clickEffect">
                                  <p:stCondLst>
                                    <p:cond delay="0"/>
                                  </p:stCondLst>
                                  <p:childTnLst>
                                    <p:animClr clrSpc="rgb" dir="cw">
                                      <p:cBhvr>
                                        <p:cTn id="41" dur="500" fill="hold"/>
                                        <p:tgtEl>
                                          <p:spTgt spid="9"/>
                                        </p:tgtEl>
                                        <p:attrNameLst>
                                          <p:attrName>fillcolor</p:attrName>
                                        </p:attrNameLst>
                                      </p:cBhvr>
                                      <p:to>
                                        <a:srgbClr val="FF0000"/>
                                      </p:to>
                                    </p:animClr>
                                    <p:set>
                                      <p:cBhvr>
                                        <p:cTn id="42" dur="500" fill="hold"/>
                                        <p:tgtEl>
                                          <p:spTgt spid="9"/>
                                        </p:tgtEl>
                                        <p:attrNameLst>
                                          <p:attrName>fill.type</p:attrName>
                                        </p:attrNameLst>
                                      </p:cBhvr>
                                      <p:to>
                                        <p:strVal val="solid"/>
                                      </p:to>
                                    </p:set>
                                    <p:set>
                                      <p:cBhvr>
                                        <p:cTn id="43" dur="500" fill="hold"/>
                                        <p:tgtEl>
                                          <p:spTgt spid="9"/>
                                        </p:tgtEl>
                                        <p:attrNameLst>
                                          <p:attrName>fill.on</p:attrName>
                                        </p:attrNameLst>
                                      </p:cBhvr>
                                      <p:to>
                                        <p:strVal val="true"/>
                                      </p:to>
                                    </p:set>
                                  </p:childTnLst>
                                </p:cTn>
                              </p:par>
                            </p:childTnLst>
                          </p:cTn>
                        </p:par>
                      </p:childTnLst>
                    </p:cTn>
                  </p:par>
                </p:childTnLst>
              </p:cTn>
              <p:nextCondLst>
                <p:cond evt="onClick" delay="0">
                  <p:tgtEl>
                    <p:spTgt spid="12"/>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8BF690D-32BB-4187-B346-5246092C59B7}"/>
              </a:ext>
            </a:extLst>
          </p:cNvPr>
          <p:cNvSpPr/>
          <p:nvPr/>
        </p:nvSpPr>
        <p:spPr>
          <a:xfrm>
            <a:off x="755650" y="640081"/>
            <a:ext cx="7632700" cy="1567542"/>
          </a:xfrm>
          <a:prstGeom prst="rect">
            <a:avLst/>
          </a:prstGeom>
          <a:solidFill>
            <a:srgbClr val="E6E82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dirty="0">
                <a:solidFill>
                  <a:schemeClr val="tx1"/>
                </a:solidFill>
              </a:rPr>
              <a:t>Log on to </a:t>
            </a:r>
            <a:r>
              <a:rPr lang="en-GB" u="sng" dirty="0">
                <a:solidFill>
                  <a:schemeClr val="tx1"/>
                </a:solidFill>
                <a:hlinkClick r:id="rId2"/>
              </a:rPr>
              <a:t>https://www.discoveryeducation.co.uk/</a:t>
            </a:r>
            <a:r>
              <a:rPr lang="en-GB" dirty="0">
                <a:solidFill>
                  <a:schemeClr val="tx1"/>
                </a:solidFill>
              </a:rPr>
              <a:t> </a:t>
            </a:r>
            <a:endParaRPr lang="en-US" dirty="0">
              <a:solidFill>
                <a:schemeClr val="tx1"/>
              </a:solidFill>
            </a:endParaRPr>
          </a:p>
          <a:p>
            <a:r>
              <a:rPr lang="en-GB" dirty="0">
                <a:solidFill>
                  <a:schemeClr val="tx1"/>
                </a:solidFill>
              </a:rPr>
              <a:t>Select the Espresso dropdown box in the top right hand corner.</a:t>
            </a:r>
            <a:endParaRPr lang="en-US" dirty="0">
              <a:solidFill>
                <a:schemeClr val="tx1"/>
              </a:solidFill>
            </a:endParaRPr>
          </a:p>
          <a:p>
            <a:r>
              <a:rPr lang="en-GB" dirty="0">
                <a:solidFill>
                  <a:schemeClr val="tx1"/>
                </a:solidFill>
              </a:rPr>
              <a:t>Username:  student28853  </a:t>
            </a:r>
            <a:endParaRPr lang="en-US" dirty="0">
              <a:solidFill>
                <a:schemeClr val="tx1"/>
              </a:solidFill>
            </a:endParaRPr>
          </a:p>
          <a:p>
            <a:r>
              <a:rPr lang="en-GB" dirty="0">
                <a:solidFill>
                  <a:schemeClr val="tx1"/>
                </a:solidFill>
              </a:rPr>
              <a:t>Password:   </a:t>
            </a:r>
            <a:r>
              <a:rPr lang="en-GB" dirty="0" err="1">
                <a:solidFill>
                  <a:schemeClr val="tx1"/>
                </a:solidFill>
              </a:rPr>
              <a:t>oaktree</a:t>
            </a:r>
            <a:endParaRPr lang="en-GB" dirty="0">
              <a:solidFill>
                <a:schemeClr val="tx1"/>
              </a:solidFill>
            </a:endParaRPr>
          </a:p>
        </p:txBody>
      </p:sp>
      <p:sp>
        <p:nvSpPr>
          <p:cNvPr id="24579" name="Title 5">
            <a:extLst>
              <a:ext uri="{FF2B5EF4-FFF2-40B4-BE49-F238E27FC236}">
                <a16:creationId xmlns:a16="http://schemas.microsoft.com/office/drawing/2014/main" id="{2251A2BB-B569-4C72-BE45-B3DA8AFDDD3F}"/>
              </a:ext>
            </a:extLst>
          </p:cNvPr>
          <p:cNvSpPr>
            <a:spLocks noGrp="1"/>
          </p:cNvSpPr>
          <p:nvPr>
            <p:ph type="title"/>
          </p:nvPr>
        </p:nvSpPr>
        <p:spPr>
          <a:xfrm>
            <a:off x="457200" y="1"/>
            <a:ext cx="8220075" cy="766422"/>
          </a:xfrm>
        </p:spPr>
        <p:txBody>
          <a:bodyPr>
            <a:normAutofit fontScale="90000"/>
          </a:bodyPr>
          <a:lstStyle/>
          <a:p>
            <a:pPr eaLnBrk="1" hangingPunct="1">
              <a:defRPr/>
            </a:pPr>
            <a:r>
              <a:rPr lang="en-GB" altLang="en-US" dirty="0"/>
              <a:t>History of Electricity</a:t>
            </a:r>
          </a:p>
        </p:txBody>
      </p:sp>
      <p:sp>
        <p:nvSpPr>
          <p:cNvPr id="8" name="Rounded Rectangle 7">
            <a:extLst>
              <a:ext uri="{FF2B5EF4-FFF2-40B4-BE49-F238E27FC236}">
                <a16:creationId xmlns:a16="http://schemas.microsoft.com/office/drawing/2014/main" id="{EC007999-3E5A-4FF0-83B5-865F1C34AA43}"/>
              </a:ext>
            </a:extLst>
          </p:cNvPr>
          <p:cNvSpPr/>
          <p:nvPr/>
        </p:nvSpPr>
        <p:spPr>
          <a:xfrm>
            <a:off x="755650" y="1476375"/>
            <a:ext cx="7632700" cy="15525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9" name="Rectangle 8">
            <a:extLst>
              <a:ext uri="{FF2B5EF4-FFF2-40B4-BE49-F238E27FC236}">
                <a16:creationId xmlns:a16="http://schemas.microsoft.com/office/drawing/2014/main" id="{16255CB4-6C7F-487A-B983-85A630F38C24}"/>
              </a:ext>
            </a:extLst>
          </p:cNvPr>
          <p:cNvSpPr/>
          <p:nvPr/>
        </p:nvSpPr>
        <p:spPr>
          <a:xfrm>
            <a:off x="755650" y="2338251"/>
            <a:ext cx="7632700" cy="4519749"/>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n-GB" b="1" dirty="0">
              <a:solidFill>
                <a:schemeClr val="tx1"/>
              </a:solidFill>
            </a:endParaRPr>
          </a:p>
        </p:txBody>
      </p:sp>
      <p:pic>
        <p:nvPicPr>
          <p:cNvPr id="3" name="Picture 2"/>
          <p:cNvPicPr>
            <a:picLocks noChangeAspect="1"/>
          </p:cNvPicPr>
          <p:nvPr/>
        </p:nvPicPr>
        <p:blipFill rotWithShape="1">
          <a:blip r:embed="rId3"/>
          <a:srcRect l="73158" t="25847" r="6511" b="44132"/>
          <a:stretch/>
        </p:blipFill>
        <p:spPr>
          <a:xfrm>
            <a:off x="1100716" y="4719586"/>
            <a:ext cx="2416630" cy="2006260"/>
          </a:xfrm>
          <a:prstGeom prst="rect">
            <a:avLst/>
          </a:prstGeom>
        </p:spPr>
      </p:pic>
      <p:pic>
        <p:nvPicPr>
          <p:cNvPr id="4" name="Picture 3"/>
          <p:cNvPicPr>
            <a:picLocks noChangeAspect="1"/>
          </p:cNvPicPr>
          <p:nvPr/>
        </p:nvPicPr>
        <p:blipFill rotWithShape="1">
          <a:blip r:embed="rId4"/>
          <a:srcRect l="45728" t="59171" r="37448" b="13559"/>
          <a:stretch/>
        </p:blipFill>
        <p:spPr>
          <a:xfrm>
            <a:off x="6131018" y="4719587"/>
            <a:ext cx="2201558" cy="2006260"/>
          </a:xfrm>
          <a:prstGeom prst="rect">
            <a:avLst/>
          </a:prstGeom>
        </p:spPr>
      </p:pic>
      <p:pic>
        <p:nvPicPr>
          <p:cNvPr id="6" name="Picture 5"/>
          <p:cNvPicPr>
            <a:picLocks noChangeAspect="1"/>
          </p:cNvPicPr>
          <p:nvPr/>
        </p:nvPicPr>
        <p:blipFill rotWithShape="1">
          <a:blip r:embed="rId5"/>
          <a:srcRect l="50126" t="41673" r="7027" b="34845"/>
          <a:stretch/>
        </p:blipFill>
        <p:spPr>
          <a:xfrm>
            <a:off x="3517346" y="2428797"/>
            <a:ext cx="4687126" cy="1444231"/>
          </a:xfrm>
          <a:prstGeom prst="rect">
            <a:avLst/>
          </a:prstGeom>
        </p:spPr>
      </p:pic>
      <p:sp>
        <p:nvSpPr>
          <p:cNvPr id="7" name="TextBox 6"/>
          <p:cNvSpPr txBox="1"/>
          <p:nvPr/>
        </p:nvSpPr>
        <p:spPr>
          <a:xfrm>
            <a:off x="982155" y="2499779"/>
            <a:ext cx="7038439" cy="1200329"/>
          </a:xfrm>
          <a:prstGeom prst="rect">
            <a:avLst/>
          </a:prstGeom>
          <a:noFill/>
        </p:spPr>
        <p:txBody>
          <a:bodyPr wrap="square" rtlCol="0">
            <a:spAutoFit/>
          </a:bodyPr>
          <a:lstStyle/>
          <a:p>
            <a:r>
              <a:rPr lang="en-GB" dirty="0" smtClean="0"/>
              <a:t>Search for KS2 Science</a:t>
            </a:r>
          </a:p>
          <a:p>
            <a:r>
              <a:rPr lang="en-GB" dirty="0" smtClean="0"/>
              <a:t>and find the unit on </a:t>
            </a:r>
          </a:p>
          <a:p>
            <a:r>
              <a:rPr lang="en-GB" dirty="0" smtClean="0"/>
              <a:t>Electricity (upper)</a:t>
            </a:r>
          </a:p>
          <a:p>
            <a:endParaRPr lang="en-US" dirty="0"/>
          </a:p>
        </p:txBody>
      </p:sp>
      <p:sp>
        <p:nvSpPr>
          <p:cNvPr id="10" name="TextBox 9"/>
          <p:cNvSpPr txBox="1"/>
          <p:nvPr/>
        </p:nvSpPr>
        <p:spPr>
          <a:xfrm>
            <a:off x="3709851" y="4963886"/>
            <a:ext cx="2421167" cy="1200329"/>
          </a:xfrm>
          <a:prstGeom prst="rect">
            <a:avLst/>
          </a:prstGeom>
          <a:noFill/>
        </p:spPr>
        <p:txBody>
          <a:bodyPr wrap="square" rtlCol="0">
            <a:spAutoFit/>
          </a:bodyPr>
          <a:lstStyle/>
          <a:p>
            <a:r>
              <a:rPr lang="en-GB" dirty="0" smtClean="0"/>
              <a:t>Watch these two videos </a:t>
            </a:r>
          </a:p>
          <a:p>
            <a:r>
              <a:rPr lang="en-GB" dirty="0" smtClean="0"/>
              <a:t>That will give you some information about the history of electricity.</a:t>
            </a:r>
            <a:endParaRPr lang="en-US" dirty="0"/>
          </a:p>
        </p:txBody>
      </p:sp>
    </p:spTree>
    <p:extLst>
      <p:ext uri="{BB962C8B-B14F-4D97-AF65-F5344CB8AC3E}">
        <p14:creationId xmlns:p14="http://schemas.microsoft.com/office/powerpoint/2010/main" val="5781919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8BF690D-32BB-4187-B346-5246092C59B7}"/>
              </a:ext>
            </a:extLst>
          </p:cNvPr>
          <p:cNvSpPr/>
          <p:nvPr/>
        </p:nvSpPr>
        <p:spPr>
          <a:xfrm>
            <a:off x="755650" y="1476375"/>
            <a:ext cx="7632700" cy="1552575"/>
          </a:xfrm>
          <a:prstGeom prst="rect">
            <a:avLst/>
          </a:prstGeom>
          <a:solidFill>
            <a:srgbClr val="E6E82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79" name="Title 5">
            <a:extLst>
              <a:ext uri="{FF2B5EF4-FFF2-40B4-BE49-F238E27FC236}">
                <a16:creationId xmlns:a16="http://schemas.microsoft.com/office/drawing/2014/main" id="{2251A2BB-B569-4C72-BE45-B3DA8AFDDD3F}"/>
              </a:ext>
            </a:extLst>
          </p:cNvPr>
          <p:cNvSpPr>
            <a:spLocks noGrp="1"/>
          </p:cNvSpPr>
          <p:nvPr>
            <p:ph type="title"/>
          </p:nvPr>
        </p:nvSpPr>
        <p:spPr>
          <a:xfrm>
            <a:off x="457200" y="485775"/>
            <a:ext cx="8220075" cy="642938"/>
          </a:xfrm>
        </p:spPr>
        <p:txBody>
          <a:bodyPr>
            <a:normAutofit fontScale="90000"/>
          </a:bodyPr>
          <a:lstStyle/>
          <a:p>
            <a:pPr eaLnBrk="1" hangingPunct="1">
              <a:defRPr/>
            </a:pPr>
            <a:r>
              <a:rPr lang="en-GB" altLang="en-US" dirty="0"/>
              <a:t>History of Electricity</a:t>
            </a:r>
          </a:p>
        </p:txBody>
      </p:sp>
      <p:sp>
        <p:nvSpPr>
          <p:cNvPr id="8" name="Rounded Rectangle 7">
            <a:extLst>
              <a:ext uri="{FF2B5EF4-FFF2-40B4-BE49-F238E27FC236}">
                <a16:creationId xmlns:a16="http://schemas.microsoft.com/office/drawing/2014/main" id="{EC007999-3E5A-4FF0-83B5-865F1C34AA43}"/>
              </a:ext>
            </a:extLst>
          </p:cNvPr>
          <p:cNvSpPr/>
          <p:nvPr/>
        </p:nvSpPr>
        <p:spPr>
          <a:xfrm>
            <a:off x="755650" y="1476375"/>
            <a:ext cx="7632700" cy="15525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dirty="0" smtClean="0">
                <a:solidFill>
                  <a:schemeClr val="tx1"/>
                </a:solidFill>
              </a:rPr>
              <a:t>Read</a:t>
            </a:r>
            <a:r>
              <a:rPr lang="en-GB" sz="2400" dirty="0" smtClean="0">
                <a:solidFill>
                  <a:schemeClr val="tx1"/>
                </a:solidFill>
              </a:rPr>
              <a:t> </a:t>
            </a:r>
            <a:r>
              <a:rPr lang="en-GB" sz="2400" dirty="0" smtClean="0">
                <a:solidFill>
                  <a:schemeClr val="tx1"/>
                </a:solidFill>
              </a:rPr>
              <a:t>the information about </a:t>
            </a:r>
            <a:r>
              <a:rPr lang="en-GB" sz="2400" dirty="0">
                <a:solidFill>
                  <a:schemeClr val="tx1"/>
                </a:solidFill>
              </a:rPr>
              <a:t>the fascinating scientists </a:t>
            </a:r>
            <a:r>
              <a:rPr lang="en-GB" sz="2400" dirty="0" smtClean="0">
                <a:solidFill>
                  <a:schemeClr val="tx1"/>
                </a:solidFill>
              </a:rPr>
              <a:t>associated with electricity and </a:t>
            </a:r>
            <a:r>
              <a:rPr lang="en-GB" sz="2400" dirty="0">
                <a:solidFill>
                  <a:schemeClr val="tx1"/>
                </a:solidFill>
              </a:rPr>
              <a:t>their amazing discoveries. </a:t>
            </a:r>
            <a:r>
              <a:rPr lang="en-GB" sz="2400" dirty="0" smtClean="0">
                <a:solidFill>
                  <a:schemeClr val="tx1"/>
                </a:solidFill>
              </a:rPr>
              <a:t>Choose the text and questions most suited to your </a:t>
            </a:r>
            <a:r>
              <a:rPr lang="en-GB" sz="2400" dirty="0" smtClean="0">
                <a:solidFill>
                  <a:schemeClr val="tx1"/>
                </a:solidFill>
              </a:rPr>
              <a:t>ability (these are on the school website)</a:t>
            </a:r>
            <a:endParaRPr lang="en-GB" sz="2400" dirty="0">
              <a:solidFill>
                <a:schemeClr val="tx1"/>
              </a:solidFill>
            </a:endParaRPr>
          </a:p>
        </p:txBody>
      </p:sp>
      <p:sp>
        <p:nvSpPr>
          <p:cNvPr id="9" name="Rectangle 8">
            <a:extLst>
              <a:ext uri="{FF2B5EF4-FFF2-40B4-BE49-F238E27FC236}">
                <a16:creationId xmlns:a16="http://schemas.microsoft.com/office/drawing/2014/main" id="{16255CB4-6C7F-487A-B983-85A630F38C24}"/>
              </a:ext>
            </a:extLst>
          </p:cNvPr>
          <p:cNvSpPr/>
          <p:nvPr/>
        </p:nvSpPr>
        <p:spPr>
          <a:xfrm>
            <a:off x="755650" y="3176588"/>
            <a:ext cx="7632700" cy="2916237"/>
          </a:xfrm>
          <a:prstGeom prst="rect">
            <a:avLst/>
          </a:prstGeom>
          <a:solidFill>
            <a:srgbClr val="47EFD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9463" name="Picture 1">
            <a:extLst>
              <a:ext uri="{FF2B5EF4-FFF2-40B4-BE49-F238E27FC236}">
                <a16:creationId xmlns:a16="http://schemas.microsoft.com/office/drawing/2014/main" id="{3D83C00D-4F50-4BA6-A9E4-476A505723D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87438" y="3524250"/>
            <a:ext cx="3141662" cy="22209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9464" name="Picture 2">
            <a:extLst>
              <a:ext uri="{FF2B5EF4-FFF2-40B4-BE49-F238E27FC236}">
                <a16:creationId xmlns:a16="http://schemas.microsoft.com/office/drawing/2014/main" id="{0E6B235C-6CEC-49B2-A959-4F1861909E1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03550" y="3524250"/>
            <a:ext cx="3141663" cy="22209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9465" name="Picture 3">
            <a:extLst>
              <a:ext uri="{FF2B5EF4-FFF2-40B4-BE49-F238E27FC236}">
                <a16:creationId xmlns:a16="http://schemas.microsoft.com/office/drawing/2014/main" id="{946A2F93-BE6A-405F-A055-A962C254936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921250" y="3524250"/>
            <a:ext cx="3141663" cy="22209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602" name="Title 5">
            <a:extLst>
              <a:ext uri="{FF2B5EF4-FFF2-40B4-BE49-F238E27FC236}">
                <a16:creationId xmlns:a16="http://schemas.microsoft.com/office/drawing/2014/main" id="{06D8B686-9F28-4DB7-9C3C-93F713A04D57}"/>
              </a:ext>
            </a:extLst>
          </p:cNvPr>
          <p:cNvSpPr>
            <a:spLocks noGrp="1"/>
          </p:cNvSpPr>
          <p:nvPr>
            <p:ph type="title"/>
          </p:nvPr>
        </p:nvSpPr>
        <p:spPr>
          <a:xfrm>
            <a:off x="457200" y="485775"/>
            <a:ext cx="8220075" cy="1509713"/>
          </a:xfrm>
        </p:spPr>
        <p:txBody>
          <a:bodyPr>
            <a:normAutofit fontScale="90000"/>
          </a:bodyPr>
          <a:lstStyle/>
          <a:p>
            <a:pPr algn="ctr" eaLnBrk="1" hangingPunct="1">
              <a:defRPr/>
            </a:pPr>
            <a:r>
              <a:rPr lang="en-GB" altLang="en-US"/>
              <a:t>How Has Electricity </a:t>
            </a:r>
            <a:br>
              <a:rPr lang="en-GB" altLang="en-US"/>
            </a:br>
            <a:r>
              <a:rPr lang="en-GB" altLang="en-US"/>
              <a:t>Impacted on Our Lives?</a:t>
            </a:r>
          </a:p>
        </p:txBody>
      </p:sp>
      <p:sp>
        <p:nvSpPr>
          <p:cNvPr id="9" name="Rectangle 8">
            <a:extLst>
              <a:ext uri="{FF2B5EF4-FFF2-40B4-BE49-F238E27FC236}">
                <a16:creationId xmlns:a16="http://schemas.microsoft.com/office/drawing/2014/main" id="{2DF867A2-B633-4DCA-B5DA-C09A712F81C4}"/>
              </a:ext>
            </a:extLst>
          </p:cNvPr>
          <p:cNvSpPr/>
          <p:nvPr/>
        </p:nvSpPr>
        <p:spPr>
          <a:xfrm>
            <a:off x="755650" y="1995488"/>
            <a:ext cx="7632700" cy="4097337"/>
          </a:xfrm>
          <a:prstGeom prst="rect">
            <a:avLst/>
          </a:prstGeom>
          <a:solidFill>
            <a:srgbClr val="E6E82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20484" name="Group Work">
            <a:extLst>
              <a:ext uri="{FF2B5EF4-FFF2-40B4-BE49-F238E27FC236}">
                <a16:creationId xmlns:a16="http://schemas.microsoft.com/office/drawing/2014/main" id="{C11DB71E-672C-4BF5-A2FA-C10130D71F5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1">
            <a:extLst>
              <a:ext uri="{FF2B5EF4-FFF2-40B4-BE49-F238E27FC236}">
                <a16:creationId xmlns:a16="http://schemas.microsoft.com/office/drawing/2014/main" id="{E293CC31-6482-4C66-8F5F-5F318F34463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06294" y="2288677"/>
            <a:ext cx="3700196" cy="261592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757134" y="2122488"/>
            <a:ext cx="3631216" cy="3785652"/>
          </a:xfrm>
          <a:prstGeom prst="rect">
            <a:avLst/>
          </a:prstGeom>
          <a:noFill/>
        </p:spPr>
        <p:txBody>
          <a:bodyPr wrap="square" rtlCol="0">
            <a:spAutoFit/>
          </a:bodyPr>
          <a:lstStyle/>
          <a:p>
            <a:r>
              <a:rPr lang="en-GB" sz="2400" dirty="0" smtClean="0"/>
              <a:t>Look at or print the sheets on the school website that show pictures of objects that did not use electricity.  Can you match them to the objects that now use </a:t>
            </a:r>
            <a:r>
              <a:rPr lang="en-GB" sz="2400" dirty="0" smtClean="0"/>
              <a:t>electricity</a:t>
            </a:r>
            <a:r>
              <a:rPr lang="en-GB" sz="2400" dirty="0"/>
              <a:t>?</a:t>
            </a:r>
            <a:r>
              <a:rPr lang="en-GB" sz="2400" dirty="0" smtClean="0"/>
              <a:t> </a:t>
            </a:r>
            <a:endParaRPr lang="en-GB" sz="2400" dirty="0" smtClean="0"/>
          </a:p>
          <a:p>
            <a:r>
              <a:rPr lang="en-GB" sz="2400" dirty="0" smtClean="0"/>
              <a:t>What impact have these electrical objects had on our lives?</a:t>
            </a:r>
            <a:endParaRPr lang="en-US" sz="24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07011E11-3BC8-4F2C-B057-B06F1B2621CF}"/>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B77D98DF-BC09-4867-A7DE-401E33823B88}"/>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1508" name="Title 1">
            <a:extLst>
              <a:ext uri="{FF2B5EF4-FFF2-40B4-BE49-F238E27FC236}">
                <a16:creationId xmlns:a16="http://schemas.microsoft.com/office/drawing/2014/main" id="{57031BF8-04E1-486D-8ABA-59A2FA69C983}"/>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smtClean="0">
                <a:solidFill>
                  <a:schemeClr val="tx1"/>
                </a:solidFill>
                <a:latin typeface="Sassoon Infant Md" panose="02000603050000020003" pitchFamily="50" charset="0"/>
              </a:rPr>
              <a:t>Can you now……</a:t>
            </a:r>
            <a:endParaRPr lang="en-US" altLang="en-US" sz="3600" b="1" dirty="0">
              <a:solidFill>
                <a:schemeClr val="tx1"/>
              </a:solidFill>
              <a:latin typeface="Sassoon Infant Md" panose="02000603050000020003" pitchFamily="50" charset="0"/>
            </a:endParaRPr>
          </a:p>
        </p:txBody>
      </p:sp>
      <p:sp>
        <p:nvSpPr>
          <p:cNvPr id="21509" name="Title 1">
            <a:extLst>
              <a:ext uri="{FF2B5EF4-FFF2-40B4-BE49-F238E27FC236}">
                <a16:creationId xmlns:a16="http://schemas.microsoft.com/office/drawing/2014/main" id="{B4D6A034-67A5-405D-989D-F781A6086137}"/>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dirty="0" smtClean="0">
                <a:solidFill>
                  <a:schemeClr val="tx1"/>
                </a:solidFill>
                <a:latin typeface="Sassoon Infant Md" panose="02000603050000020003" pitchFamily="50" charset="0"/>
              </a:rPr>
              <a:t>Learning objective</a:t>
            </a:r>
            <a:endParaRPr lang="en-US" altLang="en-US" sz="3600" b="1" dirty="0">
              <a:solidFill>
                <a:schemeClr val="tx1"/>
              </a:solidFill>
              <a:latin typeface="Sassoon Infant Md" panose="02000603050000020003" pitchFamily="50" charset="0"/>
            </a:endParaRPr>
          </a:p>
        </p:txBody>
      </p:sp>
      <p:sp>
        <p:nvSpPr>
          <p:cNvPr id="21510" name="Content Placeholder 15">
            <a:extLst>
              <a:ext uri="{FF2B5EF4-FFF2-40B4-BE49-F238E27FC236}">
                <a16:creationId xmlns:a16="http://schemas.microsoft.com/office/drawing/2014/main" id="{C5779687-4E81-47F6-81F5-D03B009AFDE4}"/>
              </a:ext>
            </a:extLst>
          </p:cNvPr>
          <p:cNvSpPr>
            <a:spLocks noGrp="1"/>
          </p:cNvSpPr>
          <p:nvPr>
            <p:ph idx="1"/>
          </p:nvPr>
        </p:nvSpPr>
        <p:spPr>
          <a:xfrm>
            <a:off x="628650" y="1127125"/>
            <a:ext cx="7886700" cy="1409700"/>
          </a:xfrm>
        </p:spPr>
        <p:txBody>
          <a:bodyPr/>
          <a:lstStyle/>
          <a:p>
            <a:pPr eaLnBrk="1" hangingPunct="1"/>
            <a:r>
              <a:rPr lang="en-GB" altLang="en-US" dirty="0" smtClean="0"/>
              <a:t>To </a:t>
            </a:r>
            <a:r>
              <a:rPr lang="en-GB" altLang="en-US" dirty="0"/>
              <a:t>explain the importance of the major discoveries in electricity. </a:t>
            </a:r>
          </a:p>
        </p:txBody>
      </p:sp>
      <p:sp>
        <p:nvSpPr>
          <p:cNvPr id="21511" name="Content Placeholder 15">
            <a:extLst>
              <a:ext uri="{FF2B5EF4-FFF2-40B4-BE49-F238E27FC236}">
                <a16:creationId xmlns:a16="http://schemas.microsoft.com/office/drawing/2014/main" id="{36153394-7543-41A9-89C7-9FCE2EAF4CA7}"/>
              </a:ext>
            </a:extLst>
          </p:cNvPr>
          <p:cNvSpPr txBox="1">
            <a:spLocks/>
          </p:cNvSpPr>
          <p:nvPr/>
        </p:nvSpPr>
        <p:spPr bwMode="auto">
          <a:xfrm>
            <a:off x="628650" y="3467100"/>
            <a:ext cx="788670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dirty="0" smtClean="0"/>
              <a:t> describe </a:t>
            </a:r>
            <a:r>
              <a:rPr lang="en-GB" altLang="en-US" dirty="0"/>
              <a:t>how our understanding of electricity has changed over time.</a:t>
            </a:r>
          </a:p>
          <a:p>
            <a:pPr eaLnBrk="1" hangingPunct="1"/>
            <a:r>
              <a:rPr lang="en-GB" altLang="en-US" dirty="0" smtClean="0"/>
              <a:t> </a:t>
            </a:r>
            <a:r>
              <a:rPr lang="en-GB" altLang="en-US" dirty="0"/>
              <a:t>explain how major discoveries affected </a:t>
            </a:r>
            <a:r>
              <a:rPr lang="en-GB" altLang="en-US"/>
              <a:t>our </a:t>
            </a:r>
            <a:r>
              <a:rPr lang="en-GB" altLang="en-US" smtClean="0"/>
              <a:t>use of </a:t>
            </a:r>
            <a:r>
              <a:rPr lang="en-GB" altLang="en-US" dirty="0"/>
              <a:t>electricity.</a:t>
            </a:r>
          </a:p>
        </p:txBody>
      </p:sp>
      <p:pic>
        <p:nvPicPr>
          <p:cNvPr id="21512" name="Picture 7">
            <a:extLst>
              <a:ext uri="{FF2B5EF4-FFF2-40B4-BE49-F238E27FC236}">
                <a16:creationId xmlns:a16="http://schemas.microsoft.com/office/drawing/2014/main" id="{ED136939-8EE8-4836-B3AD-935B31AB705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1104</TotalTime>
  <Words>611</Words>
  <Application>Microsoft Office PowerPoint</Application>
  <PresentationFormat>On-screen Show (4:3)</PresentationFormat>
  <Paragraphs>83</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Sassoon Infant Rg</vt:lpstr>
      <vt:lpstr>BPreplay</vt:lpstr>
      <vt:lpstr>ChunkFive Roman</vt:lpstr>
      <vt:lpstr>Calibri</vt:lpstr>
      <vt:lpstr>Sassoon Infant Md</vt:lpstr>
      <vt:lpstr>Arial</vt:lpstr>
      <vt:lpstr>Office Theme</vt:lpstr>
      <vt:lpstr>Electricity </vt:lpstr>
      <vt:lpstr>PowerPoint Presentation</vt:lpstr>
      <vt:lpstr>Electricity Quiz</vt:lpstr>
      <vt:lpstr>Electricity Quiz</vt:lpstr>
      <vt:lpstr>Electricity Quiz</vt:lpstr>
      <vt:lpstr>Electricity Quiz</vt:lpstr>
      <vt:lpstr>Electricity Quiz</vt:lpstr>
      <vt:lpstr>Electricity Quiz</vt:lpstr>
      <vt:lpstr>Electricity Quiz</vt:lpstr>
      <vt:lpstr>Electricity Quiz</vt:lpstr>
      <vt:lpstr>Electricity Quiz</vt:lpstr>
      <vt:lpstr>Electricity Quiz</vt:lpstr>
      <vt:lpstr>Electricity Quiz</vt:lpstr>
      <vt:lpstr>History of Electricity</vt:lpstr>
      <vt:lpstr>History of Electricity</vt:lpstr>
      <vt:lpstr>How Has Electricity  Impacted on Our Lives?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Julie Gumbrell</cp:lastModifiedBy>
  <cp:revision>93</cp:revision>
  <dcterms:created xsi:type="dcterms:W3CDTF">2014-10-01T16:09:27Z</dcterms:created>
  <dcterms:modified xsi:type="dcterms:W3CDTF">2020-06-08T13:49:08Z</dcterms:modified>
</cp:coreProperties>
</file>