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3" r:id="rId3"/>
    <p:sldId id="266" r:id="rId4"/>
    <p:sldId id="268" r:id="rId5"/>
    <p:sldId id="267" r:id="rId6"/>
    <p:sldId id="260" r:id="rId7"/>
    <p:sldId id="258" r:id="rId8"/>
    <p:sldId id="269" r:id="rId9"/>
    <p:sldId id="259" r:id="rId10"/>
    <p:sldId id="262" r:id="rId11"/>
    <p:sldId id="265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D8170B-A1EB-4795-9A3D-AA2A37613DCF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B8C585-B91A-41B9-979A-19A0FE006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133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0F5FDE20-8F79-44B6-A5FD-6F0AF859A902}" type="slidenum">
              <a:rPr lang="en-GB" altLang="en-US">
                <a:latin typeface="Calibri" pitchFamily="34" charset="0"/>
              </a:rPr>
              <a:pPr/>
              <a:t>2</a:t>
            </a:fld>
            <a:endParaRPr lang="en-GB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8B9A22CB-5CDD-4835-A761-78E367D4F953}" type="slidenum">
              <a:rPr lang="en-GB" altLang="en-US">
                <a:latin typeface="Calibri" pitchFamily="34" charset="0"/>
              </a:rPr>
              <a:pPr/>
              <a:t>4</a:t>
            </a:fld>
            <a:endParaRPr lang="en-GB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312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102240" y="2386744"/>
            <a:ext cx="693952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5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4352544"/>
            <a:ext cx="5101209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19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1260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245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106424" y="2386744"/>
            <a:ext cx="6940296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5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4352465"/>
            <a:ext cx="5101209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900">
                <a:solidFill>
                  <a:schemeClr val="tx1"/>
                </a:solidFill>
              </a:defRPr>
            </a:lvl1pPr>
            <a:lvl2pPr marL="45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1991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239" y="2638044"/>
            <a:ext cx="3288023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2638044"/>
            <a:ext cx="3290516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250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2239" y="2313434"/>
            <a:ext cx="3288024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2239" y="3143250"/>
            <a:ext cx="3288024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3143250"/>
            <a:ext cx="3290516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2313434"/>
            <a:ext cx="329051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371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500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324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40703" y="2243829"/>
            <a:ext cx="3290594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804672"/>
            <a:ext cx="361188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8"/>
            <a:ext cx="284607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40703" y="6236208"/>
            <a:ext cx="3806398" cy="32004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904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" y="0"/>
            <a:ext cx="4571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40080" y="2243828"/>
            <a:ext cx="3291840" cy="1143000"/>
          </a:xfrm>
          <a:solidFill>
            <a:srgbClr val="FFFFFF"/>
          </a:solidFill>
          <a:ln>
            <a:solidFill>
              <a:srgbClr val="262626"/>
            </a:solidFill>
          </a:ln>
        </p:spPr>
        <p:txBody>
          <a:bodyPr anchor="ctr" anchorCtr="1">
            <a:no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-42172"/>
            <a:ext cx="4576573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9"/>
            <a:ext cx="284607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40080" y="6236208"/>
            <a:ext cx="3803904" cy="32004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328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542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937260"/>
            <a:ext cx="1053966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6046" y="937260"/>
            <a:ext cx="4716174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14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06045" y="964692"/>
            <a:ext cx="5937755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6045" y="2638045"/>
            <a:ext cx="5937755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8943" y="6238816"/>
            <a:ext cx="2065310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BB32894-9D43-484C-867F-6B8A1F968155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2239" y="6236208"/>
            <a:ext cx="4556664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40112" y="6217920"/>
            <a:ext cx="365760" cy="365760"/>
          </a:xfrm>
          <a:prstGeom prst="ellipse">
            <a:avLst/>
          </a:prstGeom>
          <a:solidFill>
            <a:srgbClr val="1D1D1D">
              <a:alpha val="69804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FAF93DB2-210D-4922-931A-3EA2E4ADA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49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6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44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28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7653" y="489807"/>
            <a:ext cx="7772400" cy="1470025"/>
          </a:xfrm>
        </p:spPr>
        <p:txBody>
          <a:bodyPr/>
          <a:lstStyle/>
          <a:p>
            <a:r>
              <a:rPr lang="en-GB" dirty="0" smtClean="0"/>
              <a:t>To compare gestation times of  animals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437" y="2586404"/>
            <a:ext cx="7088832" cy="367896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12976"/>
            <a:ext cx="6400800" cy="2425824"/>
          </a:xfrm>
        </p:spPr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59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 smtClean="0"/>
              <a:t>Gestation</a:t>
            </a:r>
            <a:endParaRPr lang="en-GB" altLang="en-US" dirty="0" smtClean="0"/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2239963" y="1374775"/>
            <a:ext cx="4708525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 sz="2400" dirty="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What do you think gestation is?</a:t>
            </a:r>
          </a:p>
        </p:txBody>
      </p:sp>
      <p:pic>
        <p:nvPicPr>
          <p:cNvPr id="1024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2" b="15286"/>
          <a:stretch>
            <a:fillRect/>
          </a:stretch>
        </p:blipFill>
        <p:spPr bwMode="auto">
          <a:xfrm>
            <a:off x="4960938" y="2204864"/>
            <a:ext cx="3236912" cy="185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2"/>
          <p:cNvSpPr txBox="1">
            <a:spLocks noChangeArrowheads="1"/>
          </p:cNvSpPr>
          <p:nvPr/>
        </p:nvSpPr>
        <p:spPr bwMode="auto">
          <a:xfrm>
            <a:off x="1843088" y="6545263"/>
            <a:ext cx="51054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Photo courtesy of Travis Isaacs (@flickr.com) -granted under creative commons licence – attribution</a:t>
            </a:r>
          </a:p>
        </p:txBody>
      </p:sp>
      <p:pic>
        <p:nvPicPr>
          <p:cNvPr id="10247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55"/>
          <a:stretch>
            <a:fillRect/>
          </a:stretch>
        </p:blipFill>
        <p:spPr bwMode="auto">
          <a:xfrm>
            <a:off x="4965700" y="4246289"/>
            <a:ext cx="3232150" cy="211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8" name="Group 7"/>
          <p:cNvGrpSpPr>
            <a:grpSpLocks/>
          </p:cNvGrpSpPr>
          <p:nvPr/>
        </p:nvGrpSpPr>
        <p:grpSpPr bwMode="auto">
          <a:xfrm>
            <a:off x="757238" y="4797152"/>
            <a:ext cx="3836987" cy="1562100"/>
            <a:chOff x="734588" y="4519175"/>
            <a:chExt cx="3837412" cy="1561755"/>
          </a:xfrm>
        </p:grpSpPr>
        <p:sp>
          <p:nvSpPr>
            <p:cNvPr id="7" name="Rectangle 6"/>
            <p:cNvSpPr/>
            <p:nvPr/>
          </p:nvSpPr>
          <p:spPr>
            <a:xfrm>
              <a:off x="734588" y="4519175"/>
              <a:ext cx="3837412" cy="1561755"/>
            </a:xfrm>
            <a:prstGeom prst="rect">
              <a:avLst/>
            </a:prstGeom>
            <a:solidFill>
              <a:srgbClr val="4947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0251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1872417" y="4200057"/>
              <a:ext cx="1561755" cy="2199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49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1" t="-1421" r="471" b="6638"/>
          <a:stretch>
            <a:fillRect/>
          </a:stretch>
        </p:blipFill>
        <p:spPr bwMode="auto">
          <a:xfrm>
            <a:off x="798513" y="2204864"/>
            <a:ext cx="3836987" cy="241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706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182" y="404664"/>
            <a:ext cx="7781265" cy="2304256"/>
          </a:xfrm>
        </p:spPr>
        <p:txBody>
          <a:bodyPr>
            <a:normAutofit/>
          </a:bodyPr>
          <a:lstStyle/>
          <a:p>
            <a:r>
              <a:rPr lang="en-GB" dirty="0" smtClean="0"/>
              <a:t>Gestation is the time it takes for the baby to develop inside its mother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7796" y="3356992"/>
            <a:ext cx="7392035" cy="2592288"/>
          </a:xfrm>
        </p:spPr>
        <p:txBody>
          <a:bodyPr>
            <a:normAutofit lnSpcReduction="10000"/>
          </a:bodyPr>
          <a:lstStyle/>
          <a:p>
            <a:r>
              <a:rPr lang="en-GB" sz="3200" dirty="0" smtClean="0"/>
              <a:t>The gestation time for a human baby is usually 9 months.</a:t>
            </a:r>
          </a:p>
          <a:p>
            <a:endParaRPr lang="en-GB" sz="3200" dirty="0" smtClean="0"/>
          </a:p>
          <a:p>
            <a:r>
              <a:rPr lang="en-GB" sz="3200" dirty="0" smtClean="0"/>
              <a:t>Do all animals have the same gestation time as humans?</a:t>
            </a:r>
            <a:endParaRPr lang="en-GB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638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78274" y="17154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Comparing Gestation </a:t>
            </a:r>
            <a:r>
              <a:rPr lang="en-GB" dirty="0" smtClean="0"/>
              <a:t>Times</a:t>
            </a:r>
            <a:endParaRPr lang="en-GB" altLang="en-US" dirty="0" smtClean="0"/>
          </a:p>
        </p:txBody>
      </p:sp>
      <p:sp>
        <p:nvSpPr>
          <p:cNvPr id="14340" name="Rectangle 1"/>
          <p:cNvSpPr>
            <a:spLocks noChangeArrowheads="1"/>
          </p:cNvSpPr>
          <p:nvPr/>
        </p:nvSpPr>
        <p:spPr bwMode="auto">
          <a:xfrm>
            <a:off x="137319" y="994405"/>
            <a:ext cx="4225032" cy="14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 sz="2400" dirty="0" smtClean="0">
                <a:solidFill>
                  <a:srgbClr val="1C1C1C"/>
                </a:solidFill>
                <a:latin typeface="Comic Sans MS" pitchFamily="66" charset="0"/>
                <a:ea typeface="Sassoon Infant Rg" pitchFamily="50" charset="0"/>
                <a:cs typeface="Sassoon Infant Rg" pitchFamily="50" charset="0"/>
              </a:rPr>
              <a:t>First, make a prediction </a:t>
            </a:r>
            <a:r>
              <a:rPr lang="en-GB" altLang="en-US" sz="2400" dirty="0">
                <a:solidFill>
                  <a:srgbClr val="1C1C1C"/>
                </a:solidFill>
                <a:latin typeface="Comic Sans MS" pitchFamily="66" charset="0"/>
                <a:ea typeface="Sassoon Infant Rg" pitchFamily="50" charset="0"/>
                <a:cs typeface="Sassoon Infant Rg" pitchFamily="50" charset="0"/>
              </a:rPr>
              <a:t>about the gestation </a:t>
            </a:r>
            <a:r>
              <a:rPr lang="en-GB" altLang="en-US" sz="2400" dirty="0" smtClean="0">
                <a:solidFill>
                  <a:srgbClr val="1C1C1C"/>
                </a:solidFill>
                <a:latin typeface="Comic Sans MS" pitchFamily="66" charset="0"/>
                <a:ea typeface="Sassoon Infant Rg" pitchFamily="50" charset="0"/>
                <a:cs typeface="Sassoon Infant Rg" pitchFamily="50" charset="0"/>
              </a:rPr>
              <a:t>time </a:t>
            </a:r>
            <a:r>
              <a:rPr lang="en-GB" altLang="en-US" sz="2400" dirty="0">
                <a:solidFill>
                  <a:srgbClr val="1C1C1C"/>
                </a:solidFill>
                <a:latin typeface="Comic Sans MS" pitchFamily="66" charset="0"/>
                <a:ea typeface="Sassoon Infant Rg" pitchFamily="50" charset="0"/>
                <a:cs typeface="Sassoon Infant Rg" pitchFamily="50" charset="0"/>
              </a:rPr>
              <a:t>of </a:t>
            </a:r>
            <a:r>
              <a:rPr lang="en-GB" altLang="en-US" sz="2400" dirty="0" smtClean="0">
                <a:solidFill>
                  <a:srgbClr val="1C1C1C"/>
                </a:solidFill>
                <a:latin typeface="Comic Sans MS" pitchFamily="66" charset="0"/>
                <a:ea typeface="Sassoon Infant Rg" pitchFamily="50" charset="0"/>
                <a:cs typeface="Sassoon Infant Rg" pitchFamily="50" charset="0"/>
              </a:rPr>
              <a:t>the different animals. Place each animal on a time line</a:t>
            </a:r>
            <a:endParaRPr lang="en-GB" altLang="en-US" sz="2400" dirty="0">
              <a:solidFill>
                <a:srgbClr val="1C1C1C"/>
              </a:solidFill>
              <a:latin typeface="Comic Sans MS" pitchFamily="66" charset="0"/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4343" name="Rectangle 1"/>
          <p:cNvSpPr>
            <a:spLocks noChangeArrowheads="1"/>
          </p:cNvSpPr>
          <p:nvPr/>
        </p:nvSpPr>
        <p:spPr bwMode="auto">
          <a:xfrm>
            <a:off x="597604" y="3863133"/>
            <a:ext cx="1374775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 dirty="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Shortest gestation period</a:t>
            </a:r>
          </a:p>
        </p:txBody>
      </p:sp>
      <p:sp>
        <p:nvSpPr>
          <p:cNvPr id="14344" name="Rectangle 1"/>
          <p:cNvSpPr>
            <a:spLocks noChangeArrowheads="1"/>
          </p:cNvSpPr>
          <p:nvPr/>
        </p:nvSpPr>
        <p:spPr bwMode="auto">
          <a:xfrm>
            <a:off x="3034574" y="3863133"/>
            <a:ext cx="1211262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 dirty="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Longest gestation period</a:t>
            </a:r>
          </a:p>
        </p:txBody>
      </p:sp>
      <p:sp>
        <p:nvSpPr>
          <p:cNvPr id="7" name="Right Bracket 6"/>
          <p:cNvSpPr/>
          <p:nvPr/>
        </p:nvSpPr>
        <p:spPr>
          <a:xfrm rot="16200000">
            <a:off x="2191611" y="2428777"/>
            <a:ext cx="327025" cy="2413000"/>
          </a:xfrm>
          <a:prstGeom prst="rightBracket">
            <a:avLst>
              <a:gd name="adj" fmla="val 0"/>
            </a:avLst>
          </a:prstGeom>
          <a:ln w="38100">
            <a:solidFill>
              <a:srgbClr val="E94F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043670" y="3105534"/>
            <a:ext cx="0" cy="325438"/>
          </a:xfrm>
          <a:prstGeom prst="line">
            <a:avLst/>
          </a:prstGeom>
          <a:ln w="38100">
            <a:solidFill>
              <a:srgbClr val="E94F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7" name="Rectangle 1"/>
          <p:cNvSpPr>
            <a:spLocks noChangeArrowheads="1"/>
          </p:cNvSpPr>
          <p:nvPr/>
        </p:nvSpPr>
        <p:spPr bwMode="auto">
          <a:xfrm>
            <a:off x="2365375" y="2757872"/>
            <a:ext cx="1374775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en-GB" altLang="en-US" dirty="0" smtClean="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frog</a:t>
            </a:r>
            <a:endParaRPr lang="en-GB" altLang="en-US" dirty="0">
              <a:solidFill>
                <a:srgbClr val="1C1C1C"/>
              </a:solidFill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48064" y="1479550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1253" y="994405"/>
            <a:ext cx="3057143" cy="53714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0" y="5157192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The answers are on the next slide so make your predictions BEFORE you move onto the next slide.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50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80920" cy="1188720"/>
          </a:xfrm>
        </p:spPr>
        <p:txBody>
          <a:bodyPr/>
          <a:lstStyle/>
          <a:p>
            <a:r>
              <a:rPr lang="en-GB" dirty="0" smtClean="0"/>
              <a:t>Were your predictions correct?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619672" y="2708920"/>
            <a:ext cx="5937755" cy="3101983"/>
          </a:xfrm>
        </p:spPr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501180"/>
            <a:ext cx="6912767" cy="5240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9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712" y="332656"/>
            <a:ext cx="7142419" cy="1296144"/>
          </a:xfrm>
        </p:spPr>
        <p:txBody>
          <a:bodyPr>
            <a:normAutofit/>
          </a:bodyPr>
          <a:lstStyle/>
          <a:p>
            <a:r>
              <a:rPr lang="en-GB" dirty="0" smtClean="0"/>
              <a:t>Does the type of animal Affect the gestation time?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3712" y="1916833"/>
            <a:ext cx="7240695" cy="3823196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/>
              <a:t>You now know that different animals have different gestation times.</a:t>
            </a:r>
          </a:p>
          <a:p>
            <a:endParaRPr lang="en-GB" sz="3600" dirty="0" smtClean="0"/>
          </a:p>
          <a:p>
            <a:r>
              <a:rPr lang="en-GB" sz="3600" dirty="0" smtClean="0"/>
              <a:t>You found out in year 4 that animals belong to different groups according to features that they have in common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2557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649072" cy="6822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40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004248" cy="118872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will explore the gestation times of vertebrates in more detail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2132856"/>
            <a:ext cx="8465692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39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7"/>
            <a:ext cx="9036496" cy="999557"/>
          </a:xfrm>
        </p:spPr>
        <p:txBody>
          <a:bodyPr>
            <a:noAutofit/>
          </a:bodyPr>
          <a:lstStyle/>
          <a:p>
            <a:r>
              <a:rPr lang="en-GB" sz="3600" dirty="0" smtClean="0"/>
              <a:t> do all vertebrates have the same gestation times?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781" y="1484784"/>
            <a:ext cx="8229600" cy="2232248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 smtClean="0"/>
              <a:t>Does a mammal have the same gestation time as a bird? Or a reptile?</a:t>
            </a:r>
          </a:p>
          <a:p>
            <a:r>
              <a:rPr lang="en-GB" sz="2400" dirty="0" smtClean="0"/>
              <a:t>Do all mammals have the same gestation time?</a:t>
            </a:r>
          </a:p>
          <a:p>
            <a:r>
              <a:rPr lang="en-GB" sz="2400" dirty="0" smtClean="0"/>
              <a:t>What might effect the length of gestation?  </a:t>
            </a:r>
          </a:p>
          <a:p>
            <a:r>
              <a:rPr lang="en-GB" sz="2400" dirty="0" smtClean="0"/>
              <a:t>Which </a:t>
            </a:r>
            <a:r>
              <a:rPr lang="en-GB" sz="2400" b="1" u="sng" dirty="0" smtClean="0"/>
              <a:t>types</a:t>
            </a:r>
            <a:r>
              <a:rPr lang="en-GB" sz="2400" dirty="0" smtClean="0"/>
              <a:t> of animals will have the longest gestation periods? The shortest?</a:t>
            </a:r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55612"/>
            <a:ext cx="7848871" cy="300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949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en-GB" dirty="0" smtClean="0"/>
              <a:t>You are going to think of a question about gestation times to research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852936"/>
            <a:ext cx="8229600" cy="3456384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 smtClean="0"/>
              <a:t>Do animals with legs have a longer gestation period than animals who don’t</a:t>
            </a:r>
            <a:r>
              <a:rPr lang="en-GB" sz="2400" dirty="0"/>
              <a:t>?</a:t>
            </a:r>
            <a:endParaRPr lang="en-GB" sz="2400" dirty="0" smtClean="0"/>
          </a:p>
          <a:p>
            <a:r>
              <a:rPr lang="en-GB" sz="2400" dirty="0" smtClean="0"/>
              <a:t>Do animals who live in the water have shorter gestation periods than animals who live on land?</a:t>
            </a:r>
          </a:p>
          <a:p>
            <a:r>
              <a:rPr lang="en-GB" sz="2400" dirty="0" smtClean="0"/>
              <a:t>Do reptiles have a shorter gestation time than mammals?</a:t>
            </a:r>
          </a:p>
          <a:p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Think </a:t>
            </a:r>
            <a:r>
              <a:rPr lang="en-GB" sz="2400" dirty="0"/>
              <a:t>about how  animals are different to help you </a:t>
            </a:r>
            <a:r>
              <a:rPr lang="en-GB" sz="2400" dirty="0" smtClean="0"/>
              <a:t>to come up with a question or use one of mine that interests you.</a:t>
            </a:r>
          </a:p>
          <a:p>
            <a:pPr marL="0" indent="0">
              <a:buNone/>
            </a:pP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628800"/>
            <a:ext cx="822960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Here are some more suggestions to get you thinking.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7268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Reporting your findings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 smtClean="0"/>
              <a:t>Write your question at the top of your page.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Research the gestation times for any relevant animals or use the information on the sheets on the school website.</a:t>
            </a:r>
          </a:p>
          <a:p>
            <a:r>
              <a:rPr lang="en-GB" sz="2400" dirty="0" smtClean="0"/>
              <a:t>Record your findings.</a:t>
            </a:r>
            <a:endParaRPr lang="en-GB" sz="2400" dirty="0"/>
          </a:p>
          <a:p>
            <a:pPr marL="0" indent="0">
              <a:buNone/>
            </a:pPr>
            <a:endParaRPr lang="en-GB" b="1" u="sng" dirty="0" smtClean="0"/>
          </a:p>
          <a:p>
            <a:pPr marL="0" indent="0">
              <a:buNone/>
            </a:pPr>
            <a:r>
              <a:rPr lang="en-GB" sz="2400" b="1" u="sng" dirty="0" smtClean="0"/>
              <a:t>Your Conclusions</a:t>
            </a:r>
          </a:p>
          <a:p>
            <a:r>
              <a:rPr lang="en-GB" sz="2400" dirty="0" smtClean="0"/>
              <a:t>What have you found out about the gestation times of your animals?</a:t>
            </a:r>
          </a:p>
          <a:p>
            <a:r>
              <a:rPr lang="en-GB" sz="2400" dirty="0" smtClean="0"/>
              <a:t>Conclude your findings – does the type of animal have an effect on the length of gestation? Make sure you have answered the question at the top </a:t>
            </a:r>
            <a:r>
              <a:rPr lang="en-GB" sz="2400" smtClean="0"/>
              <a:t>of your page.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5645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214427" cy="2824348"/>
          </a:xfrm>
        </p:spPr>
        <p:txBody>
          <a:bodyPr>
            <a:normAutofit/>
          </a:bodyPr>
          <a:lstStyle/>
          <a:p>
            <a:r>
              <a:rPr lang="en-GB" dirty="0" smtClean="0"/>
              <a:t>What have you learnt about gestation in this lesson?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6045" y="4869160"/>
            <a:ext cx="5937755" cy="870868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293157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373</TotalTime>
  <Words>416</Words>
  <Application>Microsoft Office PowerPoint</Application>
  <PresentationFormat>On-screen Show (4:3)</PresentationFormat>
  <Paragraphs>46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BPreplay</vt:lpstr>
      <vt:lpstr>Calibri</vt:lpstr>
      <vt:lpstr>Comic Sans MS</vt:lpstr>
      <vt:lpstr>Gill Sans MT</vt:lpstr>
      <vt:lpstr>Sassoon Infant Rg</vt:lpstr>
      <vt:lpstr>Parcel</vt:lpstr>
      <vt:lpstr>To compare gestation times of  animals</vt:lpstr>
      <vt:lpstr>Gestation</vt:lpstr>
      <vt:lpstr>Gestation is the time it takes for the baby to develop inside its mother</vt:lpstr>
      <vt:lpstr>Comparing Gestation Times</vt:lpstr>
      <vt:lpstr>Were your predictions correct?</vt:lpstr>
      <vt:lpstr>Does the type of animal Affect the gestation time?</vt:lpstr>
      <vt:lpstr>PowerPoint Presentation</vt:lpstr>
      <vt:lpstr>We will explore the gestation times of vertebrates in more detail</vt:lpstr>
      <vt:lpstr> do all vertebrates have the same gestation times?</vt:lpstr>
      <vt:lpstr>You are going to think of a question about gestation times to research </vt:lpstr>
      <vt:lpstr>Reporting your findings</vt:lpstr>
      <vt:lpstr>What have you learnt about gestation in this lesson?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compare the gestations periods of different animals</dc:title>
  <dc:creator>OJS User</dc:creator>
  <cp:lastModifiedBy>Julie Gumbrell</cp:lastModifiedBy>
  <cp:revision>27</cp:revision>
  <dcterms:created xsi:type="dcterms:W3CDTF">2018-04-12T15:04:53Z</dcterms:created>
  <dcterms:modified xsi:type="dcterms:W3CDTF">2020-05-28T09:28:30Z</dcterms:modified>
</cp:coreProperties>
</file>