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3" r:id="rId3"/>
    <p:sldId id="266" r:id="rId4"/>
    <p:sldId id="267" r:id="rId5"/>
    <p:sldId id="273" r:id="rId6"/>
    <p:sldId id="260" r:id="rId7"/>
    <p:sldId id="270" r:id="rId8"/>
    <p:sldId id="276" r:id="rId9"/>
    <p:sldId id="274" r:id="rId10"/>
    <p:sldId id="275" r:id="rId11"/>
    <p:sldId id="277" r:id="rId12"/>
    <p:sldId id="27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D8170B-A1EB-4795-9A3D-AA2A37613DCF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8C585-B91A-41B9-979A-19A0FE006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133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0F5FDE20-8F79-44B6-A5FD-6F0AF859A902}" type="slidenum">
              <a:rPr lang="en-GB" altLang="en-US">
                <a:latin typeface="Calibri" pitchFamily="34" charset="0"/>
              </a:rPr>
              <a:pPr/>
              <a:t>2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8B9A22CB-5CDD-4835-A761-78E367D4F953}" type="slidenum">
              <a:rPr lang="en-GB" altLang="en-US">
                <a:latin typeface="Calibri" pitchFamily="34" charset="0"/>
              </a:rPr>
              <a:pPr/>
              <a:t>7</a:t>
            </a:fld>
            <a:endParaRPr lang="en-GB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042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102240" y="2386744"/>
            <a:ext cx="693952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19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1260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245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106424" y="2386744"/>
            <a:ext cx="6940296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 marL="45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1991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239" y="2638044"/>
            <a:ext cx="3288023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90516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50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2239" y="2313434"/>
            <a:ext cx="3288024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2239" y="3143250"/>
            <a:ext cx="3288024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290516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9051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371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500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324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703" y="2243829"/>
            <a:ext cx="3290594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40703" y="6236208"/>
            <a:ext cx="3806398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904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080" y="2243828"/>
            <a:ext cx="3291840" cy="1143000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anchor="ctr" anchorCtr="1">
            <a:no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-42172"/>
            <a:ext cx="4576573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40080" y="6236208"/>
            <a:ext cx="3803904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328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542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1053966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6046" y="937260"/>
            <a:ext cx="4716174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14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06045" y="964692"/>
            <a:ext cx="5937755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6045" y="2638045"/>
            <a:ext cx="5937755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8943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2239" y="6236208"/>
            <a:ext cx="4556664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4011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49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6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44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28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8032"/>
            <a:ext cx="7772400" cy="321297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To compare gestation times of  animals – part </a:t>
            </a:r>
            <a:r>
              <a:rPr lang="en-GB" dirty="0" smtClean="0"/>
              <a:t>2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In this lesson you will work scientifically by showing data on a graph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437" y="3645024"/>
            <a:ext cx="7088832" cy="262034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12976"/>
            <a:ext cx="6400800" cy="2425824"/>
          </a:xfrm>
        </p:spPr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59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 smtClean="0"/>
              <a:t>Gestation</a:t>
            </a:r>
            <a:endParaRPr lang="en-GB" altLang="en-US" dirty="0" smtClean="0"/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2239963" y="1374775"/>
            <a:ext cx="4708525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 sz="2400" dirty="0" smtClean="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Can you remember what this word means? </a:t>
            </a:r>
            <a:endParaRPr lang="en-GB" altLang="en-US" sz="2400" dirty="0">
              <a:solidFill>
                <a:srgbClr val="1C1C1C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pic>
        <p:nvPicPr>
          <p:cNvPr id="1024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2" b="15286"/>
          <a:stretch>
            <a:fillRect/>
          </a:stretch>
        </p:blipFill>
        <p:spPr bwMode="auto">
          <a:xfrm>
            <a:off x="4960938" y="2204864"/>
            <a:ext cx="3236912" cy="185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2"/>
          <p:cNvSpPr txBox="1">
            <a:spLocks noChangeArrowheads="1"/>
          </p:cNvSpPr>
          <p:nvPr/>
        </p:nvSpPr>
        <p:spPr bwMode="auto">
          <a:xfrm>
            <a:off x="1843088" y="6545263"/>
            <a:ext cx="51054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Photo courtesy of Travis Isaacs (@flickr.com) -granted under creative commons licence – attribution</a:t>
            </a:r>
          </a:p>
        </p:txBody>
      </p:sp>
      <p:pic>
        <p:nvPicPr>
          <p:cNvPr id="10247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55"/>
          <a:stretch>
            <a:fillRect/>
          </a:stretch>
        </p:blipFill>
        <p:spPr bwMode="auto">
          <a:xfrm>
            <a:off x="4965700" y="4246289"/>
            <a:ext cx="3232150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8" name="Group 7"/>
          <p:cNvGrpSpPr>
            <a:grpSpLocks/>
          </p:cNvGrpSpPr>
          <p:nvPr/>
        </p:nvGrpSpPr>
        <p:grpSpPr bwMode="auto">
          <a:xfrm>
            <a:off x="757238" y="4797152"/>
            <a:ext cx="3836987" cy="1562100"/>
            <a:chOff x="734588" y="4519175"/>
            <a:chExt cx="3837412" cy="1561755"/>
          </a:xfrm>
        </p:grpSpPr>
        <p:sp>
          <p:nvSpPr>
            <p:cNvPr id="7" name="Rectangle 6"/>
            <p:cNvSpPr/>
            <p:nvPr/>
          </p:nvSpPr>
          <p:spPr>
            <a:xfrm>
              <a:off x="734588" y="4519175"/>
              <a:ext cx="3837412" cy="1561755"/>
            </a:xfrm>
            <a:prstGeom prst="rect">
              <a:avLst/>
            </a:prstGeom>
            <a:solidFill>
              <a:srgbClr val="4947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0251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1872417" y="4200057"/>
              <a:ext cx="1561755" cy="2199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49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1" t="-1421" r="471" b="6638"/>
          <a:stretch>
            <a:fillRect/>
          </a:stretch>
        </p:blipFill>
        <p:spPr bwMode="auto">
          <a:xfrm>
            <a:off x="798513" y="2204864"/>
            <a:ext cx="3836987" cy="241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06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182" y="404664"/>
            <a:ext cx="7781265" cy="2304256"/>
          </a:xfrm>
        </p:spPr>
        <p:txBody>
          <a:bodyPr>
            <a:normAutofit/>
          </a:bodyPr>
          <a:lstStyle/>
          <a:p>
            <a:r>
              <a:rPr lang="en-GB" dirty="0" smtClean="0"/>
              <a:t>Gestation is the time it takes for the baby to develop inside its mother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7796" y="3356992"/>
            <a:ext cx="7392035" cy="2592288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 smtClean="0"/>
              <a:t>The gestation time for a human baby is usually 9 months.</a:t>
            </a:r>
          </a:p>
          <a:p>
            <a:endParaRPr lang="en-GB" sz="3200" dirty="0" smtClean="0"/>
          </a:p>
          <a:p>
            <a:r>
              <a:rPr lang="en-GB" sz="3200" dirty="0" smtClean="0"/>
              <a:t>What did you find out last lesson about the gestation time of other animals?  Are they all the same?</a:t>
            </a:r>
            <a:endParaRPr lang="en-GB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638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80920" cy="1188720"/>
          </a:xfrm>
        </p:spPr>
        <p:txBody>
          <a:bodyPr/>
          <a:lstStyle/>
          <a:p>
            <a:r>
              <a:rPr lang="en-GB" dirty="0" smtClean="0"/>
              <a:t>You will now compare the size of some mammals to their gestation time.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436096" y="1449368"/>
            <a:ext cx="2880320" cy="5055170"/>
          </a:xfrm>
        </p:spPr>
        <p:txBody>
          <a:bodyPr>
            <a:noAutofit/>
          </a:bodyPr>
          <a:lstStyle/>
          <a:p>
            <a:r>
              <a:rPr lang="en-GB" sz="2400" dirty="0" smtClean="0"/>
              <a:t>Look at this </a:t>
            </a:r>
            <a:r>
              <a:rPr lang="en-GB" sz="2400" dirty="0" smtClean="0"/>
              <a:t>information (it can be printed from the school website)</a:t>
            </a:r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Do smaller mammals have shorter gestation times?</a:t>
            </a:r>
          </a:p>
          <a:p>
            <a:endParaRPr lang="en-GB" sz="2400" dirty="0"/>
          </a:p>
          <a:p>
            <a:r>
              <a:rPr lang="en-GB" sz="2400" dirty="0" smtClean="0"/>
              <a:t>Make a prediction using this information.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700808"/>
            <a:ext cx="5040560" cy="505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9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864096"/>
          </a:xfrm>
        </p:spPr>
        <p:txBody>
          <a:bodyPr>
            <a:normAutofit fontScale="90000"/>
          </a:bodyPr>
          <a:lstStyle/>
          <a:p>
            <a:r>
              <a:rPr lang="en-GB" dirty="0"/>
              <a:t>Do smaller mammals have a shorter gestation time</a:t>
            </a:r>
            <a:r>
              <a:rPr lang="en-GB" dirty="0" smtClean="0"/>
              <a:t>?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610" y="1340768"/>
            <a:ext cx="5502518" cy="44527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7624" y="429309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Mouse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267253" y="1615440"/>
            <a:ext cx="26460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Copy this grid onto paper – use a ruler</a:t>
            </a:r>
            <a:r>
              <a:rPr lang="en-GB" dirty="0" smtClean="0"/>
              <a:t>! (or print it from the school website)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Use the animals on the previous slide and put each animal in the correct place on this sorting grid</a:t>
            </a:r>
            <a:r>
              <a:rPr lang="en-GB" dirty="0" smtClean="0"/>
              <a:t>.  It is like the Carroll diagrams we have used in maths.</a:t>
            </a:r>
            <a:endParaRPr lang="en-GB" dirty="0"/>
          </a:p>
          <a:p>
            <a:endParaRPr lang="en-GB" dirty="0"/>
          </a:p>
          <a:p>
            <a:r>
              <a:rPr lang="en-GB" dirty="0"/>
              <a:t>I have done </a:t>
            </a:r>
            <a:r>
              <a:rPr lang="en-GB" dirty="0" smtClean="0"/>
              <a:t>two </a:t>
            </a:r>
            <a:r>
              <a:rPr lang="en-GB" dirty="0"/>
              <a:t>for you.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211960" y="2204864"/>
            <a:ext cx="982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Elephant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79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864096"/>
          </a:xfrm>
        </p:spPr>
        <p:txBody>
          <a:bodyPr>
            <a:normAutofit fontScale="90000"/>
          </a:bodyPr>
          <a:lstStyle/>
          <a:p>
            <a:r>
              <a:rPr lang="en-GB" dirty="0"/>
              <a:t>What does your completed grid show you?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610" y="1340768"/>
            <a:ext cx="6696744" cy="54191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75656" y="479715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Mouse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076056" y="2564904"/>
            <a:ext cx="982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Elephant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225134" y="2893586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rhino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569982" y="3681011"/>
            <a:ext cx="581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mtClean="0"/>
              <a:t>goat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252386" y="3685827"/>
            <a:ext cx="806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human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533923" y="5310500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Guinea pig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010772" y="1218425"/>
            <a:ext cx="157542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/>
              <a:t>I have added a few more </a:t>
            </a:r>
            <a:r>
              <a:rPr lang="en-GB" sz="2000" dirty="0" smtClean="0"/>
              <a:t>animals.  Did you put these animals in the same place?</a:t>
            </a:r>
          </a:p>
          <a:p>
            <a:endParaRPr lang="en-GB" sz="2000" dirty="0"/>
          </a:p>
          <a:p>
            <a:r>
              <a:rPr lang="en-GB" sz="2000" dirty="0" smtClean="0"/>
              <a:t>Do all large animals have a long gestation time?</a:t>
            </a:r>
          </a:p>
          <a:p>
            <a:r>
              <a:rPr lang="en-GB" sz="2000" dirty="0" smtClean="0"/>
              <a:t>Do all small animals have a short gestation time?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282557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78274" y="17154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Comparing Gestation </a:t>
            </a:r>
            <a:r>
              <a:rPr lang="en-GB" dirty="0" smtClean="0"/>
              <a:t>Times</a:t>
            </a:r>
            <a:endParaRPr lang="en-GB" altLang="en-US" dirty="0" smtClean="0"/>
          </a:p>
        </p:txBody>
      </p:sp>
      <p:sp>
        <p:nvSpPr>
          <p:cNvPr id="14340" name="Rectangle 1"/>
          <p:cNvSpPr>
            <a:spLocks noChangeArrowheads="1"/>
          </p:cNvSpPr>
          <p:nvPr/>
        </p:nvSpPr>
        <p:spPr bwMode="auto">
          <a:xfrm>
            <a:off x="137319" y="994405"/>
            <a:ext cx="4225032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endParaRPr lang="en-GB" altLang="en-US" sz="2400" dirty="0">
              <a:solidFill>
                <a:srgbClr val="1C1C1C"/>
              </a:solidFill>
              <a:latin typeface="Comic Sans MS" pitchFamily="66" charset="0"/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4347" name="Rectangle 1"/>
          <p:cNvSpPr>
            <a:spLocks noChangeArrowheads="1"/>
          </p:cNvSpPr>
          <p:nvPr/>
        </p:nvSpPr>
        <p:spPr bwMode="auto">
          <a:xfrm>
            <a:off x="2365375" y="2757872"/>
            <a:ext cx="1374775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endParaRPr lang="en-GB" altLang="en-US" dirty="0">
              <a:solidFill>
                <a:srgbClr val="1C1C1C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8064" y="1479550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21369" y="949151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You will now look </a:t>
            </a:r>
            <a:r>
              <a:rPr lang="en-GB" sz="2800" dirty="0" smtClean="0"/>
              <a:t>at showing information in a scatter graph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4675" y="2129421"/>
            <a:ext cx="4533280" cy="38672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1369" y="2293332"/>
            <a:ext cx="31285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This type of graph allows you to compare two criteria.  For example this scatter graph compares weight against height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5111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78298"/>
            <a:ext cx="8784976" cy="1838534"/>
          </a:xfrm>
        </p:spPr>
        <p:txBody>
          <a:bodyPr>
            <a:normAutofit/>
          </a:bodyPr>
          <a:lstStyle/>
          <a:p>
            <a:r>
              <a:rPr lang="en-GB" dirty="0" smtClean="0"/>
              <a:t>This scatter graph compares animals gestation time to their weight.</a:t>
            </a:r>
            <a:br>
              <a:rPr lang="en-GB" dirty="0" smtClean="0"/>
            </a:br>
            <a:r>
              <a:rPr lang="en-GB" dirty="0" smtClean="0"/>
              <a:t>You will have a go at doing your own scatter graph similar to this one.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5" y="1628800"/>
            <a:ext cx="7974055" cy="44644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23928" y="623731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Body mass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09" y="3356992"/>
            <a:ext cx="1115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Gestation 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496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5937755" cy="8640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Do heavier animals have a longer gestation time?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7295" y="1052736"/>
            <a:ext cx="6408388" cy="57128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48264" y="1052736"/>
            <a:ext cx="21957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You will use this data to compare the animals weight to their gestation </a:t>
            </a:r>
            <a:r>
              <a:rPr lang="en-GB" sz="2400" dirty="0" smtClean="0"/>
              <a:t>time to see if heavier animals have longer gestation time.</a:t>
            </a:r>
          </a:p>
          <a:p>
            <a:endParaRPr lang="en-GB" sz="2400" dirty="0" smtClean="0"/>
          </a:p>
          <a:p>
            <a:r>
              <a:rPr lang="en-GB" sz="2000" dirty="0" smtClean="0"/>
              <a:t>You can print this from the school website.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16614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60648"/>
            <a:ext cx="5832648" cy="64975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73599" y="1409578"/>
            <a:ext cx="29523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Print this sheet from the school website or use squared paper to draw your own axes.</a:t>
            </a:r>
          </a:p>
          <a:p>
            <a:endParaRPr lang="en-GB" sz="2800" dirty="0"/>
          </a:p>
          <a:p>
            <a:r>
              <a:rPr lang="en-GB" sz="2800" dirty="0" smtClean="0"/>
              <a:t>Plot the data on the previous slide.  I have done 2 for you to get you started. </a:t>
            </a:r>
            <a:endParaRPr lang="en-US" sz="2800" dirty="0"/>
          </a:p>
        </p:txBody>
      </p:sp>
      <p:sp>
        <p:nvSpPr>
          <p:cNvPr id="5" name="Oval 4"/>
          <p:cNvSpPr/>
          <p:nvPr/>
        </p:nvSpPr>
        <p:spPr>
          <a:xfrm>
            <a:off x="3275856" y="400506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275856" y="40050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bear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 flipV="1">
            <a:off x="2051720" y="5589240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13767" y="547658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wolf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543146" y="98919"/>
            <a:ext cx="6557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/>
              <a:t>Do heavier animals have a longer gestation time?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86151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52928" cy="792088"/>
          </a:xfrm>
        </p:spPr>
        <p:txBody>
          <a:bodyPr>
            <a:normAutofit fontScale="90000"/>
          </a:bodyPr>
          <a:lstStyle/>
          <a:p>
            <a:r>
              <a:rPr lang="en-GB" dirty="0"/>
              <a:t>Do heavier animals have a longer gestation time?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052736"/>
            <a:ext cx="8424935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u="sng" dirty="0" smtClean="0"/>
              <a:t>Your conclusions – write these on the back of your graph.</a:t>
            </a:r>
          </a:p>
          <a:p>
            <a:pPr marL="0" indent="0">
              <a:buNone/>
            </a:pPr>
            <a:endParaRPr lang="en-GB" sz="2400" b="1" u="sng" dirty="0" smtClean="0"/>
          </a:p>
          <a:p>
            <a:r>
              <a:rPr lang="en-GB" sz="2400" dirty="0" smtClean="0"/>
              <a:t>What information does your scatter graph tell you?</a:t>
            </a:r>
          </a:p>
          <a:p>
            <a:r>
              <a:rPr lang="en-GB" sz="2400" dirty="0" smtClean="0"/>
              <a:t>Does it help you to answer the question at the top of this slide?</a:t>
            </a:r>
          </a:p>
          <a:p>
            <a:endParaRPr lang="en-GB" sz="2400" dirty="0"/>
          </a:p>
          <a:p>
            <a:r>
              <a:rPr lang="en-GB" sz="2400" dirty="0" smtClean="0"/>
              <a:t>Are there any animals that have a gestation time that is longer than you would expect? Look at the animals that have a long gestation but are not the heavier ones.</a:t>
            </a:r>
          </a:p>
          <a:p>
            <a:r>
              <a:rPr lang="en-GB" sz="2400" dirty="0" smtClean="0"/>
              <a:t>Are there any animals that have a shorter gestation time than you would expect.  Are there any heavy animals that have a shorter gestation?</a:t>
            </a:r>
          </a:p>
          <a:p>
            <a:r>
              <a:rPr lang="en-GB" sz="2400" dirty="0" smtClean="0"/>
              <a:t>Is there anything else that you find interesting?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616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462" y="692696"/>
            <a:ext cx="8280919" cy="3472420"/>
          </a:xfrm>
        </p:spPr>
        <p:txBody>
          <a:bodyPr>
            <a:noAutofit/>
          </a:bodyPr>
          <a:lstStyle/>
          <a:p>
            <a:r>
              <a:rPr lang="en-GB" sz="3600" dirty="0" smtClean="0"/>
              <a:t>What have you learnt about gestation time and the size (weight) of an animal?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6045" y="4941168"/>
            <a:ext cx="5937755" cy="79886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5243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470</TotalTime>
  <Words>516</Words>
  <Application>Microsoft Office PowerPoint</Application>
  <PresentationFormat>On-screen Show (4:3)</PresentationFormat>
  <Paragraphs>64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BPreplay</vt:lpstr>
      <vt:lpstr>Calibri</vt:lpstr>
      <vt:lpstr>Comic Sans MS</vt:lpstr>
      <vt:lpstr>Gill Sans MT</vt:lpstr>
      <vt:lpstr>Sassoon Infant Rg</vt:lpstr>
      <vt:lpstr>Parcel</vt:lpstr>
      <vt:lpstr>To compare gestation times of  animals – part 2  In this lesson you will work scientifically by showing data on a graph </vt:lpstr>
      <vt:lpstr>Gestation</vt:lpstr>
      <vt:lpstr>Gestation is the time it takes for the baby to develop inside its mother</vt:lpstr>
      <vt:lpstr>You will now compare the size of some mammals to their gestation time.</vt:lpstr>
      <vt:lpstr>Do smaller mammals have a shorter gestation time? </vt:lpstr>
      <vt:lpstr>What does your completed grid show you?</vt:lpstr>
      <vt:lpstr>Comparing Gestation Times</vt:lpstr>
      <vt:lpstr>This scatter graph compares animals gestation time to their weight. You will have a go at doing your own scatter graph similar to this one.</vt:lpstr>
      <vt:lpstr>Do heavier animals have a longer gestation time?</vt:lpstr>
      <vt:lpstr>PowerPoint Presentation</vt:lpstr>
      <vt:lpstr>Do heavier animals have a longer gestation time?</vt:lpstr>
      <vt:lpstr>What have you learnt about gestation time and the size (weight) of an animal?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compare the gestations periods of different animals</dc:title>
  <dc:creator>OJS User</dc:creator>
  <cp:lastModifiedBy>Julie Gumbrell</cp:lastModifiedBy>
  <cp:revision>37</cp:revision>
  <dcterms:created xsi:type="dcterms:W3CDTF">2018-04-12T15:04:53Z</dcterms:created>
  <dcterms:modified xsi:type="dcterms:W3CDTF">2020-05-28T09:13:08Z</dcterms:modified>
</cp:coreProperties>
</file>