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71" r:id="rId3"/>
  </p:sldMasterIdLst>
  <p:notesMasterIdLst>
    <p:notesMasterId r:id="rId14"/>
  </p:notesMasterIdLst>
  <p:sldIdLst>
    <p:sldId id="261" r:id="rId4"/>
    <p:sldId id="258" r:id="rId5"/>
    <p:sldId id="269" r:id="rId6"/>
    <p:sldId id="270" r:id="rId7"/>
    <p:sldId id="273" r:id="rId8"/>
    <p:sldId id="260" r:id="rId9"/>
    <p:sldId id="266" r:id="rId10"/>
    <p:sldId id="267" r:id="rId11"/>
    <p:sldId id="265" r:id="rId12"/>
    <p:sldId id="262" r:id="rId13"/>
  </p:sldIdLst>
  <p:sldSz cx="12192000" cy="6858000"/>
  <p:notesSz cx="6858000" cy="9144000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>
        <p:scale>
          <a:sx n="66" d="100"/>
          <a:sy n="66" d="100"/>
        </p:scale>
        <p:origin x="-900" y="-270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1338-E64D-4FAD-A02D-1C2EB1A1AECE}" type="datetimeFigureOut">
              <a:rPr lang="it-CH" smtClean="0"/>
              <a:t>15.06.2020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xmlns="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xmlns="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xmlns="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xmlns="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:a16="http://schemas.microsoft.com/office/drawing/2014/main" xmlns="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xmlns="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xmlns="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xmlns="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xmlns="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xmlns="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xmlns="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46412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xmlns="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xmlns="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henational.academy/online-classroom/schedule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dailylessons" TargetMode="Externa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doodleenglish.com/download-doodleenglish-windows-macs/" TargetMode="Externa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712519"/>
            <a:ext cx="10752667" cy="5177643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YEAR 5 HOME LEARNING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It was great to see most of you again either via zoom or in school.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We are going to continue with our </a:t>
            </a:r>
            <a:r>
              <a:rPr lang="en-GB" sz="2800" dirty="0" err="1" smtClean="0">
                <a:latin typeface="Comic Sans MS" panose="030F0702030302020204" pitchFamily="66" charset="0"/>
              </a:rPr>
              <a:t>ebook</a:t>
            </a:r>
            <a:r>
              <a:rPr lang="en-GB" sz="2800" dirty="0" smtClean="0">
                <a:latin typeface="Comic Sans MS" panose="030F0702030302020204" pitchFamily="66" charset="0"/>
              </a:rPr>
              <a:t>-Animals on the Move.</a:t>
            </a: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Take care and hopefully see you all soon.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Mrs Martin, Mrs </a:t>
            </a:r>
            <a:r>
              <a:rPr lang="en-GB" sz="2800" dirty="0" err="1" smtClean="0">
                <a:latin typeface="Comic Sans MS" panose="030F0702030302020204" pitchFamily="66" charset="0"/>
              </a:rPr>
              <a:t>Gumbrell</a:t>
            </a:r>
            <a:r>
              <a:rPr lang="en-GB" sz="2800" dirty="0" smtClean="0">
                <a:latin typeface="Comic Sans MS" panose="030F0702030302020204" pitchFamily="66" charset="0"/>
              </a:rPr>
              <a:t> and Mrs Holden </a:t>
            </a:r>
          </a:p>
          <a:p>
            <a:pPr algn="ctr"/>
            <a:r>
              <a:rPr lang="en-GB" sz="2800" dirty="0" smtClean="0">
                <a:latin typeface="+mj-lt"/>
              </a:rPr>
              <a:t> </a:t>
            </a:r>
          </a:p>
          <a:p>
            <a:pPr algn="ctr"/>
            <a:endParaRPr lang="it-CH" sz="2800" dirty="0"/>
          </a:p>
        </p:txBody>
      </p:sp>
      <p:sp>
        <p:nvSpPr>
          <p:cNvPr id="2" name="Smiley Face 1"/>
          <p:cNvSpPr/>
          <p:nvPr/>
        </p:nvSpPr>
        <p:spPr>
          <a:xfrm>
            <a:off x="9981211" y="4637314"/>
            <a:ext cx="914400" cy="914400"/>
          </a:xfrm>
          <a:prstGeom prst="smileyFac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  <a:latin typeface="+mj-lt"/>
              </a:rPr>
              <a:t>2 WEEK BLOCK: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ENGLISH – Weeks beginning: 22nd June and 29th June 2020</a:t>
            </a:r>
          </a:p>
          <a:p>
            <a:pPr lvl="0"/>
            <a:endParaRPr lang="en-GB" dirty="0">
              <a:solidFill>
                <a:prstClr val="black"/>
              </a:solidFill>
              <a:latin typeface="+mj-lt"/>
            </a:endParaRP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b="1" u="sng" dirty="0" smtClean="0">
                <a:latin typeface="+mj-lt"/>
              </a:rPr>
              <a:t>Main Activity – Option 1</a:t>
            </a:r>
          </a:p>
          <a:p>
            <a:r>
              <a:rPr lang="en-GB" b="1" u="sng" dirty="0" smtClean="0">
                <a:latin typeface="+mj-lt"/>
              </a:rPr>
              <a:t>3 x per week</a:t>
            </a:r>
          </a:p>
          <a:p>
            <a:endParaRPr lang="en-GB" b="1" u="sng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79374" y="1751029"/>
            <a:ext cx="5281084" cy="4047483"/>
          </a:xfrm>
        </p:spPr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your English lessons for the next two weeks using the National Oak Academy website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www.thenational.academy/online-classroom/schedule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5</a:t>
            </a:r>
          </a:p>
          <a:p>
            <a:r>
              <a:rPr lang="en-GB" sz="2000" dirty="0" smtClean="0">
                <a:latin typeface="+mj-lt"/>
              </a:rPr>
              <a:t>Then Select the English lesson for each day this week</a:t>
            </a:r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2"/>
          <a:stretch/>
        </p:blipFill>
        <p:spPr bwMode="auto">
          <a:xfrm>
            <a:off x="502227" y="1163782"/>
            <a:ext cx="5163259" cy="3289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37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sz="2000" b="1" u="sng" dirty="0" smtClean="0">
                <a:latin typeface="+mj-lt"/>
              </a:rPr>
              <a:t>Alternatively…..</a:t>
            </a:r>
          </a:p>
          <a:p>
            <a:r>
              <a:rPr lang="en-GB" b="1" u="sng" dirty="0" smtClean="0">
                <a:latin typeface="+mj-lt"/>
              </a:rPr>
              <a:t>Main activity – Option 2</a:t>
            </a:r>
          </a:p>
          <a:p>
            <a:r>
              <a:rPr lang="en-GB" b="1" u="sng" dirty="0" smtClean="0">
                <a:latin typeface="+mj-lt"/>
              </a:rPr>
              <a:t>3 x per week</a:t>
            </a:r>
          </a:p>
          <a:p>
            <a:r>
              <a:rPr lang="en-GB" dirty="0" smtClean="0">
                <a:latin typeface="+mj-lt"/>
              </a:rPr>
              <a:t>BBC Bitesize – Daily English lessons</a:t>
            </a:r>
            <a:endParaRPr lang="en-GB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the daily English lessons for Year 5 from BBC Bitesize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www.bbc.co.uk/bitesize/dailylessons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5</a:t>
            </a:r>
          </a:p>
          <a:p>
            <a:r>
              <a:rPr lang="en-GB" sz="2000" dirty="0" smtClean="0">
                <a:latin typeface="+mj-lt"/>
              </a:rPr>
              <a:t>Then select the daily English lesson each day this week</a:t>
            </a: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87" y="1062099"/>
            <a:ext cx="4833010" cy="4833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85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19667" y="348344"/>
            <a:ext cx="10752667" cy="711200"/>
          </a:xfrm>
        </p:spPr>
        <p:txBody>
          <a:bodyPr/>
          <a:lstStyle/>
          <a:p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Big Write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  </a:t>
            </a:r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Animals on the Move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(non-fiction)       2 x per week</a:t>
            </a:r>
          </a:p>
          <a:p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   </a:t>
            </a:r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Which animal makes the toughest migration?      </a:t>
            </a:r>
            <a:endParaRPr lang="en-GB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792237" y="1393371"/>
            <a:ext cx="7688064" cy="5849257"/>
          </a:xfrm>
        </p:spPr>
        <p:txBody>
          <a:bodyPr/>
          <a:lstStyle/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Log on </a:t>
            </a:r>
            <a:r>
              <a:rPr lang="en-GB" sz="1400" dirty="0" smtClean="0">
                <a:latin typeface="Comic Sans MS" panose="030F0702030302020204" pitchFamily="66" charset="0"/>
              </a:rPr>
              <a:t>via Active Learn to your Wordsmith account.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Read</a:t>
            </a:r>
            <a:r>
              <a:rPr lang="en-GB" sz="1400" dirty="0" smtClean="0">
                <a:latin typeface="Comic Sans MS" panose="030F0702030302020204" pitchFamily="66" charset="0"/>
              </a:rPr>
              <a:t> the </a:t>
            </a:r>
            <a:r>
              <a:rPr lang="en-GB" sz="1400" dirty="0" err="1" smtClean="0">
                <a:latin typeface="Comic Sans MS" panose="030F0702030302020204" pitchFamily="66" charset="0"/>
              </a:rPr>
              <a:t>ebook</a:t>
            </a:r>
            <a:r>
              <a:rPr lang="en-GB" sz="1400" dirty="0" smtClean="0">
                <a:latin typeface="Comic Sans MS" panose="030F0702030302020204" pitchFamily="66" charset="0"/>
              </a:rPr>
              <a:t> Animals on the Move including all the pop ups. 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Read</a:t>
            </a:r>
            <a:r>
              <a:rPr lang="en-GB" sz="1400" dirty="0" smtClean="0">
                <a:latin typeface="Comic Sans MS" panose="030F0702030302020204" pitchFamily="66" charset="0"/>
              </a:rPr>
              <a:t> the animal fact files in the pop ups on screen 8 of the book. 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Choose</a:t>
            </a:r>
            <a:r>
              <a:rPr lang="en-GB" sz="1400" dirty="0" smtClean="0">
                <a:latin typeface="Comic Sans MS" panose="030F0702030302020204" pitchFamily="66" charset="0"/>
              </a:rPr>
              <a:t> one animal and think about how the information about this animal has been presented in the fact file. 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Identify</a:t>
            </a:r>
            <a:r>
              <a:rPr lang="en-GB" sz="1400" dirty="0" smtClean="0">
                <a:latin typeface="Comic Sans MS" panose="030F0702030302020204" pitchFamily="66" charset="0"/>
              </a:rPr>
              <a:t> the language choices made and the way the text is structured and presented.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Use</a:t>
            </a:r>
            <a:r>
              <a:rPr lang="en-GB" sz="1400" dirty="0" smtClean="0">
                <a:latin typeface="Comic Sans MS" panose="030F0702030302020204" pitchFamily="66" charset="0"/>
              </a:rPr>
              <a:t> Museum fact file in My Stuff – </a:t>
            </a: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choose</a:t>
            </a:r>
            <a:r>
              <a:rPr lang="en-GB" sz="1400" dirty="0" smtClean="0">
                <a:latin typeface="Comic Sans MS" panose="030F0702030302020204" pitchFamily="66" charset="0"/>
              </a:rPr>
              <a:t> another animal/s from the </a:t>
            </a:r>
            <a:r>
              <a:rPr lang="en-GB" sz="1400" dirty="0" err="1" smtClean="0">
                <a:latin typeface="Comic Sans MS" panose="030F0702030302020204" pitchFamily="66" charset="0"/>
              </a:rPr>
              <a:t>ebook</a:t>
            </a:r>
            <a:r>
              <a:rPr lang="en-GB" sz="1400" dirty="0" smtClean="0">
                <a:latin typeface="Comic Sans MS" panose="030F0702030302020204" pitchFamily="66" charset="0"/>
              </a:rPr>
              <a:t> and </a:t>
            </a: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create</a:t>
            </a:r>
            <a:r>
              <a:rPr lang="en-GB" sz="1400" dirty="0" smtClean="0">
                <a:latin typeface="Comic Sans MS" panose="030F0702030302020204" pitchFamily="66" charset="0"/>
              </a:rPr>
              <a:t> your own fact file entries for a museum exhibition about animal migration. 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Read</a:t>
            </a:r>
            <a:r>
              <a:rPr lang="en-GB" sz="1400" dirty="0" smtClean="0">
                <a:latin typeface="Comic Sans MS" panose="030F0702030302020204" pitchFamily="66" charset="0"/>
              </a:rPr>
              <a:t> report features in My Stuff.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Read</a:t>
            </a:r>
            <a:r>
              <a:rPr lang="en-GB" sz="1400" dirty="0" smtClean="0">
                <a:latin typeface="Comic Sans MS" panose="030F0702030302020204" pitchFamily="66" charset="0"/>
              </a:rPr>
              <a:t> screen 4 of the </a:t>
            </a:r>
            <a:r>
              <a:rPr lang="en-GB" sz="1400" dirty="0" err="1" smtClean="0">
                <a:latin typeface="Comic Sans MS" panose="030F0702030302020204" pitchFamily="66" charset="0"/>
              </a:rPr>
              <a:t>ebook</a:t>
            </a:r>
            <a:r>
              <a:rPr lang="en-GB" sz="1400" dirty="0" smtClean="0">
                <a:latin typeface="Comic Sans MS" panose="030F0702030302020204" pitchFamily="66" charset="0"/>
              </a:rPr>
              <a:t> on salmon migration. Identify the key features of a report text.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Think</a:t>
            </a:r>
            <a:r>
              <a:rPr lang="en-GB" sz="1400" dirty="0" smtClean="0">
                <a:latin typeface="Comic Sans MS" panose="030F0702030302020204" pitchFamily="66" charset="0"/>
              </a:rPr>
              <a:t> about how these features help the author to present information about the salmon’s migration.  </a:t>
            </a:r>
          </a:p>
          <a:p>
            <a:pPr marL="342900" indent="-342900">
              <a:buAutoNum type="arabicPeriod"/>
            </a:pP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Use</a:t>
            </a:r>
            <a:r>
              <a:rPr lang="en-GB" sz="1400" dirty="0" smtClean="0">
                <a:latin typeface="Comic Sans MS" panose="030F0702030302020204" pitchFamily="66" charset="0"/>
              </a:rPr>
              <a:t> Animal report in My Stuff. </a:t>
            </a: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Create</a:t>
            </a:r>
            <a:r>
              <a:rPr lang="en-GB" sz="1400" dirty="0" smtClean="0">
                <a:latin typeface="Comic Sans MS" panose="030F0702030302020204" pitchFamily="66" charset="0"/>
              </a:rPr>
              <a:t> your own report text describing another animal’s migration. </a:t>
            </a:r>
            <a:r>
              <a:rPr lang="en-GB" sz="1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Use</a:t>
            </a:r>
            <a:r>
              <a:rPr lang="en-GB" sz="1400" dirty="0" smtClean="0">
                <a:latin typeface="Comic Sans MS" panose="030F0702030302020204" pitchFamily="66" charset="0"/>
              </a:rPr>
              <a:t> secondary sources such as non-fiction books and web sites (remember </a:t>
            </a:r>
            <a:r>
              <a:rPr lang="en-GB" sz="1400" dirty="0" err="1" smtClean="0">
                <a:latin typeface="Comic Sans MS" panose="030F0702030302020204" pitchFamily="66" charset="0"/>
              </a:rPr>
              <a:t>esafety</a:t>
            </a:r>
            <a:r>
              <a:rPr lang="en-GB" sz="1400" dirty="0" smtClean="0">
                <a:latin typeface="Comic Sans MS" panose="030F0702030302020204" pitchFamily="66" charset="0"/>
              </a:rPr>
              <a:t>) and use features including introductory paragraph, fact box, bullet points, maps and photographs showing migratory groups.</a:t>
            </a:r>
          </a:p>
          <a:p>
            <a:pPr marL="342900" indent="-342900">
              <a:buAutoNum type="arabicPeriod"/>
            </a:pPr>
            <a:endParaRPr lang="en-GB" sz="1400" dirty="0" smtClean="0"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endParaRPr lang="en-GB" sz="1600" dirty="0" smtClean="0"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endParaRPr lang="en-GB" sz="1600" dirty="0" smtClean="0">
              <a:latin typeface="Comic Sans MS" panose="030F0702030302020204" pitchFamily="66" charset="0"/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36" r="20436"/>
          <a:stretch>
            <a:fillRect/>
          </a:stretch>
        </p:blipFill>
        <p:spPr bwMode="auto">
          <a:xfrm>
            <a:off x="9303657" y="1457553"/>
            <a:ext cx="2428535" cy="168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7200" y="5259902"/>
            <a:ext cx="2474232" cy="1306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7200" y="3429000"/>
            <a:ext cx="2445204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764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1073650"/>
            <a:ext cx="5376334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Doodle English / Doodle Spell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GB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Spend 10 minutes playing on the Doodle App for English or spelling each day.</a:t>
            </a:r>
          </a:p>
          <a:p>
            <a:pPr lvl="0" defTabSz="609570">
              <a:defRPr/>
            </a:pPr>
            <a:endParaRPr lang="en-GB" sz="1600" dirty="0" smtClean="0"/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191251" y="2412535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xmlns="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>
                <a:latin typeface="+mj-lt"/>
              </a:rPr>
              <a:t>Extra Activities/Tasks</a:t>
            </a:r>
            <a:endParaRPr lang="it-IT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94" y="2558338"/>
            <a:ext cx="4511175" cy="232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39853" y="494972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You can download the computer apps here:</a:t>
            </a:r>
          </a:p>
          <a:p>
            <a:r>
              <a:rPr lang="en-GB" sz="1200" dirty="0"/>
              <a:t>English: </a:t>
            </a:r>
            <a:r>
              <a:rPr lang="en-GB" sz="1200" dirty="0">
                <a:hlinkClick r:id="rId5"/>
              </a:rPr>
              <a:t>https://www.doodleenglish.com/download-doodleenglish-windows-macs</a:t>
            </a:r>
            <a:r>
              <a:rPr lang="en-GB" sz="1200" dirty="0" smtClean="0">
                <a:hlinkClick r:id="rId5"/>
              </a:rPr>
              <a:t>/</a:t>
            </a:r>
            <a:r>
              <a:rPr lang="en-GB" sz="1200" dirty="0" smtClean="0"/>
              <a:t> </a:t>
            </a:r>
            <a:endParaRPr lang="en-GB" sz="1200" dirty="0"/>
          </a:p>
          <a:p>
            <a:r>
              <a:rPr lang="en-GB" sz="1200" dirty="0"/>
              <a:t>Or you can use the Google Chrome web browser on your PC, laptop or Mac:</a:t>
            </a:r>
          </a:p>
          <a:p>
            <a:r>
              <a:rPr lang="en-GB" sz="1200" dirty="0" smtClean="0"/>
              <a:t>students.doodleenglish.com</a:t>
            </a:r>
            <a:endParaRPr lang="en-GB" sz="1200" dirty="0"/>
          </a:p>
          <a:p>
            <a:r>
              <a:rPr lang="en-GB" sz="1200" dirty="0" smtClean="0"/>
              <a:t>students.doodleenglish.com/spell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03187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continue to work through the Year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5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lists – aim to learn 10 new spellings each week and revisit 10 from previous weeks.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If you have learnt them all, keep practicing and putting them into interesting sentences.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5394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ensure the children continue to read a good quality reading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book.</a:t>
            </a: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 a few pages aloud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9E832DD4-53B5-4A75-9B1C-D83B2716765D}"/>
              </a:ext>
            </a:extLst>
          </p:cNvPr>
          <p:cNvCxnSpPr/>
          <p:nvPr/>
        </p:nvCxnSpPr>
        <p:spPr>
          <a:xfrm flipV="1">
            <a:off x="6191251" y="666292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9314" y="4312186"/>
            <a:ext cx="269965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Choose a sport. Write a set of instructions for your chosen sport including what equipment will be needed, rules and how to play. Make your instructions very clear-pretend they are for someone who has never played before.  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5297714" y="4862287"/>
            <a:ext cx="323668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CH" sz="1600" dirty="0" smtClean="0"/>
              <a:t>Describe </a:t>
            </a:r>
            <a:r>
              <a:rPr lang="it-CH" sz="1600" dirty="0"/>
              <a:t>the picture above using expanded noun phrases and precise, interesting language. Ask someone to draw a picture using your description. </a:t>
            </a:r>
          </a:p>
          <a:p>
            <a:r>
              <a:rPr lang="it-CH" sz="1600" dirty="0"/>
              <a:t>Were they able to do it? Was your description precise enough?</a:t>
            </a:r>
          </a:p>
          <a:p>
            <a:endParaRPr lang="en-GB" sz="1600" dirty="0"/>
          </a:p>
        </p:txBody>
      </p:sp>
      <p:sp>
        <p:nvSpPr>
          <p:cNvPr id="11" name="Rectangle 10"/>
          <p:cNvSpPr/>
          <p:nvPr/>
        </p:nvSpPr>
        <p:spPr>
          <a:xfrm>
            <a:off x="3345491" y="4312186"/>
            <a:ext cx="16192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Design a meal including starters, main and pudding. List the ingredients and instructions. Cook your meal with help.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9189488" y="4312186"/>
            <a:ext cx="25525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/>
              <a:t>Draw and write a comic strip for an imaginary story. </a:t>
            </a:r>
          </a:p>
          <a:p>
            <a:r>
              <a:rPr lang="en-GB" altLang="en-US" sz="1600" dirty="0"/>
              <a:t>Be as creative as you can</a:t>
            </a:r>
            <a:r>
              <a:rPr lang="en-GB" altLang="en-US" sz="1600" dirty="0" smtClean="0"/>
              <a:t>!</a:t>
            </a:r>
            <a:endParaRPr lang="en-US" altLang="en-US" sz="24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332571"/>
            <a:ext cx="819943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491" y="2058488"/>
            <a:ext cx="1619250" cy="230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14" y="2290742"/>
            <a:ext cx="2581275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9488" y="1935313"/>
            <a:ext cx="2378398" cy="2405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714" y="1935313"/>
            <a:ext cx="3236686" cy="2792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569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website where authors have posted daily writing challenges. Children can choose their 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Alternatively or as well as they could choose a writing task from the next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slide!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xmlns="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b="1" u="sng" dirty="0" smtClean="0">
                <a:solidFill>
                  <a:srgbClr val="FF0000"/>
                </a:solidFill>
                <a:latin typeface="+mj-lt"/>
              </a:rPr>
              <a:t>OPTIONAL</a:t>
            </a:r>
            <a:r>
              <a:rPr lang="it-IT" b="1" u="sng" dirty="0" smtClean="0">
                <a:latin typeface="+mj-lt"/>
              </a:rPr>
              <a:t> EXTRA HOME LEARNING EXTENSION ACTIVITIES</a:t>
            </a:r>
            <a:endParaRPr lang="it-IT" b="1" u="sng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754</Words>
  <Application>Microsoft Office PowerPoint</Application>
  <PresentationFormat>Custom</PresentationFormat>
  <Paragraphs>97</Paragraphs>
  <Slides>10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Cheryl Martin</cp:lastModifiedBy>
  <cp:revision>49</cp:revision>
  <dcterms:created xsi:type="dcterms:W3CDTF">2020-04-03T07:13:41Z</dcterms:created>
  <dcterms:modified xsi:type="dcterms:W3CDTF">2020-06-15T09:30:35Z</dcterms:modified>
</cp:coreProperties>
</file>