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x-wav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258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6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7EA9C-E10F-4587-ADD2-CB3529D8BC03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CF53DC-34E7-440A-8F12-291D591AB8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3441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1pPr>
            <a:lvl2pPr marL="742950" indent="-285750"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2pPr>
            <a:lvl3pPr marL="1143000" indent="-228600"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3pPr>
            <a:lvl4pPr marL="1600200" indent="-228600"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4pPr>
            <a:lvl5pPr marL="2057400" indent="-228600"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5pPr>
            <a:lvl6pPr marL="25146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6pPr>
            <a:lvl7pPr marL="29718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7pPr>
            <a:lvl8pPr marL="34290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8pPr>
            <a:lvl9pPr marL="38862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9pPr>
          </a:lstStyle>
          <a:p>
            <a:pPr algn="r"/>
            <a:fld id="{145CB259-974A-4416-B96C-2DCF1A564F06}" type="slidenum">
              <a:rPr lang="en-US" altLang="en-US" sz="1200">
                <a:solidFill>
                  <a:schemeClr val="tx1"/>
                </a:solidFill>
              </a:rPr>
              <a:pPr algn="r"/>
              <a:t>4</a:t>
            </a:fld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5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mtClean="0"/>
              <a:t>Notice the Witch Head Nebula as the backdrop to the title slide</a:t>
            </a:r>
          </a:p>
          <a:p>
            <a:r>
              <a:rPr lang="en-US" altLang="en-US" smtClean="0"/>
              <a:t>http://antwrp.gsfc.nasa.gov/apod/ap061211.html</a:t>
            </a:r>
          </a:p>
        </p:txBody>
      </p:sp>
    </p:spTree>
    <p:extLst>
      <p:ext uri="{BB962C8B-B14F-4D97-AF65-F5344CB8AC3E}">
        <p14:creationId xmlns:p14="http://schemas.microsoft.com/office/powerpoint/2010/main" val="18115626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1pPr>
            <a:lvl2pPr marL="742950" indent="-285750"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2pPr>
            <a:lvl3pPr marL="1143000" indent="-228600"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3pPr>
            <a:lvl4pPr marL="1600200" indent="-228600"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4pPr>
            <a:lvl5pPr marL="2057400" indent="-228600"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5pPr>
            <a:lvl6pPr marL="25146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6pPr>
            <a:lvl7pPr marL="29718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7pPr>
            <a:lvl8pPr marL="34290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8pPr>
            <a:lvl9pPr marL="38862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9pPr>
          </a:lstStyle>
          <a:p>
            <a:pPr algn="r"/>
            <a:fld id="{46B45280-79D7-4B77-9CCC-47420E634CC8}" type="slidenum">
              <a:rPr lang="en-US" altLang="en-US" sz="1200">
                <a:solidFill>
                  <a:schemeClr val="tx1"/>
                </a:solidFill>
              </a:rPr>
              <a:pPr algn="r"/>
              <a:t>5</a:t>
            </a:fld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mtClean="0"/>
              <a:t>Sputnik first artificial satellite in space launched by Soviets in 1957</a:t>
            </a:r>
          </a:p>
          <a:p>
            <a:r>
              <a:rPr lang="en-GB" altLang="en-US" smtClean="0"/>
              <a:t>Had on board a radio transmitter which broadcast radio signals which were picked up by receivers on Earth</a:t>
            </a:r>
          </a:p>
          <a:p>
            <a:r>
              <a:rPr lang="en-US" altLang="en-US" smtClean="0"/>
              <a:t>http://history.nasa.gov/sputnik/</a:t>
            </a:r>
          </a:p>
        </p:txBody>
      </p:sp>
    </p:spTree>
    <p:extLst>
      <p:ext uri="{BB962C8B-B14F-4D97-AF65-F5344CB8AC3E}">
        <p14:creationId xmlns:p14="http://schemas.microsoft.com/office/powerpoint/2010/main" val="23873567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1pPr>
            <a:lvl2pPr marL="742950" indent="-285750"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2pPr>
            <a:lvl3pPr marL="1143000" indent="-228600"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3pPr>
            <a:lvl4pPr marL="1600200" indent="-228600"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4pPr>
            <a:lvl5pPr marL="2057400" indent="-228600"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5pPr>
            <a:lvl6pPr marL="25146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6pPr>
            <a:lvl7pPr marL="29718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7pPr>
            <a:lvl8pPr marL="34290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8pPr>
            <a:lvl9pPr marL="38862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9pPr>
          </a:lstStyle>
          <a:p>
            <a:pPr algn="r"/>
            <a:fld id="{C3260A14-01CD-428A-B1F8-703D9237AA77}" type="slidenum">
              <a:rPr lang="en-US" altLang="en-US" sz="1200">
                <a:solidFill>
                  <a:schemeClr val="tx1"/>
                </a:solidFill>
              </a:rPr>
              <a:pPr algn="r"/>
              <a:t>6</a:t>
            </a:fld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mtClean="0"/>
              <a:t>Lightening strikes can produce ‘whistlers’ in the atmosphere</a:t>
            </a:r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7107121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1pPr>
            <a:lvl2pPr marL="742950" indent="-285750"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2pPr>
            <a:lvl3pPr marL="1143000" indent="-228600"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3pPr>
            <a:lvl4pPr marL="1600200" indent="-228600"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4pPr>
            <a:lvl5pPr marL="2057400" indent="-228600"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5pPr>
            <a:lvl6pPr marL="25146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6pPr>
            <a:lvl7pPr marL="29718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7pPr>
            <a:lvl8pPr marL="34290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8pPr>
            <a:lvl9pPr marL="38862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9pPr>
          </a:lstStyle>
          <a:p>
            <a:pPr algn="r"/>
            <a:fld id="{6DAF9C4A-BCAF-4FAF-8312-9CD948683E18}" type="slidenum">
              <a:rPr lang="en-US" altLang="en-US" sz="1200">
                <a:solidFill>
                  <a:schemeClr val="tx1"/>
                </a:solidFill>
              </a:rPr>
              <a:pPr algn="r"/>
              <a:t>7</a:t>
            </a:fld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mtClean="0"/>
              <a:t>Shooting stars can also produce radio transmissions – here is a recording of the radio emission and a picture and of the Leonids Meteor shower</a:t>
            </a:r>
          </a:p>
          <a:p>
            <a:r>
              <a:rPr lang="en-US" altLang="en-US" smtClean="0"/>
              <a:t>http://antwrp.gsfc.nasa.gov/apod/ap031118.html</a:t>
            </a:r>
          </a:p>
        </p:txBody>
      </p:sp>
    </p:spTree>
    <p:extLst>
      <p:ext uri="{BB962C8B-B14F-4D97-AF65-F5344CB8AC3E}">
        <p14:creationId xmlns:p14="http://schemas.microsoft.com/office/powerpoint/2010/main" val="37427761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1pPr>
            <a:lvl2pPr marL="742950" indent="-285750"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2pPr>
            <a:lvl3pPr marL="1143000" indent="-228600"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3pPr>
            <a:lvl4pPr marL="1600200" indent="-228600"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4pPr>
            <a:lvl5pPr marL="2057400" indent="-228600"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5pPr>
            <a:lvl6pPr marL="25146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6pPr>
            <a:lvl7pPr marL="29718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7pPr>
            <a:lvl8pPr marL="34290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8pPr>
            <a:lvl9pPr marL="38862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9pPr>
          </a:lstStyle>
          <a:p>
            <a:pPr algn="r"/>
            <a:fld id="{A92BE026-9219-4EF0-91C2-B4CEF4FD7F90}" type="slidenum">
              <a:rPr lang="en-US" altLang="en-US" sz="1200">
                <a:solidFill>
                  <a:schemeClr val="tx1"/>
                </a:solidFill>
              </a:rPr>
              <a:pPr algn="r"/>
              <a:t>8</a:t>
            </a:fld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mtClean="0"/>
              <a:t>Sunspots are associated with Solar Flares. These release a cloud of charged particles, the Solar Wind, which can blow towards the Earth producing radio emission</a:t>
            </a:r>
          </a:p>
          <a:p>
            <a:r>
              <a:rPr lang="en-US" altLang="en-US" smtClean="0"/>
              <a:t>http://hesperia.gsfc.nasa.gov/sftheory/</a:t>
            </a:r>
          </a:p>
        </p:txBody>
      </p:sp>
    </p:spTree>
    <p:extLst>
      <p:ext uri="{BB962C8B-B14F-4D97-AF65-F5344CB8AC3E}">
        <p14:creationId xmlns:p14="http://schemas.microsoft.com/office/powerpoint/2010/main" val="1715675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1pPr>
            <a:lvl2pPr marL="742950" indent="-285750"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2pPr>
            <a:lvl3pPr marL="1143000" indent="-228600"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3pPr>
            <a:lvl4pPr marL="1600200" indent="-228600"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4pPr>
            <a:lvl5pPr marL="2057400" indent="-228600"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5pPr>
            <a:lvl6pPr marL="25146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6pPr>
            <a:lvl7pPr marL="29718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7pPr>
            <a:lvl8pPr marL="34290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8pPr>
            <a:lvl9pPr marL="38862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9pPr>
          </a:lstStyle>
          <a:p>
            <a:pPr algn="r"/>
            <a:fld id="{08071CE2-78D8-41E8-BF20-43B9C0E19853}" type="slidenum">
              <a:rPr lang="en-US" altLang="en-US" sz="1200">
                <a:solidFill>
                  <a:schemeClr val="tx1"/>
                </a:solidFill>
              </a:rPr>
              <a:pPr algn="r"/>
              <a:t>9</a:t>
            </a:fld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15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mtClean="0"/>
              <a:t>This is what causes the Northern (and Southern) lights – the Aurora Borealis (North) and Aurora Australis (South)</a:t>
            </a:r>
          </a:p>
          <a:p>
            <a:r>
              <a:rPr lang="en-US" altLang="en-US" smtClean="0"/>
              <a:t>http://antwrp.gsfc.nasa.gov/apod/ap041117.html</a:t>
            </a:r>
          </a:p>
          <a:p>
            <a:r>
              <a:rPr lang="en-GB" altLang="en-US" smtClean="0"/>
              <a:t>These also produce radio emission that we can record</a:t>
            </a:r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168315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1pPr>
            <a:lvl2pPr marL="742950" indent="-285750"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2pPr>
            <a:lvl3pPr marL="1143000" indent="-228600"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3pPr>
            <a:lvl4pPr marL="1600200" indent="-228600"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4pPr>
            <a:lvl5pPr marL="2057400" indent="-228600"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5pPr>
            <a:lvl6pPr marL="25146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6pPr>
            <a:lvl7pPr marL="29718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7pPr>
            <a:lvl8pPr marL="34290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8pPr>
            <a:lvl9pPr marL="38862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9pPr>
          </a:lstStyle>
          <a:p>
            <a:pPr algn="r"/>
            <a:fld id="{FF87ECAE-3C4F-442A-9AD5-1FFECF15CA2F}" type="slidenum">
              <a:rPr lang="en-US" altLang="en-US" sz="1200">
                <a:solidFill>
                  <a:schemeClr val="tx1"/>
                </a:solidFill>
              </a:rPr>
              <a:pPr algn="r"/>
              <a:t>10</a:t>
            </a:fld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mtClean="0"/>
              <a:t>Alpha Centauri with a radius 1.3 times that of the sun</a:t>
            </a:r>
          </a:p>
        </p:txBody>
      </p:sp>
    </p:spTree>
    <p:extLst>
      <p:ext uri="{BB962C8B-B14F-4D97-AF65-F5344CB8AC3E}">
        <p14:creationId xmlns:p14="http://schemas.microsoft.com/office/powerpoint/2010/main" val="19086688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1pPr>
            <a:lvl2pPr marL="742950" indent="-285750"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2pPr>
            <a:lvl3pPr marL="1143000" indent="-228600"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3pPr>
            <a:lvl4pPr marL="1600200" indent="-228600"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4pPr>
            <a:lvl5pPr marL="2057400" indent="-228600"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5pPr>
            <a:lvl6pPr marL="25146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6pPr>
            <a:lvl7pPr marL="29718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7pPr>
            <a:lvl8pPr marL="34290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8pPr>
            <a:lvl9pPr marL="38862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9pPr>
          </a:lstStyle>
          <a:p>
            <a:pPr algn="r"/>
            <a:fld id="{F933D42C-8458-4339-9703-D7AD5AF67FDB}" type="slidenum">
              <a:rPr lang="en-US" altLang="en-US" sz="1200">
                <a:solidFill>
                  <a:schemeClr val="tx1"/>
                </a:solidFill>
              </a:rPr>
              <a:pPr algn="r"/>
              <a:t>11</a:t>
            </a:fld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mtClean="0"/>
              <a:t>HR 3831 with a radius about 1.9 bigger than that of the sun</a:t>
            </a:r>
          </a:p>
          <a:p>
            <a:r>
              <a:rPr lang="en-GB" altLang="en-US" smtClean="0"/>
              <a:t>A binary star - http://imagine.gsfc.nasa.gov/docs/science/know_l1/binary_stars.html</a:t>
            </a:r>
          </a:p>
        </p:txBody>
      </p:sp>
    </p:spTree>
    <p:extLst>
      <p:ext uri="{BB962C8B-B14F-4D97-AF65-F5344CB8AC3E}">
        <p14:creationId xmlns:p14="http://schemas.microsoft.com/office/powerpoint/2010/main" val="7547702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1pPr>
            <a:lvl2pPr marL="742950" indent="-285750"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2pPr>
            <a:lvl3pPr marL="1143000" indent="-228600"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3pPr>
            <a:lvl4pPr marL="1600200" indent="-228600"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4pPr>
            <a:lvl5pPr marL="2057400" indent="-228600" algn="ctr" defTabSz="912813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5pPr>
            <a:lvl6pPr marL="25146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6pPr>
            <a:lvl7pPr marL="29718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7pPr>
            <a:lvl8pPr marL="34290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8pPr>
            <a:lvl9pPr marL="3886200" indent="-228600" algn="ctr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9pPr>
          </a:lstStyle>
          <a:p>
            <a:pPr algn="r"/>
            <a:fld id="{220F944B-014B-4866-8B31-95996C507778}" type="slidenum">
              <a:rPr lang="en-US" altLang="en-US" sz="1200">
                <a:solidFill>
                  <a:schemeClr val="tx1"/>
                </a:solidFill>
              </a:rPr>
              <a:pPr algn="r"/>
              <a:t>12</a:t>
            </a:fld>
            <a:endParaRPr lang="en-US" altLang="en-US" sz="1200">
              <a:solidFill>
                <a:schemeClr val="tx1"/>
              </a:solidFill>
            </a:endParaRPr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mtClean="0"/>
              <a:t>Finally the radio emission from an aurora on Saturn as recorded by Cassini</a:t>
            </a:r>
          </a:p>
          <a:p>
            <a:r>
              <a:rPr lang="en-GB" altLang="en-US" smtClean="0"/>
              <a:t>http://saturn.jpl.nasa.gov/multimedia/images/image-details.cfm?imageID=1613</a:t>
            </a:r>
          </a:p>
          <a:p>
            <a:r>
              <a:rPr lang="en-GB" altLang="en-US" smtClean="0"/>
              <a:t>http://antwrp.gsfc.nasa.gov/apod/ap050222.html</a:t>
            </a:r>
          </a:p>
        </p:txBody>
      </p:sp>
    </p:spTree>
    <p:extLst>
      <p:ext uri="{BB962C8B-B14F-4D97-AF65-F5344CB8AC3E}">
        <p14:creationId xmlns:p14="http://schemas.microsoft.com/office/powerpoint/2010/main" val="10000362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046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4554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6559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056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766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4081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31623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4540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5399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4237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02AF6-4E17-433F-AE05-9A1061711E33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58765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981200"/>
            <a:ext cx="508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981200"/>
            <a:ext cx="508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914400" y="4114800"/>
            <a:ext cx="508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7600" y="4114800"/>
            <a:ext cx="508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D89E68-2524-452C-A386-6CAEFC8F8EE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5167106"/>
      </p:ext>
    </p:extLst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E02AF6-4E17-433F-AE05-9A1061711E33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39F494-2A68-4889-9B2C-A05EA483B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41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gffr82/articles/zstr2nb" TargetMode="External"/><Relationship Id="rId2" Type="http://schemas.openxmlformats.org/officeDocument/2006/relationships/hyperlink" Target="https://www.youtube.com/watch?v=3-xKZKxXuu0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wmf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12.xml"/><Relationship Id="rId1" Type="http://schemas.openxmlformats.org/officeDocument/2006/relationships/audio" Target="../media/audio1.wav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audio" Target="../media/audio2.wav"/><Relationship Id="rId5" Type="http://schemas.openxmlformats.org/officeDocument/2006/relationships/image" Target="../media/image6.pn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2.xml"/><Relationship Id="rId1" Type="http://schemas.openxmlformats.org/officeDocument/2006/relationships/audio" Target="../media/audio3.wav"/><Relationship Id="rId5" Type="http://schemas.openxmlformats.org/officeDocument/2006/relationships/image" Target="../media/image6.pn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2.xml"/><Relationship Id="rId1" Type="http://schemas.openxmlformats.org/officeDocument/2006/relationships/audio" Target="../media/audio4.wav"/><Relationship Id="rId5" Type="http://schemas.openxmlformats.org/officeDocument/2006/relationships/image" Target="../media/image10.png"/><Relationship Id="rId4" Type="http://schemas.openxmlformats.org/officeDocument/2006/relationships/image" Target="../media/image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2.xml"/><Relationship Id="rId1" Type="http://schemas.openxmlformats.org/officeDocument/2006/relationships/audio" Target="../media/audio5.wav"/><Relationship Id="rId5" Type="http://schemas.openxmlformats.org/officeDocument/2006/relationships/image" Target="../media/image6.pn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2.xml"/><Relationship Id="rId1" Type="http://schemas.openxmlformats.org/officeDocument/2006/relationships/audio" Target="../media/audio6.wav"/><Relationship Id="rId5" Type="http://schemas.openxmlformats.org/officeDocument/2006/relationships/image" Target="../media/image6.pn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2.xml"/><Relationship Id="rId1" Type="http://schemas.openxmlformats.org/officeDocument/2006/relationships/audio" Target="file:///C:\Users\james%20treen\Documents\Home%20Learning%202020\Year%204\spooky%20space%20sounds\27698-Spooky%20Space%20Sounds\hr3831_b.mp3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1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2.xml"/><Relationship Id="rId1" Type="http://schemas.openxmlformats.org/officeDocument/2006/relationships/audio" Target="../media/audio7.wav"/><Relationship Id="rId5" Type="http://schemas.openxmlformats.org/officeDocument/2006/relationships/image" Target="../media/image6.pn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0817" y="1135834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Lesson Objective &amp; focus: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Identify how sounds are made and understand that vibrations create sound waves.</a:t>
            </a:r>
            <a:br>
              <a:rPr lang="en-GB" dirty="0" smtClean="0"/>
            </a:b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6869" y="2952161"/>
            <a:ext cx="3827475" cy="2870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0016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Input for new learning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Watch this first as a good all round introduction to the topic</a:t>
            </a:r>
          </a:p>
          <a:p>
            <a:endParaRPr lang="en-GB" dirty="0" smtClean="0"/>
          </a:p>
          <a:p>
            <a:r>
              <a:rPr lang="en-GB" dirty="0" smtClean="0">
                <a:hlinkClick r:id="rId2"/>
              </a:rPr>
              <a:t>https://www.youtube.com/watch?v=3-xKZKxXuu0</a:t>
            </a:r>
            <a:r>
              <a:rPr lang="en-GB" dirty="0" smtClean="0"/>
              <a:t>   </a:t>
            </a:r>
          </a:p>
          <a:p>
            <a:endParaRPr lang="en-GB" dirty="0" smtClean="0"/>
          </a:p>
          <a:p>
            <a:r>
              <a:rPr lang="en-GB" dirty="0" smtClean="0"/>
              <a:t>Then watch and  complete this:</a:t>
            </a:r>
          </a:p>
          <a:p>
            <a:r>
              <a:rPr lang="en-GB" dirty="0" smtClean="0">
                <a:hlinkClick r:id="rId3"/>
              </a:rPr>
              <a:t>https://www.bbc.co.uk/bitesize/topics/zgffr82/articles/zstr2nb</a:t>
            </a:r>
            <a:r>
              <a:rPr lang="en-GB" dirty="0" smtClean="0"/>
              <a:t>  </a:t>
            </a:r>
          </a:p>
          <a:p>
            <a:endParaRPr lang="en-GB" dirty="0" smtClean="0"/>
          </a:p>
          <a:p>
            <a:r>
              <a:rPr lang="en-GB" dirty="0" smtClean="0"/>
              <a:t>Complete the online quiz below the video.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93130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  <a:p>
            <a:r>
              <a:rPr lang="en-GB" dirty="0" smtClean="0"/>
              <a:t>Spooky sounds.  Sit quietly for 60 seconds, make a list of everything you can hear.  Try this in different places , indoors, outdoors or in in the bath.</a:t>
            </a:r>
          </a:p>
          <a:p>
            <a:r>
              <a:rPr lang="en-GB" dirty="0" smtClean="0"/>
              <a:t>What do you think it would sound like in space?</a:t>
            </a:r>
          </a:p>
          <a:p>
            <a:r>
              <a:rPr lang="en-GB" dirty="0" smtClean="0"/>
              <a:t>The next slides have some space sounds….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6954085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1487488" y="333375"/>
            <a:ext cx="2520951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9pPr>
          </a:lstStyle>
          <a:p>
            <a:pPr>
              <a:buClr>
                <a:srgbClr val="FF0000"/>
              </a:buClr>
              <a:buSzPct val="130000"/>
            </a:pPr>
            <a:r>
              <a:rPr lang="en-US" altLang="en-US" sz="4400">
                <a:solidFill>
                  <a:srgbClr val="FFFFFF"/>
                </a:solidFill>
                <a:latin typeface="Comic Sans MS" panose="030F0702030302020204" pitchFamily="66" charset="0"/>
              </a:rPr>
              <a:t>Spooky</a:t>
            </a: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6376989" y="4648200"/>
            <a:ext cx="3938587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9pPr>
          </a:lstStyle>
          <a:p>
            <a:pPr algn="l">
              <a:spcBef>
                <a:spcPct val="50000"/>
              </a:spcBef>
              <a:buClr>
                <a:srgbClr val="006600"/>
              </a:buClr>
              <a:buSzPct val="200000"/>
            </a:pPr>
            <a:endParaRPr lang="en-GB" altLang="en-US" sz="180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8050214" y="4756151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9pPr>
          </a:lstStyle>
          <a:p>
            <a:pPr algn="l"/>
            <a:endParaRPr lang="en-GB" altLang="en-US" sz="2400">
              <a:solidFill>
                <a:schemeClr val="tx1"/>
              </a:solidFill>
              <a:latin typeface="Verdana" panose="020B0604030504040204" pitchFamily="34" charset="0"/>
            </a:endParaRP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1992314" y="5445126"/>
            <a:ext cx="3095625" cy="1020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93" tIns="47896" rIns="95793" bIns="47896">
            <a:spAutoFit/>
          </a:bodyPr>
          <a:lstStyle>
            <a:lvl1pPr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400">
                <a:solidFill>
                  <a:srgbClr val="FFFFFF"/>
                </a:solidFill>
              </a:rPr>
              <a:t>Pete Edwards</a:t>
            </a:r>
          </a:p>
          <a:p>
            <a:pPr>
              <a:spcBef>
                <a:spcPct val="50000"/>
              </a:spcBef>
            </a:pPr>
            <a:r>
              <a:rPr lang="en-GB" altLang="en-US" sz="2400">
                <a:solidFill>
                  <a:srgbClr val="FFFFFF"/>
                </a:solidFill>
              </a:rPr>
              <a:t>Durham University</a:t>
            </a:r>
          </a:p>
        </p:txBody>
      </p:sp>
      <p:graphicFrame>
        <p:nvGraphicFramePr>
          <p:cNvPr id="4102" name="Object 6"/>
          <p:cNvGraphicFramePr>
            <a:graphicFrameLocks noChangeAspect="1"/>
          </p:cNvGraphicFramePr>
          <p:nvPr/>
        </p:nvGraphicFramePr>
        <p:xfrm>
          <a:off x="8472489" y="260350"/>
          <a:ext cx="2014537" cy="1455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CorelDRAW" r:id="rId4" imgW="5309616" imgH="3834384" progId="CorelDRAW.Graphic.11">
                  <p:embed/>
                </p:oleObj>
              </mc:Choice>
              <mc:Fallback>
                <p:oleObj name="CorelDRAW" r:id="rId4" imgW="5309616" imgH="3834384" progId="CorelDRAW.Graphic.11">
                  <p:embed/>
                  <p:pic>
                    <p:nvPicPr>
                      <p:cNvPr id="410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72489" y="260350"/>
                        <a:ext cx="2014537" cy="1455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1701800" y="1212850"/>
            <a:ext cx="25209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9pPr>
          </a:lstStyle>
          <a:p>
            <a:pPr>
              <a:buClr>
                <a:srgbClr val="FF0000"/>
              </a:buClr>
              <a:buSzPct val="130000"/>
            </a:pPr>
            <a:r>
              <a:rPr lang="en-US" altLang="en-US" sz="4400">
                <a:solidFill>
                  <a:srgbClr val="FFFFFF"/>
                </a:solidFill>
                <a:latin typeface="Comic Sans MS" panose="030F0702030302020204" pitchFamily="66" charset="0"/>
              </a:rPr>
              <a:t>Space</a:t>
            </a:r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990725" y="2092325"/>
            <a:ext cx="25209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9pPr>
          </a:lstStyle>
          <a:p>
            <a:pPr>
              <a:buClr>
                <a:srgbClr val="FF0000"/>
              </a:buClr>
              <a:buSzPct val="130000"/>
            </a:pPr>
            <a:r>
              <a:rPr lang="en-US" altLang="en-US" sz="4400">
                <a:solidFill>
                  <a:srgbClr val="FFFFFF"/>
                </a:solidFill>
                <a:latin typeface="Comic Sans MS" panose="030F0702030302020204" pitchFamily="66" charset="0"/>
              </a:rPr>
              <a:t>Sounds</a:t>
            </a:r>
          </a:p>
        </p:txBody>
      </p:sp>
    </p:spTree>
    <p:extLst>
      <p:ext uri="{BB962C8B-B14F-4D97-AF65-F5344CB8AC3E}">
        <p14:creationId xmlns:p14="http://schemas.microsoft.com/office/powerpoint/2010/main" val="2590529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scan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851" y="260350"/>
            <a:ext cx="4271963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 descr="satellites_Sputnik_1_1__Kukanota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1439" y="485776"/>
            <a:ext cx="4067175" cy="294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 descr="sputnik1-mockup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8525" y="3644900"/>
            <a:ext cx="2209800" cy="306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sputnk1b">
            <a:hlinkClick r:id="" action="ppaction://media"/>
          </p:cNvPr>
          <p:cNvPicPr>
            <a:picLocks noRot="1" noChangeAspect="1"/>
          </p:cNvPicPr>
          <p:nvPr>
            <a:wavAudioFile r:embed="rId1" name="sputnk1b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9013" y="59436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3516053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58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kplightning_warner_bi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762" y="-38100"/>
            <a:ext cx="10404476" cy="693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Whistler">
            <a:hlinkClick r:id="" action="ppaction://media"/>
          </p:cNvPr>
          <p:cNvPicPr>
            <a:picLocks noRot="1" noChangeAspect="1"/>
          </p:cNvPicPr>
          <p:nvPr>
            <a:wavAudioFile r:embed="rId1" name="Whistler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8400" y="5791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9326094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96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leonids2002_pacholka_bi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662" y="-41275"/>
            <a:ext cx="9972676" cy="694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wailing_leonids">
            <a:hlinkClick r:id="" action="ppaction://media"/>
          </p:cNvPr>
          <p:cNvPicPr>
            <a:picLocks noRot="1" noChangeAspect="1"/>
          </p:cNvPicPr>
          <p:nvPr>
            <a:wavAudioFile r:embed="rId1" name="wailing_leonids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400" y="55626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7189253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947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promanim4_eit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-411163"/>
            <a:ext cx="9144000" cy="7680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3">
            <a:hlinkClick r:id="" action="ppaction://media"/>
          </p:cNvPr>
          <p:cNvPicPr>
            <a:picLocks noRot="1" noChangeAspect="1" noChangeArrowheads="1"/>
          </p:cNvPicPr>
          <p:nvPr>
            <a:wavAudioFile r:embed="rId1" name="t2003_301_11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5486400"/>
            <a:ext cx="990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0010479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167" fill="hold"/>
                                        <p:tgtEl>
                                          <p:spTgt spid="2150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50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aurora_venhaus_bi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4462" y="-52388"/>
            <a:ext cx="9361488" cy="6962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roral_star_wars">
            <a:hlinkClick r:id="" action="ppaction://media"/>
          </p:cNvPr>
          <p:cNvPicPr>
            <a:picLocks noRot="1" noChangeAspect="1"/>
          </p:cNvPicPr>
          <p:nvPr>
            <a:wavAudioFile r:embed="rId1" name="auroral_star_wars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1200" y="5715000"/>
            <a:ext cx="609600" cy="6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2006219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88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Alphacentar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500" y="-279400"/>
            <a:ext cx="9272588" cy="741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 Box 4"/>
          <p:cNvSpPr txBox="1">
            <a:spLocks noChangeArrowheads="1"/>
          </p:cNvSpPr>
          <p:nvPr/>
        </p:nvSpPr>
        <p:spPr bwMode="auto">
          <a:xfrm>
            <a:off x="1747947" y="22225"/>
            <a:ext cx="1619032" cy="45910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7" tIns="44450" rIns="90487" bIns="44450">
            <a:spAutoFit/>
          </a:bodyPr>
          <a:lstStyle>
            <a:lvl1pPr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2400">
                <a:solidFill>
                  <a:schemeClr val="bg1"/>
                </a:solidFill>
                <a:latin typeface="Symbol" panose="05050102010706020507" pitchFamily="18" charset="2"/>
              </a:rPr>
              <a:t>a </a:t>
            </a:r>
            <a:r>
              <a:rPr lang="en-GB" altLang="en-US" sz="2400">
                <a:solidFill>
                  <a:schemeClr val="bg1"/>
                </a:solidFill>
              </a:rPr>
              <a:t>Centauri</a:t>
            </a:r>
            <a:endParaRPr lang="en-US" altLang="en-US" sz="2400">
              <a:solidFill>
                <a:schemeClr val="bg1"/>
              </a:solidFill>
            </a:endParaRPr>
          </a:p>
        </p:txBody>
      </p:sp>
      <p:pic>
        <p:nvPicPr>
          <p:cNvPr id="2" name="aCenA">
            <a:hlinkClick r:id="" action="ppaction://media"/>
          </p:cNvPr>
          <p:cNvPicPr>
            <a:picLocks noRot="1" noChangeAspect="1"/>
          </p:cNvPicPr>
          <p:nvPr>
            <a:wavAudioFile r:embed="rId1" name="aCenA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400" y="5943600"/>
            <a:ext cx="6858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0314304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Binary stars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1614" y="746125"/>
            <a:ext cx="6708775" cy="536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ext Box 4"/>
          <p:cNvSpPr txBox="1">
            <a:spLocks noChangeArrowheads="1"/>
          </p:cNvSpPr>
          <p:nvPr/>
        </p:nvSpPr>
        <p:spPr bwMode="auto">
          <a:xfrm>
            <a:off x="1517235" y="0"/>
            <a:ext cx="1399421" cy="45910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7" tIns="44450" rIns="90487" bIns="44450">
            <a:spAutoFit/>
          </a:bodyPr>
          <a:lstStyle>
            <a:lvl1pPr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accent2"/>
                </a:solidFill>
                <a:latin typeface="Arial" panose="020B0604020202020204" pitchFamily="34" charset="0"/>
              </a:defRPr>
            </a:lvl9pPr>
          </a:lstStyle>
          <a:p>
            <a:r>
              <a:rPr lang="en-GB" altLang="en-US" sz="2400">
                <a:solidFill>
                  <a:schemeClr val="bg1"/>
                </a:solidFill>
              </a:rPr>
              <a:t>HR 3881</a:t>
            </a:r>
            <a:endParaRPr lang="en-US" altLang="en-US" sz="2400">
              <a:solidFill>
                <a:schemeClr val="bg1"/>
              </a:solidFill>
            </a:endParaRPr>
          </a:p>
        </p:txBody>
      </p:sp>
      <p:pic>
        <p:nvPicPr>
          <p:cNvPr id="2" name="hr3831_b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5588" y="55038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0634820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6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saturnauroras_hst_bi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250" y="-138113"/>
            <a:ext cx="6667500" cy="7134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SKR-03-324">
            <a:hlinkClick r:id="" action="ppaction://media"/>
          </p:cNvPr>
          <p:cNvPicPr>
            <a:picLocks noRot="1" noChangeAspect="1"/>
          </p:cNvPicPr>
          <p:nvPr>
            <a:wavAudioFile r:embed="rId1" name="SKR-03-324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9113" y="55626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9813582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49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Investigation</a:t>
            </a:r>
            <a:br>
              <a:rPr lang="en-GB" dirty="0" smtClean="0"/>
            </a:br>
            <a:r>
              <a:rPr lang="en-GB" dirty="0" smtClean="0"/>
              <a:t>To try the musical coat hanger experiment</a:t>
            </a:r>
            <a:br>
              <a:rPr lang="en-GB" dirty="0" smtClean="0"/>
            </a:b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0057" y="1304237"/>
            <a:ext cx="8474612" cy="5553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1096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319</Words>
  <Application>Microsoft Office PowerPoint</Application>
  <PresentationFormat>Widescreen</PresentationFormat>
  <Paragraphs>51</Paragraphs>
  <Slides>13</Slides>
  <Notes>9</Notes>
  <HiddenSlides>0</HiddenSlides>
  <MMClips>8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Calibri</vt:lpstr>
      <vt:lpstr>Calibri Light</vt:lpstr>
      <vt:lpstr>Comic Sans MS</vt:lpstr>
      <vt:lpstr>Symbol</vt:lpstr>
      <vt:lpstr>Verdana</vt:lpstr>
      <vt:lpstr>Office Theme</vt:lpstr>
      <vt:lpstr>CorelDRAW</vt:lpstr>
      <vt:lpstr>Lesson Objective &amp; focus:  Identify how sounds are made and understand that vibrations create sound waves. </vt:lpstr>
      <vt:lpstr>Input for new learning </vt:lpstr>
      <vt:lpstr>Task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Investigation To try the musical coat hanger experiment 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Objective &amp; focus:  Identify how sounds are made and understand that vibrations create sound waves.</dc:title>
  <dc:creator>James Treen</dc:creator>
  <cp:lastModifiedBy>James Treen</cp:lastModifiedBy>
  <cp:revision>4</cp:revision>
  <dcterms:created xsi:type="dcterms:W3CDTF">2020-04-14T09:34:58Z</dcterms:created>
  <dcterms:modified xsi:type="dcterms:W3CDTF">2020-04-20T08:31:46Z</dcterms:modified>
</cp:coreProperties>
</file>