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73" r:id="rId5"/>
    <p:sldId id="296" r:id="rId6"/>
    <p:sldId id="302" r:id="rId7"/>
    <p:sldId id="281" r:id="rId8"/>
    <p:sldId id="284" r:id="rId9"/>
    <p:sldId id="283" r:id="rId10"/>
    <p:sldId id="285" r:id="rId11"/>
    <p:sldId id="286" r:id="rId12"/>
    <p:sldId id="287" r:id="rId13"/>
    <p:sldId id="288" r:id="rId14"/>
    <p:sldId id="299" r:id="rId15"/>
    <p:sldId id="304" r:id="rId16"/>
    <p:sldId id="289" r:id="rId17"/>
    <p:sldId id="290" r:id="rId18"/>
    <p:sldId id="291" r:id="rId19"/>
    <p:sldId id="292" r:id="rId20"/>
    <p:sldId id="294"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18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2" y="1"/>
            <a:ext cx="2945657" cy="496329"/>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p:cNvSpPr txBox="1">
            <a:spLocks noGrp="1"/>
          </p:cNvSpPr>
          <p:nvPr>
            <p:ph type="dt" sz="quarter" idx="1"/>
          </p:nvPr>
        </p:nvSpPr>
        <p:spPr>
          <a:xfrm>
            <a:off x="3850448" y="1"/>
            <a:ext cx="2945657" cy="496329"/>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028C2B-7FE5-47D5-B655-7FBE3C2C53F7}"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16/09/2025</a:t>
            </a:fld>
            <a:endParaRPr lang="en-GB" sz="1200" b="0" i="0" u="none" strike="noStrike" kern="1200" cap="none" spc="0" baseline="0">
              <a:solidFill>
                <a:srgbClr val="000000"/>
              </a:solidFill>
              <a:uFillTx/>
              <a:latin typeface="Calibri"/>
            </a:endParaRPr>
          </a:p>
        </p:txBody>
      </p:sp>
      <p:sp>
        <p:nvSpPr>
          <p:cNvPr id="4" name="Footer Placeholder 3"/>
          <p:cNvSpPr txBox="1">
            <a:spLocks noGrp="1"/>
          </p:cNvSpPr>
          <p:nvPr>
            <p:ph type="ftr" sz="quarter" idx="2"/>
          </p:nvPr>
        </p:nvSpPr>
        <p:spPr>
          <a:xfrm>
            <a:off x="2" y="9428581"/>
            <a:ext cx="2945657" cy="496329"/>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p:cNvSpPr txBox="1">
            <a:spLocks noGrp="1"/>
          </p:cNvSpPr>
          <p:nvPr>
            <p:ph type="sldNum" sz="quarter" idx="3"/>
          </p:nvPr>
        </p:nvSpPr>
        <p:spPr>
          <a:xfrm>
            <a:off x="3850448" y="9428581"/>
            <a:ext cx="2945657" cy="496329"/>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2E44C5C-2364-4368-8120-329E5101B831}"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925861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9D9725B-5345-4BDB-998E-FE947014FF1C}" type="datetimeFigureOut">
              <a:rPr lang="en-GB" smtClean="0"/>
              <a:t>16/09/2025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7DEB9E4-966C-4B23-BCA6-493DADD9660E}" type="slidenum">
              <a:rPr lang="en-GB" smtClean="0"/>
              <a:t>‹#›</a:t>
            </a:fld>
            <a:endParaRPr lang="en-GB"/>
          </a:p>
        </p:txBody>
      </p:sp>
    </p:spTree>
    <p:extLst>
      <p:ext uri="{BB962C8B-B14F-4D97-AF65-F5344CB8AC3E}">
        <p14:creationId xmlns:p14="http://schemas.microsoft.com/office/powerpoint/2010/main" val="3874325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DEB9E4-966C-4B23-BCA6-493DADD9660E}" type="slidenum">
              <a:rPr lang="en-GB" smtClean="0"/>
              <a:t>4</a:t>
            </a:fld>
            <a:endParaRPr lang="en-GB"/>
          </a:p>
        </p:txBody>
      </p:sp>
    </p:spTree>
    <p:extLst>
      <p:ext uri="{BB962C8B-B14F-4D97-AF65-F5344CB8AC3E}">
        <p14:creationId xmlns:p14="http://schemas.microsoft.com/office/powerpoint/2010/main" val="558598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D97A0482-851A-40D4-BF43-7DFDE7577CF7}"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4E6CC3ED-D3D2-43DF-B3F1-BB5261CCC4DD}" type="slidenum">
              <a:t>‹#›</a:t>
            </a:fld>
            <a:endParaRPr lang="en-GB"/>
          </a:p>
        </p:txBody>
      </p:sp>
    </p:spTree>
    <p:extLst>
      <p:ext uri="{BB962C8B-B14F-4D97-AF65-F5344CB8AC3E}">
        <p14:creationId xmlns:p14="http://schemas.microsoft.com/office/powerpoint/2010/main" val="3077428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675BAD9C-43CD-4A10-82A8-09E231F85E3C}"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02337D98-5F80-4709-8738-FB76F41B73B6}" type="slidenum">
              <a:t>‹#›</a:t>
            </a:fld>
            <a:endParaRPr lang="en-GB"/>
          </a:p>
        </p:txBody>
      </p:sp>
    </p:spTree>
    <p:extLst>
      <p:ext uri="{BB962C8B-B14F-4D97-AF65-F5344CB8AC3E}">
        <p14:creationId xmlns:p14="http://schemas.microsoft.com/office/powerpoint/2010/main" val="310427833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45ECBBDC-21A7-47B4-82E3-A2D0E36AD1AF}"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971021F-271E-424C-BB74-8FD1122DD1D1}" type="slidenum">
              <a:t>‹#›</a:t>
            </a:fld>
            <a:endParaRPr lang="en-GB"/>
          </a:p>
        </p:txBody>
      </p:sp>
    </p:spTree>
    <p:extLst>
      <p:ext uri="{BB962C8B-B14F-4D97-AF65-F5344CB8AC3E}">
        <p14:creationId xmlns:p14="http://schemas.microsoft.com/office/powerpoint/2010/main" val="2935139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2081D238-C710-43AF-AB09-DC09049D82AF}"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B92FC567-F953-412D-9D6A-2792BE474ABB}" type="slidenum">
              <a:t>‹#›</a:t>
            </a:fld>
            <a:endParaRPr lang="en-GB"/>
          </a:p>
        </p:txBody>
      </p:sp>
    </p:spTree>
    <p:extLst>
      <p:ext uri="{BB962C8B-B14F-4D97-AF65-F5344CB8AC3E}">
        <p14:creationId xmlns:p14="http://schemas.microsoft.com/office/powerpoint/2010/main" val="2306511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935B3531-91F6-433B-9BE4-210BB9E19C67}" type="datetime1">
              <a:rPr lang="en-GB"/>
              <a:pPr lvl="0"/>
              <a:t>16/09/2025</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7FFBCB45-8418-4EE3-B4C9-EF4B4074ED91}" type="slidenum">
              <a:t>‹#›</a:t>
            </a:fld>
            <a:endParaRPr lang="en-GB"/>
          </a:p>
        </p:txBody>
      </p:sp>
    </p:spTree>
    <p:extLst>
      <p:ext uri="{BB962C8B-B14F-4D97-AF65-F5344CB8AC3E}">
        <p14:creationId xmlns:p14="http://schemas.microsoft.com/office/powerpoint/2010/main" val="1074938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E627C4E8-93BB-4026-A055-CB6203B0BD72}" type="datetime1">
              <a:rPr lang="en-GB"/>
              <a:pPr lvl="0"/>
              <a:t>16/09/2025</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50DD727A-3960-4AD9-A3ED-AD9247D12982}" type="slidenum">
              <a:t>‹#›</a:t>
            </a:fld>
            <a:endParaRPr lang="en-GB"/>
          </a:p>
        </p:txBody>
      </p:sp>
    </p:spTree>
    <p:extLst>
      <p:ext uri="{BB962C8B-B14F-4D97-AF65-F5344CB8AC3E}">
        <p14:creationId xmlns:p14="http://schemas.microsoft.com/office/powerpoint/2010/main" val="883160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81157CB0-728B-4D76-A69E-97F6B556142B}" type="datetime1">
              <a:rPr lang="en-GB"/>
              <a:pPr lvl="0"/>
              <a:t>16/09/2025</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1ECA1109-28EE-4479-8544-6CABF8BA306B}" type="slidenum">
              <a:t>‹#›</a:t>
            </a:fld>
            <a:endParaRPr lang="en-GB"/>
          </a:p>
        </p:txBody>
      </p:sp>
    </p:spTree>
    <p:extLst>
      <p:ext uri="{BB962C8B-B14F-4D97-AF65-F5344CB8AC3E}">
        <p14:creationId xmlns:p14="http://schemas.microsoft.com/office/powerpoint/2010/main" val="1864061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85BD7FB8-0329-473B-9A92-D183E33C8677}"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AE8DA04C-3F49-4B55-A97B-69E99471C2A8}" type="slidenum">
              <a:t>‹#›</a:t>
            </a:fld>
            <a:endParaRPr lang="en-GB"/>
          </a:p>
        </p:txBody>
      </p:sp>
    </p:spTree>
    <p:extLst>
      <p:ext uri="{BB962C8B-B14F-4D97-AF65-F5344CB8AC3E}">
        <p14:creationId xmlns:p14="http://schemas.microsoft.com/office/powerpoint/2010/main" val="1941385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5FB390F7-9C15-44D0-BA50-80534DBA9879}"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B4901294-2A08-4175-B355-46BE602E4260}" type="slidenum">
              <a:t>‹#›</a:t>
            </a:fld>
            <a:endParaRPr lang="en-GB"/>
          </a:p>
        </p:txBody>
      </p:sp>
    </p:spTree>
    <p:extLst>
      <p:ext uri="{BB962C8B-B14F-4D97-AF65-F5344CB8AC3E}">
        <p14:creationId xmlns:p14="http://schemas.microsoft.com/office/powerpoint/2010/main" val="406385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1C500FB5-8A32-48FB-A70F-148E4D8BA508}"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00FB8855-9438-492D-9BE0-BD51ED309CCD}" type="slidenum">
              <a:t>‹#›</a:t>
            </a:fld>
            <a:endParaRPr lang="en-GB"/>
          </a:p>
        </p:txBody>
      </p:sp>
    </p:spTree>
    <p:extLst>
      <p:ext uri="{BB962C8B-B14F-4D97-AF65-F5344CB8AC3E}">
        <p14:creationId xmlns:p14="http://schemas.microsoft.com/office/powerpoint/2010/main" val="3247499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714A8A61-CB76-42AC-98A6-868AA610E0A9}"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726B09DB-9089-4317-91F2-66A83A332E0B}" type="slidenum">
              <a:t>‹#›</a:t>
            </a:fld>
            <a:endParaRPr lang="en-GB"/>
          </a:p>
        </p:txBody>
      </p:sp>
    </p:spTree>
    <p:extLst>
      <p:ext uri="{BB962C8B-B14F-4D97-AF65-F5344CB8AC3E}">
        <p14:creationId xmlns:p14="http://schemas.microsoft.com/office/powerpoint/2010/main" val="1217696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noAutofit/>
          </a:bodyPr>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ED9F05A3-0D23-4235-8737-F9FC6709503E}" type="datetime1">
              <a:rPr lang="en-GB"/>
              <a:pPr lvl="0"/>
              <a:t>16/09/2025</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5B73F576-00BB-475B-8F72-7132C74AA045}"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bbc.co.uk/schools/ks2bitesize/science/"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google.co.uk/url?sa=i&amp;rct=j&amp;q=&amp;esrc=s&amp;source=images&amp;cd=&amp;cad=rja&amp;uact=8&amp;ved=0ahUKEwi2jNfXmp3WAhUDVxQKHZ9KCu4QjRwIBw&amp;url=https://www.scholastic.com/teachers/collections/teaching-content/world-war-ii-teaching-resources/&amp;psig=AFQjCNFI9KP2Y0DxczsP5tZBB6cRrwYGMA&amp;ust=1505221893248294"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gary_myers@oakfield.surrey.sch.uk" TargetMode="External"/><Relationship Id="rId7" Type="http://schemas.openxmlformats.org/officeDocument/2006/relationships/image" Target="../media/image14.png"/><Relationship Id="rId2" Type="http://schemas.openxmlformats.org/officeDocument/2006/relationships/hyperlink" Target="mailto:Verity_ketteringham@oakfield.surrey.sch.uk" TargetMode="External"/><Relationship Id="rId1" Type="http://schemas.openxmlformats.org/officeDocument/2006/relationships/slideLayout" Target="../slideLayouts/slideLayout2.xml"/><Relationship Id="rId6" Type="http://schemas.openxmlformats.org/officeDocument/2006/relationships/hyperlink" Target="mailto:parent@oakfield.surrey.sch.uk" TargetMode="External"/><Relationship Id="rId5" Type="http://schemas.openxmlformats.org/officeDocument/2006/relationships/hyperlink" Target="mailto:Head@oakfield.surrey.sch.uk" TargetMode="External"/><Relationship Id="rId4" Type="http://schemas.openxmlformats.org/officeDocument/2006/relationships/hyperlink" Target="mailto:Melanie_treen@oakfield.surrey.sch.uk"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US" sz="3600" b="1">
                <a:solidFill>
                  <a:srgbClr val="1F497D"/>
                </a:solidFill>
              </a:rPr>
              <a:t>‘From Small Acorns to Mighty Oaks’</a:t>
            </a:r>
            <a:br>
              <a:rPr lang="en-GB"/>
            </a:br>
            <a:endParaRPr lang="en-GB"/>
          </a:p>
        </p:txBody>
      </p:sp>
      <p:pic>
        <p:nvPicPr>
          <p:cNvPr id="3" name="Content Placeholder 2"/>
          <p:cNvPicPr>
            <a:picLocks noGrp="1" noChangeAspect="1"/>
          </p:cNvPicPr>
          <p:nvPr>
            <p:ph idx="1"/>
          </p:nvPr>
        </p:nvPicPr>
        <p:blipFill>
          <a:blip r:embed="rId2"/>
          <a:srcRect/>
          <a:stretch>
            <a:fillRect/>
          </a:stretch>
        </p:blipFill>
        <p:spPr>
          <a:xfrm>
            <a:off x="179515" y="1772820"/>
            <a:ext cx="8229600" cy="4147279"/>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1F497D"/>
                </a:solidFill>
              </a:rPr>
              <a:t>Our Vision</a:t>
            </a:r>
          </a:p>
        </p:txBody>
      </p:sp>
      <p:sp>
        <p:nvSpPr>
          <p:cNvPr id="3" name="Content Placeholder 2"/>
          <p:cNvSpPr txBox="1">
            <a:spLocks noGrp="1"/>
          </p:cNvSpPr>
          <p:nvPr>
            <p:ph idx="1"/>
          </p:nvPr>
        </p:nvSpPr>
        <p:spPr/>
        <p:txBody>
          <a:bodyPr/>
          <a:lstStyle/>
          <a:p>
            <a:pPr marL="0" lvl="0" indent="0" algn="ctr">
              <a:buNone/>
            </a:pPr>
            <a:r>
              <a:rPr lang="en-US" b="1">
                <a:latin typeface="Arial"/>
              </a:rPr>
              <a:t>For all learners to have </a:t>
            </a:r>
            <a:r>
              <a:rPr lang="en-US" sz="4000" b="1">
                <a:solidFill>
                  <a:srgbClr val="C00000"/>
                </a:solidFill>
                <a:latin typeface="Arial"/>
              </a:rPr>
              <a:t>courage</a:t>
            </a:r>
            <a:r>
              <a:rPr lang="en-US" b="1">
                <a:solidFill>
                  <a:srgbClr val="C00000"/>
                </a:solidFill>
                <a:latin typeface="Arial"/>
              </a:rPr>
              <a:t> to </a:t>
            </a:r>
            <a:r>
              <a:rPr lang="en-US" b="1">
                <a:latin typeface="Arial"/>
              </a:rPr>
              <a:t>embrace new experiences with </a:t>
            </a:r>
            <a:r>
              <a:rPr lang="en-US" sz="4000" b="1">
                <a:solidFill>
                  <a:srgbClr val="C00000"/>
                </a:solidFill>
                <a:latin typeface="Arial"/>
              </a:rPr>
              <a:t>confidence</a:t>
            </a:r>
            <a:r>
              <a:rPr lang="en-US" b="1">
                <a:solidFill>
                  <a:srgbClr val="C00000"/>
                </a:solidFill>
                <a:latin typeface="Arial"/>
              </a:rPr>
              <a:t>; </a:t>
            </a:r>
            <a:r>
              <a:rPr lang="en-US" b="1">
                <a:latin typeface="Arial"/>
              </a:rPr>
              <a:t>work</a:t>
            </a:r>
            <a:r>
              <a:rPr lang="en-US" sz="4000" b="1">
                <a:solidFill>
                  <a:srgbClr val="C00000"/>
                </a:solidFill>
                <a:latin typeface="Arial"/>
              </a:rPr>
              <a:t> co-operatively</a:t>
            </a:r>
            <a:r>
              <a:rPr lang="en-US" b="1">
                <a:solidFill>
                  <a:srgbClr val="C00000"/>
                </a:solidFill>
                <a:latin typeface="Arial"/>
              </a:rPr>
              <a:t>, </a:t>
            </a:r>
            <a:r>
              <a:rPr lang="en-US" b="1">
                <a:latin typeface="Arial"/>
              </a:rPr>
              <a:t>whilst respecting and</a:t>
            </a:r>
            <a:r>
              <a:rPr lang="en-US" sz="4000" b="1">
                <a:latin typeface="Arial"/>
              </a:rPr>
              <a:t> </a:t>
            </a:r>
            <a:r>
              <a:rPr lang="en-US" sz="4000" b="1">
                <a:solidFill>
                  <a:srgbClr val="C00000"/>
                </a:solidFill>
                <a:latin typeface="Arial"/>
              </a:rPr>
              <a:t>caring</a:t>
            </a:r>
            <a:r>
              <a:rPr lang="en-US" sz="4000" b="1">
                <a:latin typeface="Arial"/>
              </a:rPr>
              <a:t> </a:t>
            </a:r>
            <a:r>
              <a:rPr lang="en-US" b="1">
                <a:latin typeface="Arial"/>
              </a:rPr>
              <a:t>for others; be </a:t>
            </a:r>
            <a:r>
              <a:rPr lang="en-US" sz="4000" b="1">
                <a:solidFill>
                  <a:srgbClr val="C00000"/>
                </a:solidFill>
                <a:latin typeface="Arial"/>
              </a:rPr>
              <a:t>curious</a:t>
            </a:r>
            <a:r>
              <a:rPr lang="en-US" b="1">
                <a:solidFill>
                  <a:srgbClr val="C00000"/>
                </a:solidFill>
                <a:latin typeface="Arial"/>
              </a:rPr>
              <a:t> </a:t>
            </a:r>
            <a:r>
              <a:rPr lang="en-US" b="1">
                <a:latin typeface="Arial"/>
              </a:rPr>
              <a:t>about the whole world and enjoy learning for life.</a:t>
            </a:r>
            <a:endParaRPr lang="en-GB" sz="4400">
              <a:latin typeface="Times New Roman"/>
            </a:endParaRPr>
          </a:p>
          <a:p>
            <a:pPr marL="0" lvl="0" indent="0">
              <a:buNone/>
            </a:pPr>
            <a:endParaRPr lang="en-GB"/>
          </a:p>
        </p:txBody>
      </p:sp>
    </p:spTree>
    <p:extLst>
      <p:ext uri="{BB962C8B-B14F-4D97-AF65-F5344CB8AC3E}">
        <p14:creationId xmlns:p14="http://schemas.microsoft.com/office/powerpoint/2010/main" val="3165575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1354162"/>
          </a:xfrm>
        </p:spPr>
        <p:txBody>
          <a:bodyPr>
            <a:normAutofit fontScale="90000"/>
          </a:bodyPr>
          <a:lstStyle/>
          <a:p>
            <a:pPr lvl="0"/>
            <a:r>
              <a:rPr lang="en-GB" b="1" u="sng">
                <a:solidFill>
                  <a:srgbClr val="376092"/>
                </a:solidFill>
              </a:rPr>
              <a:t>Supporting the School</a:t>
            </a:r>
            <a:br>
              <a:rPr lang="en-GB" b="1" u="sng">
                <a:solidFill>
                  <a:srgbClr val="376092"/>
                </a:solidFill>
              </a:rPr>
            </a:br>
            <a:endParaRPr lang="en-GB" b="1" u="sng">
              <a:solidFill>
                <a:srgbClr val="376092"/>
              </a:solidFill>
            </a:endParaRPr>
          </a:p>
        </p:txBody>
      </p:sp>
      <p:sp>
        <p:nvSpPr>
          <p:cNvPr id="3" name="Content Placeholder 2"/>
          <p:cNvSpPr txBox="1">
            <a:spLocks noGrp="1"/>
          </p:cNvSpPr>
          <p:nvPr>
            <p:ph idx="1"/>
          </p:nvPr>
        </p:nvSpPr>
        <p:spPr>
          <a:xfrm>
            <a:off x="457200" y="1600200"/>
            <a:ext cx="8229600" cy="5141168"/>
          </a:xfrm>
        </p:spPr>
        <p:txBody>
          <a:bodyPr>
            <a:normAutofit fontScale="92500" lnSpcReduction="10000"/>
          </a:bodyPr>
          <a:lstStyle/>
          <a:p>
            <a:pPr marL="0" indent="0">
              <a:buNone/>
            </a:pPr>
            <a:r>
              <a:rPr lang="en-GB" sz="3600" b="1" dirty="0"/>
              <a:t>Governors: </a:t>
            </a:r>
            <a:r>
              <a:rPr lang="en-GB" sz="2000" dirty="0"/>
              <a:t>Governing Boards are the strategic decision makers and vision setters in every school. They ensure that the best possible education is given for every child at Oakfield. </a:t>
            </a:r>
            <a:r>
              <a:rPr lang="en-GB" sz="2000" b="1" dirty="0"/>
              <a:t>We currently have 2 governor positions available. </a:t>
            </a:r>
            <a:r>
              <a:rPr lang="en-GB" sz="2000" dirty="0"/>
              <a:t>Please contact Mrs Willemse or Tess </a:t>
            </a:r>
            <a:r>
              <a:rPr lang="en-GB" sz="2000" dirty="0" err="1"/>
              <a:t>Trewinnard</a:t>
            </a:r>
            <a:r>
              <a:rPr lang="en-GB" sz="2000" dirty="0"/>
              <a:t> should you be interested in learning more about this position. </a:t>
            </a:r>
            <a:endParaRPr lang="en-GB" sz="2000" b="1" dirty="0"/>
          </a:p>
          <a:p>
            <a:pPr marL="0" indent="0">
              <a:buNone/>
            </a:pPr>
            <a:r>
              <a:rPr lang="en-GB" sz="3600" b="1" dirty="0"/>
              <a:t>Friends: </a:t>
            </a:r>
            <a:r>
              <a:rPr lang="en-GB" sz="2000" dirty="0"/>
              <a:t>Aim is to organise a number of enjoyable school community events and to raise as much money as possible to assist the school with financing great projects. We are currently looking for more parents to join the Friends. All are invited to attend the </a:t>
            </a:r>
            <a:r>
              <a:rPr lang="en-GB" sz="2000" b="1" dirty="0"/>
              <a:t>Friends meetings.</a:t>
            </a:r>
            <a:endParaRPr lang="en-GB" sz="2000" dirty="0"/>
          </a:p>
          <a:p>
            <a:pPr marL="0" indent="0">
              <a:buNone/>
            </a:pPr>
            <a:r>
              <a:rPr lang="en-GB" sz="3600" b="1" dirty="0"/>
              <a:t>Helpers: </a:t>
            </a:r>
            <a:r>
              <a:rPr lang="en-GB" sz="2000" dirty="0"/>
              <a:t>Many hands make light work. All help is greatly appreciated please contact the office or your child’s class teacher if you are able to offer support (reading/trips etc.). We will need to do a DBS check if you don't already have one.</a:t>
            </a:r>
          </a:p>
          <a:p>
            <a:pPr marL="0" lvl="0" indent="0">
              <a:buNone/>
            </a:pPr>
            <a:r>
              <a:rPr lang="en-GB" sz="3600" b="1" dirty="0"/>
              <a:t>Skills: </a:t>
            </a:r>
            <a:r>
              <a:rPr lang="en-GB" sz="2000" dirty="0"/>
              <a:t>We would love to hear from you if you have any specialist skills or qualifications, contacts etc. that if shared could benefit the school.    </a:t>
            </a:r>
          </a:p>
          <a:p>
            <a:pPr marL="0" lvl="0" indent="0">
              <a:buNone/>
            </a:pPr>
            <a:endParaRPr lang="en-GB" sz="2000" dirty="0"/>
          </a:p>
        </p:txBody>
      </p:sp>
    </p:spTree>
    <p:extLst>
      <p:ext uri="{BB962C8B-B14F-4D97-AF65-F5344CB8AC3E}">
        <p14:creationId xmlns:p14="http://schemas.microsoft.com/office/powerpoint/2010/main" val="4273877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The Year 6 Team</a:t>
            </a:r>
          </a:p>
        </p:txBody>
      </p:sp>
      <p:pic>
        <p:nvPicPr>
          <p:cNvPr id="3" name="Picture 2" descr="P:\Staff Photos\Staff photos\Mr G Myers   Assistant Head.JPG"/>
          <p:cNvPicPr>
            <a:picLocks noChangeAspect="1"/>
          </p:cNvPicPr>
          <p:nvPr/>
        </p:nvPicPr>
        <p:blipFill>
          <a:blip r:embed="rId3"/>
          <a:srcRect/>
          <a:stretch>
            <a:fillRect/>
          </a:stretch>
        </p:blipFill>
        <p:spPr>
          <a:xfrm>
            <a:off x="668579" y="1283257"/>
            <a:ext cx="2750682" cy="1536173"/>
          </a:xfrm>
          <a:prstGeom prst="rect">
            <a:avLst/>
          </a:prstGeom>
          <a:noFill/>
          <a:ln>
            <a:noFill/>
          </a:ln>
        </p:spPr>
      </p:pic>
      <p:sp>
        <p:nvSpPr>
          <p:cNvPr id="4" name="TextBox 3"/>
          <p:cNvSpPr txBox="1"/>
          <p:nvPr/>
        </p:nvSpPr>
        <p:spPr>
          <a:xfrm>
            <a:off x="669671" y="3006337"/>
            <a:ext cx="2952332" cy="369335"/>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Mr Myers</a:t>
            </a:r>
          </a:p>
        </p:txBody>
      </p:sp>
      <p:sp>
        <p:nvSpPr>
          <p:cNvPr id="12" name="TextBox 14"/>
          <p:cNvSpPr txBox="1"/>
          <p:nvPr/>
        </p:nvSpPr>
        <p:spPr>
          <a:xfrm>
            <a:off x="3984620" y="2815705"/>
            <a:ext cx="1628848" cy="369335"/>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Mrs Cole</a:t>
            </a:r>
          </a:p>
        </p:txBody>
      </p:sp>
      <p:pic>
        <p:nvPicPr>
          <p:cNvPr id="1026" name="Picture 2" descr="P:\Staff Photos\Staff photos\Mrs R Cole    Teach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94247" y="1288678"/>
            <a:ext cx="2447761" cy="137418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stretch>
            <a:fillRect/>
          </a:stretch>
        </p:blipFill>
        <p:spPr>
          <a:xfrm>
            <a:off x="1032294" y="3384435"/>
            <a:ext cx="1417320" cy="1734740"/>
          </a:xfrm>
          <a:prstGeom prst="rect">
            <a:avLst/>
          </a:prstGeom>
        </p:spPr>
      </p:pic>
      <p:sp>
        <p:nvSpPr>
          <p:cNvPr id="17" name="TextBox 8"/>
          <p:cNvSpPr txBox="1"/>
          <p:nvPr/>
        </p:nvSpPr>
        <p:spPr>
          <a:xfrm>
            <a:off x="1032294" y="5186570"/>
            <a:ext cx="2952332" cy="923330"/>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Mrs </a:t>
            </a:r>
            <a:r>
              <a:rPr lang="en-GB" dirty="0">
                <a:solidFill>
                  <a:srgbClr val="000000"/>
                </a:solidFill>
                <a:latin typeface="Calibri"/>
              </a:rPr>
              <a:t>Mason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dirty="0">
              <a:solidFill>
                <a:srgbClr val="000000"/>
              </a:solidFill>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dirty="0">
                <a:solidFill>
                  <a:srgbClr val="000000"/>
                </a:solidFill>
                <a:latin typeface="Calibri"/>
              </a:rPr>
              <a:t>Mrs Ginn</a:t>
            </a:r>
            <a:endParaRPr lang="en-GB" sz="1800" b="0" i="0" u="none" strike="noStrike" kern="1200" cap="none" spc="0" baseline="0" dirty="0">
              <a:solidFill>
                <a:srgbClr val="000000"/>
              </a:solidFill>
              <a:uFillTx/>
              <a:latin typeface="Calibri"/>
            </a:endParaRPr>
          </a:p>
        </p:txBody>
      </p:sp>
      <p:sp>
        <p:nvSpPr>
          <p:cNvPr id="18" name="TextBox 8"/>
          <p:cNvSpPr txBox="1"/>
          <p:nvPr/>
        </p:nvSpPr>
        <p:spPr>
          <a:xfrm>
            <a:off x="6840246" y="4999743"/>
            <a:ext cx="2952332" cy="369335"/>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Mrs </a:t>
            </a:r>
            <a:r>
              <a:rPr lang="en-GB" dirty="0">
                <a:solidFill>
                  <a:srgbClr val="000000"/>
                </a:solidFill>
                <a:latin typeface="Calibri"/>
              </a:rPr>
              <a:t>Wigley</a:t>
            </a:r>
            <a:endParaRPr lang="en-GB" sz="1800" b="0" i="0" u="none" strike="noStrike" kern="0" cap="none" spc="0" baseline="0" dirty="0">
              <a:solidFill>
                <a:srgbClr val="000000"/>
              </a:solidFill>
              <a:uFillTx/>
              <a:latin typeface="Calibri"/>
              <a:ea typeface="Calibri"/>
              <a:cs typeface="Calibri"/>
            </a:endParaRPr>
          </a:p>
        </p:txBody>
      </p:sp>
      <p:sp>
        <p:nvSpPr>
          <p:cNvPr id="10" name="TextBox 9">
            <a:extLst>
              <a:ext uri="{FF2B5EF4-FFF2-40B4-BE49-F238E27FC236}">
                <a16:creationId xmlns:a16="http://schemas.microsoft.com/office/drawing/2014/main" id="{90A4C58A-5F3A-0475-2C99-3952C4D31C3A}"/>
              </a:ext>
            </a:extLst>
          </p:cNvPr>
          <p:cNvSpPr txBox="1"/>
          <p:nvPr/>
        </p:nvSpPr>
        <p:spPr>
          <a:xfrm>
            <a:off x="4294975" y="5173476"/>
            <a:ext cx="12566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Mr Barrett </a:t>
            </a:r>
            <a:endParaRPr lang="en-US" dirty="0"/>
          </a:p>
        </p:txBody>
      </p:sp>
      <p:pic>
        <p:nvPicPr>
          <p:cNvPr id="11" name="Picture 10"/>
          <p:cNvPicPr>
            <a:picLocks noChangeAspect="1"/>
          </p:cNvPicPr>
          <p:nvPr/>
        </p:nvPicPr>
        <p:blipFill>
          <a:blip r:embed="rId6"/>
          <a:stretch>
            <a:fillRect/>
          </a:stretch>
        </p:blipFill>
        <p:spPr>
          <a:xfrm>
            <a:off x="4185794" y="3389112"/>
            <a:ext cx="1363645" cy="1561685"/>
          </a:xfrm>
          <a:prstGeom prst="rect">
            <a:avLst/>
          </a:prstGeom>
        </p:spPr>
      </p:pic>
      <p:pic>
        <p:nvPicPr>
          <p:cNvPr id="6" name="Picture 5" descr="A person smiling for a picture&#10;&#10;AI-generated content may be incorrect.">
            <a:extLst>
              <a:ext uri="{FF2B5EF4-FFF2-40B4-BE49-F238E27FC236}">
                <a16:creationId xmlns:a16="http://schemas.microsoft.com/office/drawing/2014/main" id="{A2EE895F-D75D-527F-68E4-AEFB2F002FC9}"/>
              </a:ext>
            </a:extLst>
          </p:cNvPr>
          <p:cNvPicPr>
            <a:picLocks noChangeAspect="1"/>
          </p:cNvPicPr>
          <p:nvPr/>
        </p:nvPicPr>
        <p:blipFill>
          <a:blip r:embed="rId7"/>
          <a:stretch>
            <a:fillRect/>
          </a:stretch>
        </p:blipFill>
        <p:spPr>
          <a:xfrm>
            <a:off x="6885676" y="3404469"/>
            <a:ext cx="1425516" cy="1558687"/>
          </a:xfrm>
          <a:prstGeom prst="rect">
            <a:avLst/>
          </a:prstGeom>
        </p:spPr>
      </p:pic>
      <p:pic>
        <p:nvPicPr>
          <p:cNvPr id="7" name="Picture 6" descr="A person smiling at the camera&#10;&#10;AI-generated content may be incorrect.">
            <a:extLst>
              <a:ext uri="{FF2B5EF4-FFF2-40B4-BE49-F238E27FC236}">
                <a16:creationId xmlns:a16="http://schemas.microsoft.com/office/drawing/2014/main" id="{374A768A-B492-0382-EA9D-9A686E198D64}"/>
              </a:ext>
            </a:extLst>
          </p:cNvPr>
          <p:cNvPicPr>
            <a:picLocks noChangeAspect="1"/>
          </p:cNvPicPr>
          <p:nvPr/>
        </p:nvPicPr>
        <p:blipFill>
          <a:blip r:embed="rId8"/>
          <a:stretch>
            <a:fillRect/>
          </a:stretch>
        </p:blipFill>
        <p:spPr>
          <a:xfrm>
            <a:off x="6708027" y="1127544"/>
            <a:ext cx="1608288" cy="1569290"/>
          </a:xfrm>
          <a:prstGeom prst="rect">
            <a:avLst/>
          </a:prstGeom>
        </p:spPr>
      </p:pic>
      <p:sp>
        <p:nvSpPr>
          <p:cNvPr id="8" name="TextBox 14">
            <a:extLst>
              <a:ext uri="{FF2B5EF4-FFF2-40B4-BE49-F238E27FC236}">
                <a16:creationId xmlns:a16="http://schemas.microsoft.com/office/drawing/2014/main" id="{8A5D9527-D37F-ECF1-6CDD-79511F2316DF}"/>
              </a:ext>
            </a:extLst>
          </p:cNvPr>
          <p:cNvSpPr txBox="1"/>
          <p:nvPr/>
        </p:nvSpPr>
        <p:spPr>
          <a:xfrm>
            <a:off x="6673185" y="2815704"/>
            <a:ext cx="1628848" cy="369335"/>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Mrs </a:t>
            </a:r>
            <a:r>
              <a:rPr lang="en-GB" dirty="0">
                <a:solidFill>
                  <a:srgbClr val="000000"/>
                </a:solidFill>
                <a:latin typeface="Calibri"/>
              </a:rPr>
              <a:t>Treen</a:t>
            </a:r>
            <a:endParaRPr lang="en-GB" sz="1800" b="0" i="0" u="none" strike="noStrike" kern="0" cap="none" spc="0" baseline="0" dirty="0">
              <a:solidFill>
                <a:srgbClr val="000000"/>
              </a:solidFill>
              <a:uFillTx/>
              <a:latin typeface="Calibri"/>
              <a:ea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English</a:t>
            </a:r>
          </a:p>
        </p:txBody>
      </p:sp>
      <p:sp>
        <p:nvSpPr>
          <p:cNvPr id="3" name="Content Placeholder 2"/>
          <p:cNvSpPr txBox="1">
            <a:spLocks noGrp="1"/>
          </p:cNvSpPr>
          <p:nvPr>
            <p:ph idx="1"/>
          </p:nvPr>
        </p:nvSpPr>
        <p:spPr>
          <a:xfrm>
            <a:off x="270817" y="1179858"/>
            <a:ext cx="8617788" cy="5403665"/>
          </a:xfrm>
        </p:spPr>
        <p:txBody>
          <a:bodyPr/>
          <a:lstStyle/>
          <a:p>
            <a:r>
              <a:rPr lang="en-GB" sz="2200" b="1" u="sng" dirty="0"/>
              <a:t>English</a:t>
            </a:r>
            <a:r>
              <a:rPr lang="en-GB" sz="2200" b="1" dirty="0"/>
              <a:t>: </a:t>
            </a:r>
            <a:r>
              <a:rPr lang="en-GB" sz="2200" dirty="0"/>
              <a:t>Taught in own classes. </a:t>
            </a:r>
            <a:endParaRPr lang="en-US" sz="2200"/>
          </a:p>
          <a:p>
            <a:r>
              <a:rPr lang="en-GB" sz="2200" b="1" u="sng" dirty="0"/>
              <a:t>Our genres for this term are</a:t>
            </a:r>
            <a:r>
              <a:rPr lang="en-GB" sz="2200" b="1" dirty="0"/>
              <a:t>: </a:t>
            </a:r>
            <a:r>
              <a:rPr lang="en-GB" sz="2200" i="1" dirty="0"/>
              <a:t> newspaper reports, narrative &amp; poetry.</a:t>
            </a:r>
            <a:r>
              <a:rPr lang="en-GB" sz="2200" dirty="0"/>
              <a:t>   </a:t>
            </a:r>
          </a:p>
          <a:p>
            <a:r>
              <a:rPr lang="en-GB" sz="2200" b="1" dirty="0" err="1"/>
              <a:t>SPaG</a:t>
            </a:r>
            <a:r>
              <a:rPr lang="en-GB" sz="2200" dirty="0"/>
              <a:t> (Spelling/punctuation/ grammar) will be taught within our five writing sessions.  Five </a:t>
            </a:r>
            <a:r>
              <a:rPr lang="en-GB" sz="2200" b="1" dirty="0"/>
              <a:t>Whole Class Reading</a:t>
            </a:r>
            <a:r>
              <a:rPr lang="en-GB" sz="2200" dirty="0"/>
              <a:t> sessions per week. (A class novel will be shared daily by the class teacher after lunch; two reading sessions per week will be based on the class novel). Children all have a colour band book. Silver Upper allows children to be a free reader.</a:t>
            </a:r>
          </a:p>
          <a:p>
            <a:r>
              <a:rPr lang="en-GB" sz="2200" dirty="0"/>
              <a:t>Spelling lessons are taught weekly. </a:t>
            </a:r>
            <a:r>
              <a:rPr lang="en-GB" sz="2200" b="1" dirty="0"/>
              <a:t>The year 5/6 statutory spelling list can be found in the back of the pupil planner and all Yr 3-6 rules will be emailed to you all. These are also available on Google classroom. </a:t>
            </a:r>
            <a:r>
              <a:rPr lang="en-GB" sz="2200" dirty="0"/>
              <a:t>Certain children will have individual spellings to learn each week.</a:t>
            </a:r>
          </a:p>
          <a:p>
            <a:r>
              <a:rPr lang="en-GB" sz="2200" dirty="0"/>
              <a:t>Pupils will have access to Doodle English and Spag.com</a:t>
            </a:r>
          </a:p>
          <a:p>
            <a:r>
              <a:rPr lang="en-GB" sz="2200" dirty="0"/>
              <a:t>Yr 6 recommended reading list will be emailed to parents.</a:t>
            </a:r>
          </a:p>
          <a:p>
            <a:pPr lvl="0"/>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28">
    <p:spTree>
      <p:nvGrpSpPr>
        <p:cNvPr id="1" name=""/>
        <p:cNvGrpSpPr/>
        <p:nvPr/>
      </p:nvGrpSpPr>
      <p:grpSpPr>
        <a:xfrm>
          <a:off x="0" y="0"/>
          <a:ext cx="0" cy="0"/>
          <a:chOff x="0" y="0"/>
          <a:chExt cx="0" cy="0"/>
        </a:xfrm>
      </p:grpSpPr>
      <p:sp>
        <p:nvSpPr>
          <p:cNvPr id="2" name="Content Placeholder 2"/>
          <p:cNvSpPr txBox="1">
            <a:spLocks noGrp="1"/>
          </p:cNvSpPr>
          <p:nvPr>
            <p:ph idx="1"/>
          </p:nvPr>
        </p:nvSpPr>
        <p:spPr/>
        <p:txBody>
          <a:bodyPr/>
          <a:lstStyle/>
          <a:p>
            <a:pPr lvl="0"/>
            <a:r>
              <a:rPr lang="en-GB" sz="2800" b="1" u="sng"/>
              <a:t>Maths</a:t>
            </a:r>
            <a:r>
              <a:rPr lang="en-GB" sz="2800" b="1"/>
              <a:t>: </a:t>
            </a:r>
            <a:r>
              <a:rPr lang="en-GB" sz="2800"/>
              <a:t>Is taught in 2 groups across Year 6.    </a:t>
            </a:r>
          </a:p>
          <a:p>
            <a:pPr marL="442917" lvl="0" indent="0">
              <a:buNone/>
            </a:pPr>
            <a:r>
              <a:rPr lang="en-GB" sz="2800" b="1"/>
              <a:t>Both groups cover the same content: </a:t>
            </a:r>
            <a:r>
              <a:rPr lang="en-GB" sz="2800"/>
              <a:t>the Autumn Term focus will be on Place Value, 4 Operations and Fractions. Arithmetic will be included in the extended daily session and homework will be a mixture of calculation, problem solving, times tables and arithmetic. Most will be online activities.</a:t>
            </a:r>
          </a:p>
          <a:p>
            <a:pPr lvl="0"/>
            <a:r>
              <a:rPr lang="en-GB" sz="2800" b="1" u="sng"/>
              <a:t>Reminder</a:t>
            </a:r>
            <a:r>
              <a:rPr lang="en-GB" sz="2800"/>
              <a:t>: All children are subscribed to Doodle Maths and TT </a:t>
            </a:r>
            <a:r>
              <a:rPr lang="en-GB" sz="2800" err="1"/>
              <a:t>Rockstar</a:t>
            </a:r>
            <a:r>
              <a:rPr lang="en-GB" sz="2800"/>
              <a:t> so please encourage them to use these. Passwords and Usernames have been re-distributed.</a:t>
            </a:r>
          </a:p>
          <a:p>
            <a:pPr marL="0" lvl="0" indent="0">
              <a:lnSpc>
                <a:spcPct val="90000"/>
              </a:lnSpc>
              <a:spcBef>
                <a:spcPts val="700"/>
              </a:spcBef>
              <a:buNone/>
            </a:pPr>
            <a:endParaRPr lang="en-GB" sz="3000"/>
          </a:p>
        </p:txBody>
      </p:sp>
      <p:sp>
        <p:nvSpPr>
          <p:cNvPr id="3" name="Title 1"/>
          <p:cNvSpPr txBox="1">
            <a:spLocks noGrp="1"/>
          </p:cNvSpPr>
          <p:nvPr>
            <p:ph type="title"/>
          </p:nvPr>
        </p:nvSpPr>
        <p:spPr/>
        <p:txBody>
          <a:bodyPr/>
          <a:lstStyle/>
          <a:p>
            <a:pPr lvl="0"/>
            <a:r>
              <a:rPr lang="en-GB"/>
              <a:t>Maths</a:t>
            </a:r>
          </a:p>
        </p:txBody>
      </p:sp>
      <p:pic>
        <p:nvPicPr>
          <p:cNvPr id="4" name="Picture 2"/>
          <p:cNvPicPr>
            <a:picLocks noChangeAspect="1"/>
          </p:cNvPicPr>
          <p:nvPr/>
        </p:nvPicPr>
        <p:blipFill>
          <a:blip r:embed="rId2"/>
          <a:srcRect/>
          <a:stretch>
            <a:fillRect/>
          </a:stretch>
        </p:blipFill>
        <p:spPr>
          <a:xfrm>
            <a:off x="800100" y="295278"/>
            <a:ext cx="2691783" cy="126151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Science</a:t>
            </a:r>
          </a:p>
        </p:txBody>
      </p:sp>
      <p:sp>
        <p:nvSpPr>
          <p:cNvPr id="3" name="Content Placeholder 2"/>
          <p:cNvSpPr txBox="1">
            <a:spLocks noGrp="1"/>
          </p:cNvSpPr>
          <p:nvPr>
            <p:ph idx="1"/>
          </p:nvPr>
        </p:nvSpPr>
        <p:spPr/>
        <p:txBody>
          <a:bodyPr/>
          <a:lstStyle/>
          <a:p>
            <a:pPr lvl="0"/>
            <a:r>
              <a:rPr lang="en-GB" b="1" u="sng" dirty="0">
                <a:solidFill>
                  <a:srgbClr val="008000"/>
                </a:solidFill>
                <a:latin typeface="Century Gothic"/>
              </a:rPr>
              <a:t>Science</a:t>
            </a:r>
            <a:r>
              <a:rPr lang="en-GB" b="1" dirty="0">
                <a:solidFill>
                  <a:srgbClr val="008000"/>
                </a:solidFill>
                <a:latin typeface="Century Gothic"/>
              </a:rPr>
              <a:t>:</a:t>
            </a:r>
            <a:r>
              <a:rPr lang="en-GB" dirty="0">
                <a:solidFill>
                  <a:srgbClr val="008000"/>
                </a:solidFill>
                <a:latin typeface="Century Gothic"/>
              </a:rPr>
              <a:t> </a:t>
            </a:r>
            <a:r>
              <a:rPr lang="en-GB" dirty="0">
                <a:solidFill>
                  <a:srgbClr val="008000"/>
                </a:solidFill>
                <a:latin typeface="Century Gothic"/>
                <a:cs typeface="Arial"/>
              </a:rPr>
              <a:t>Evolution and Inheritance and Light</a:t>
            </a:r>
            <a:r>
              <a:rPr lang="en-GB" dirty="0">
                <a:solidFill>
                  <a:srgbClr val="008000"/>
                </a:solidFill>
                <a:latin typeface="Century Gothic"/>
              </a:rPr>
              <a:t>.  </a:t>
            </a:r>
          </a:p>
          <a:p>
            <a:pPr lvl="0"/>
            <a:r>
              <a:rPr lang="en-GB" dirty="0">
                <a:solidFill>
                  <a:srgbClr val="008000"/>
                </a:solidFill>
                <a:latin typeface="Century Gothic"/>
                <a:cs typeface="Arial"/>
              </a:rPr>
              <a:t>There are useful resources on the BBC website: </a:t>
            </a:r>
            <a:r>
              <a:rPr lang="en-GB" u="sng" dirty="0">
                <a:solidFill>
                  <a:srgbClr val="008000"/>
                </a:solidFill>
                <a:latin typeface="Century Gothic"/>
                <a:cs typeface="Arial"/>
                <a:hlinkClick r:id="rId2"/>
              </a:rPr>
              <a:t>http://www.bbc.co.uk/schools/ks2bitesize/science/</a:t>
            </a:r>
            <a:r>
              <a:rPr lang="en-GB" i="1" dirty="0">
                <a:latin typeface="Century Gothic"/>
                <a:cs typeface="Arial"/>
              </a:rPr>
              <a:t> </a:t>
            </a:r>
          </a:p>
          <a:p>
            <a:pPr lvl="0"/>
            <a:r>
              <a:rPr lang="en-GB" i="1" dirty="0">
                <a:latin typeface="Century Gothic"/>
                <a:cs typeface="Arial"/>
              </a:rPr>
              <a:t>Outdoor Learning opportunities</a:t>
            </a:r>
          </a:p>
          <a:p>
            <a:r>
              <a:rPr lang="en-GB" i="1" dirty="0">
                <a:latin typeface="Century Gothic"/>
                <a:cs typeface="Arial"/>
              </a:rPr>
              <a:t>Mrs King and Mrs Treen will be teaching Science </a:t>
            </a:r>
          </a:p>
          <a:p>
            <a:pPr marL="0" lvl="0" indent="0">
              <a:buNone/>
            </a:pPr>
            <a:endParaRPr lang="en-GB"/>
          </a:p>
        </p:txBody>
      </p:sp>
      <p:pic>
        <p:nvPicPr>
          <p:cNvPr id="4" name="Picture 2"/>
          <p:cNvPicPr>
            <a:picLocks noChangeAspect="1"/>
          </p:cNvPicPr>
          <p:nvPr/>
        </p:nvPicPr>
        <p:blipFill>
          <a:blip r:embed="rId3"/>
          <a:srcRect/>
          <a:stretch>
            <a:fillRect/>
          </a:stretch>
        </p:blipFill>
        <p:spPr>
          <a:xfrm>
            <a:off x="323523" y="332658"/>
            <a:ext cx="2952332" cy="1266828"/>
          </a:xfrm>
          <a:prstGeom prst="rect">
            <a:avLst/>
          </a:prstGeom>
          <a:noFill/>
          <a:ln>
            <a:noFill/>
          </a:ln>
        </p:spPr>
      </p:pic>
      <p:pic>
        <p:nvPicPr>
          <p:cNvPr id="5" name="Picture 3"/>
          <p:cNvPicPr>
            <a:picLocks noChangeAspect="1"/>
          </p:cNvPicPr>
          <p:nvPr/>
        </p:nvPicPr>
        <p:blipFill>
          <a:blip r:embed="rId4"/>
          <a:srcRect/>
          <a:stretch>
            <a:fillRect/>
          </a:stretch>
        </p:blipFill>
        <p:spPr>
          <a:xfrm>
            <a:off x="6084170" y="110852"/>
            <a:ext cx="2808314" cy="158825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188640"/>
            <a:ext cx="8229600" cy="1143000"/>
          </a:xfrm>
        </p:spPr>
        <p:txBody>
          <a:bodyPr/>
          <a:lstStyle/>
          <a:p>
            <a:pPr lvl="0"/>
            <a:r>
              <a:rPr lang="en-GB"/>
              <a:t>PSHE &amp; RE</a:t>
            </a:r>
          </a:p>
        </p:txBody>
      </p:sp>
      <p:sp>
        <p:nvSpPr>
          <p:cNvPr id="3" name="Content Placeholder 2"/>
          <p:cNvSpPr txBox="1">
            <a:spLocks noGrp="1"/>
          </p:cNvSpPr>
          <p:nvPr>
            <p:ph idx="1"/>
          </p:nvPr>
        </p:nvSpPr>
        <p:spPr>
          <a:xfrm>
            <a:off x="467541" y="1170980"/>
            <a:ext cx="8229600" cy="5687019"/>
          </a:xfrm>
        </p:spPr>
        <p:txBody>
          <a:bodyPr/>
          <a:lstStyle/>
          <a:p>
            <a:r>
              <a:rPr lang="en-GB" sz="2000" dirty="0"/>
              <a:t> PSHE: We use the Jigsaw scheme which brings together emotional literacy, social skills and spiritual development in a comprehensive scheme of learning. This term’s themes are: ‘Being me in my world’ and ‘Celebrating Difference’.</a:t>
            </a:r>
          </a:p>
          <a:p>
            <a:r>
              <a:rPr lang="en-GB" sz="2000" dirty="0"/>
              <a:t>RSE – Relationships and Sex Education will be taught during the summer term by the class teachers.</a:t>
            </a:r>
          </a:p>
          <a:p>
            <a:r>
              <a:rPr lang="en-GB" sz="2000" dirty="0"/>
              <a:t>Emphasis on well-being and resilience</a:t>
            </a:r>
          </a:p>
          <a:p>
            <a:r>
              <a:rPr lang="en-GB" sz="2000" dirty="0"/>
              <a:t>RE:  Islam – What helps Muslims to lead a good life?</a:t>
            </a:r>
          </a:p>
          <a:p>
            <a:r>
              <a:rPr lang="en-GB" sz="2000" dirty="0"/>
              <a:t>Christianity – What do Christians believe about the Messiah?</a:t>
            </a:r>
          </a:p>
          <a:p>
            <a:r>
              <a:rPr lang="en-GB" sz="2000" dirty="0"/>
              <a:t>Religious cultural trip out/ visitor in</a:t>
            </a:r>
          </a:p>
          <a:p>
            <a:r>
              <a:rPr lang="en-GB" sz="2000" dirty="0"/>
              <a:t>Additional social and emotional support: Calm Club, Thrive and ELSA</a:t>
            </a:r>
          </a:p>
          <a:p>
            <a:endParaRPr lang="en-GB"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Foundation Subjects</a:t>
            </a:r>
          </a:p>
        </p:txBody>
      </p:sp>
      <p:sp>
        <p:nvSpPr>
          <p:cNvPr id="3" name="Content Placeholder 2"/>
          <p:cNvSpPr txBox="1">
            <a:spLocks noGrp="1"/>
          </p:cNvSpPr>
          <p:nvPr>
            <p:ph idx="1"/>
          </p:nvPr>
        </p:nvSpPr>
        <p:spPr>
          <a:xfrm>
            <a:off x="323523" y="1124739"/>
            <a:ext cx="8229600" cy="5566739"/>
          </a:xfrm>
        </p:spPr>
        <p:txBody>
          <a:bodyPr/>
          <a:lstStyle/>
          <a:p>
            <a:pPr marL="0" lvl="0" indent="0">
              <a:buNone/>
            </a:pPr>
            <a:r>
              <a:rPr lang="en-GB" sz="2800" b="1" u="sng" dirty="0">
                <a:solidFill>
                  <a:srgbClr val="FF6600"/>
                </a:solidFill>
                <a:latin typeface="+mn-lt"/>
              </a:rPr>
              <a:t>History and Geography</a:t>
            </a:r>
            <a:r>
              <a:rPr lang="en-GB" sz="2800" b="1" dirty="0">
                <a:solidFill>
                  <a:srgbClr val="FF6600"/>
                </a:solidFill>
                <a:latin typeface="+mn-lt"/>
              </a:rPr>
              <a:t>:</a:t>
            </a:r>
            <a:r>
              <a:rPr lang="en-GB" sz="2800" dirty="0">
                <a:solidFill>
                  <a:srgbClr val="FF6600"/>
                </a:solidFill>
                <a:latin typeface="+mn-lt"/>
              </a:rPr>
              <a:t>  </a:t>
            </a:r>
            <a:r>
              <a:rPr lang="en-GB" sz="2400" dirty="0">
                <a:solidFill>
                  <a:srgbClr val="FF6600"/>
                </a:solidFill>
                <a:latin typeface="+mn-lt"/>
              </a:rPr>
              <a:t>The Battle of Britain and Rivers Topic</a:t>
            </a:r>
            <a:endParaRPr lang="en-GB" sz="2200" dirty="0">
              <a:solidFill>
                <a:srgbClr val="FF6600"/>
              </a:solidFill>
              <a:latin typeface="+mn-lt"/>
            </a:endParaRPr>
          </a:p>
          <a:p>
            <a:pPr marL="0" lvl="0" indent="0">
              <a:buNone/>
            </a:pPr>
            <a:r>
              <a:rPr lang="en-GB" sz="2800" b="1" u="sng" dirty="0">
                <a:latin typeface="+mn-lt"/>
              </a:rPr>
              <a:t>Art &amp; DT:</a:t>
            </a:r>
            <a:r>
              <a:rPr lang="en-GB" sz="2800" dirty="0">
                <a:latin typeface="+mn-lt"/>
              </a:rPr>
              <a:t>  </a:t>
            </a:r>
            <a:r>
              <a:rPr lang="en-GB" sz="2400" dirty="0">
                <a:latin typeface="+mn-lt"/>
              </a:rPr>
              <a:t>Art focuses on a range of drawing and painting techniques linked in with our WW2 topic- People in Action and Art Illusions.</a:t>
            </a:r>
          </a:p>
          <a:p>
            <a:pPr marL="0" lvl="0" indent="0">
              <a:buNone/>
            </a:pPr>
            <a:r>
              <a:rPr lang="en-GB" sz="2800" b="1" u="sng" dirty="0">
                <a:solidFill>
                  <a:srgbClr val="FF0000"/>
                </a:solidFill>
                <a:latin typeface="+mn-lt"/>
              </a:rPr>
              <a:t>Computing:</a:t>
            </a:r>
            <a:r>
              <a:rPr lang="en-GB" sz="2800" dirty="0">
                <a:solidFill>
                  <a:srgbClr val="FF0000"/>
                </a:solidFill>
                <a:latin typeface="+mn-lt"/>
              </a:rPr>
              <a:t> </a:t>
            </a:r>
            <a:r>
              <a:rPr lang="en-GB" sz="2400" dirty="0">
                <a:solidFill>
                  <a:srgbClr val="FF0000"/>
                </a:solidFill>
                <a:latin typeface="+mn-lt"/>
              </a:rPr>
              <a:t>Creating Media – Power Apps where the pupils will create an App for a tablet or phone on the Amazon</a:t>
            </a:r>
          </a:p>
          <a:p>
            <a:pPr marL="0" lvl="0" indent="0">
              <a:buNone/>
            </a:pPr>
            <a:r>
              <a:rPr lang="en-GB" sz="2400" dirty="0">
                <a:solidFill>
                  <a:srgbClr val="FF0000"/>
                </a:solidFill>
                <a:latin typeface="+mn-lt"/>
              </a:rPr>
              <a:t>Creating Models – The pupils will</a:t>
            </a:r>
          </a:p>
          <a:p>
            <a:pPr marL="0" lvl="0" indent="0">
              <a:buNone/>
            </a:pPr>
            <a:r>
              <a:rPr lang="en-GB" sz="2400" dirty="0">
                <a:solidFill>
                  <a:srgbClr val="FF0000"/>
                </a:solidFill>
                <a:latin typeface="+mn-lt"/>
              </a:rPr>
              <a:t>create their own digital 3D models</a:t>
            </a:r>
          </a:p>
          <a:p>
            <a:pPr marL="0" lvl="0" indent="0">
              <a:buNone/>
            </a:pPr>
            <a:r>
              <a:rPr lang="en-GB" sz="2400" dirty="0">
                <a:solidFill>
                  <a:srgbClr val="FF0000"/>
                </a:solidFill>
                <a:latin typeface="+mn-lt"/>
              </a:rPr>
              <a:t>E-Safety – The pupils are taught </a:t>
            </a:r>
          </a:p>
          <a:p>
            <a:pPr marL="0" lvl="0" indent="0">
              <a:buNone/>
            </a:pPr>
            <a:r>
              <a:rPr lang="en-GB" sz="2400" dirty="0">
                <a:solidFill>
                  <a:srgbClr val="FF0000"/>
                </a:solidFill>
                <a:latin typeface="+mn-lt"/>
              </a:rPr>
              <a:t>continually how to use technology, </a:t>
            </a:r>
          </a:p>
          <a:p>
            <a:pPr marL="0" lvl="0" indent="0">
              <a:buNone/>
            </a:pPr>
            <a:r>
              <a:rPr lang="en-GB" sz="2400" dirty="0">
                <a:solidFill>
                  <a:srgbClr val="FF0000"/>
                </a:solidFill>
                <a:latin typeface="+mn-lt"/>
              </a:rPr>
              <a:t>safely, respectfully and responsibly.</a:t>
            </a:r>
            <a:endParaRPr lang="en-GB" sz="3600" dirty="0">
              <a:solidFill>
                <a:srgbClr val="FF0000"/>
              </a:solidFill>
              <a:latin typeface="+mn-lt"/>
            </a:endParaRPr>
          </a:p>
          <a:p>
            <a:pPr marL="0" lvl="0" indent="0">
              <a:buNone/>
            </a:pPr>
            <a:endParaRPr lang="en-GB" sz="2400">
              <a:latin typeface="Century Gothic"/>
            </a:endParaRPr>
          </a:p>
          <a:p>
            <a:pPr marL="0" lvl="0" indent="0">
              <a:buNone/>
            </a:pPr>
            <a:endParaRPr lang="en-GB" sz="3600">
              <a:latin typeface="Times New Roman"/>
            </a:endParaRPr>
          </a:p>
          <a:p>
            <a:pPr marL="0" lvl="0" indent="0">
              <a:buNone/>
            </a:pPr>
            <a:endParaRPr lang="en-GB" sz="2200">
              <a:latin typeface="Times New Roman"/>
            </a:endParaRPr>
          </a:p>
          <a:p>
            <a:pPr lvl="0"/>
            <a:endParaRPr lang="en-GB"/>
          </a:p>
        </p:txBody>
      </p:sp>
      <p:pic>
        <p:nvPicPr>
          <p:cNvPr id="4" name="Picture 2" descr="Image result for world war 2">
            <a:hlinkClick r:id="rId2"/>
          </p:cNvPr>
          <p:cNvPicPr>
            <a:picLocks noChangeAspect="1"/>
          </p:cNvPicPr>
          <p:nvPr/>
        </p:nvPicPr>
        <p:blipFill>
          <a:blip r:embed="rId3"/>
          <a:srcRect/>
          <a:stretch>
            <a:fillRect/>
          </a:stretch>
        </p:blipFill>
        <p:spPr>
          <a:xfrm>
            <a:off x="5987307" y="4457940"/>
            <a:ext cx="2557817" cy="191724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PE</a:t>
            </a:r>
          </a:p>
        </p:txBody>
      </p:sp>
      <p:sp>
        <p:nvSpPr>
          <p:cNvPr id="3" name="Content Placeholder 2"/>
          <p:cNvSpPr txBox="1">
            <a:spLocks noGrp="1"/>
          </p:cNvSpPr>
          <p:nvPr>
            <p:ph idx="1"/>
          </p:nvPr>
        </p:nvSpPr>
        <p:spPr>
          <a:xfrm>
            <a:off x="97164" y="2780928"/>
            <a:ext cx="8229600" cy="4525959"/>
          </a:xfrm>
        </p:spPr>
        <p:txBody>
          <a:bodyPr/>
          <a:lstStyle/>
          <a:p>
            <a:pPr marL="0" indent="0">
              <a:buNone/>
            </a:pPr>
            <a:r>
              <a:rPr lang="en-GB" sz="2800" b="1" u="sng">
                <a:solidFill>
                  <a:srgbClr val="00B050"/>
                </a:solidFill>
                <a:latin typeface="Century Gothic"/>
              </a:rPr>
              <a:t>PE:</a:t>
            </a:r>
            <a:r>
              <a:rPr lang="en-GB" sz="2800">
                <a:solidFill>
                  <a:srgbClr val="00B050"/>
                </a:solidFill>
                <a:latin typeface="Century Gothic"/>
              </a:rPr>
              <a:t> Dance &amp; Indoor Athletics</a:t>
            </a:r>
          </a:p>
          <a:p>
            <a:pPr marL="0" lvl="0" indent="0">
              <a:buNone/>
            </a:pPr>
            <a:r>
              <a:rPr lang="en-GB" sz="2800">
                <a:solidFill>
                  <a:srgbClr val="00B050"/>
                </a:solidFill>
                <a:latin typeface="Century Gothic"/>
              </a:rPr>
              <a:t>Daily Mile </a:t>
            </a:r>
          </a:p>
          <a:p>
            <a:pPr marL="0" lvl="0" indent="0">
              <a:buNone/>
            </a:pPr>
            <a:r>
              <a:rPr lang="en-GB" sz="2800">
                <a:solidFill>
                  <a:srgbClr val="00B050"/>
                </a:solidFill>
                <a:latin typeface="Century Gothic"/>
              </a:rPr>
              <a:t>Monday is PE day for Year 6 – children to come to school dressed in PE kit.</a:t>
            </a:r>
          </a:p>
          <a:p>
            <a:pPr marL="0" lvl="0" indent="0">
              <a:buNone/>
            </a:pPr>
            <a:r>
              <a:rPr lang="en-GB" sz="2800">
                <a:solidFill>
                  <a:srgbClr val="00B050"/>
                </a:solidFill>
                <a:latin typeface="Century Gothic"/>
              </a:rPr>
              <a:t>Navy tracksuits are allowed in colder months. Watches and earrings </a:t>
            </a:r>
            <a:r>
              <a:rPr lang="en-GB" sz="2800" b="1" u="sng">
                <a:solidFill>
                  <a:srgbClr val="00B050"/>
                </a:solidFill>
                <a:latin typeface="Century Gothic"/>
              </a:rPr>
              <a:t>must</a:t>
            </a:r>
            <a:r>
              <a:rPr lang="en-GB" sz="2800">
                <a:solidFill>
                  <a:srgbClr val="00B050"/>
                </a:solidFill>
                <a:latin typeface="Century Gothic"/>
              </a:rPr>
              <a:t> be removed at home before coming to school on PE days.</a:t>
            </a:r>
            <a:endParaRPr lang="en-GB" sz="2800">
              <a:latin typeface="Times New Roman"/>
            </a:endParaRPr>
          </a:p>
          <a:p>
            <a:pPr lvl="0"/>
            <a:endParaRPr lang="en-GB"/>
          </a:p>
        </p:txBody>
      </p:sp>
      <p:pic>
        <p:nvPicPr>
          <p:cNvPr id="4" name="Picture 2"/>
          <p:cNvPicPr>
            <a:picLocks noChangeAspect="1"/>
          </p:cNvPicPr>
          <p:nvPr/>
        </p:nvPicPr>
        <p:blipFill>
          <a:blip r:embed="rId2"/>
          <a:srcRect/>
          <a:stretch>
            <a:fillRect/>
          </a:stretch>
        </p:blipFill>
        <p:spPr>
          <a:xfrm>
            <a:off x="3059829" y="404667"/>
            <a:ext cx="2592287" cy="216024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57200" y="1266646"/>
            <a:ext cx="8229600" cy="5319335"/>
          </a:xfrm>
        </p:spPr>
        <p:txBody>
          <a:bodyPr/>
          <a:lstStyle/>
          <a:p>
            <a:pPr marL="0" lvl="0" indent="0">
              <a:lnSpc>
                <a:spcPct val="90000"/>
              </a:lnSpc>
              <a:spcBef>
                <a:spcPts val="700"/>
              </a:spcBef>
              <a:buNone/>
            </a:pPr>
            <a:r>
              <a:rPr lang="en-GB" sz="2400" dirty="0"/>
              <a:t>The Y6 </a:t>
            </a:r>
            <a:r>
              <a:rPr lang="en-GB" sz="2400" u="sng" dirty="0"/>
              <a:t>formal SATs assessments</a:t>
            </a:r>
            <a:r>
              <a:rPr lang="en-GB" sz="2400" dirty="0"/>
              <a:t> take place week starting 11th May. </a:t>
            </a:r>
          </a:p>
          <a:p>
            <a:pPr marL="0" indent="0">
              <a:lnSpc>
                <a:spcPct val="90000"/>
              </a:lnSpc>
              <a:spcBef>
                <a:spcPts val="700"/>
              </a:spcBef>
              <a:buNone/>
            </a:pPr>
            <a:r>
              <a:rPr lang="en-GB" sz="2400" dirty="0"/>
              <a:t>We hold a detailed information meeting for parents regarding this in March.</a:t>
            </a:r>
          </a:p>
          <a:p>
            <a:pPr marL="0" lvl="0" indent="0">
              <a:lnSpc>
                <a:spcPct val="90000"/>
              </a:lnSpc>
              <a:spcBef>
                <a:spcPts val="700"/>
              </a:spcBef>
              <a:buNone/>
            </a:pPr>
            <a:r>
              <a:rPr lang="en-GB" sz="2400" dirty="0"/>
              <a:t>We will be preparing the children for these tests throughout the year, carrying out several rounds of practice papers. </a:t>
            </a:r>
          </a:p>
          <a:p>
            <a:pPr marL="0" indent="0">
              <a:lnSpc>
                <a:spcPct val="90000"/>
              </a:lnSpc>
              <a:spcBef>
                <a:spcPts val="700"/>
              </a:spcBef>
              <a:buNone/>
            </a:pPr>
            <a:endParaRPr lang="en-GB" sz="2400"/>
          </a:p>
          <a:p>
            <a:pPr marL="0" indent="0">
              <a:lnSpc>
                <a:spcPct val="90000"/>
              </a:lnSpc>
              <a:spcBef>
                <a:spcPts val="700"/>
              </a:spcBef>
              <a:buNone/>
            </a:pPr>
            <a:r>
              <a:rPr lang="en-GB" sz="2400" dirty="0">
                <a:solidFill>
                  <a:srgbClr val="FF0000"/>
                </a:solidFill>
              </a:rPr>
              <a:t>CAN WE PLEASE ASK THAT YOU DO NOT USE SATS PAPERS DATED  2022, 2023,2024 AND 2025 AT HOME AS WE WILL BE USING THESE IN SCHOOL AS PART OF OUR ASSESSMENT PROCEDURES.  </a:t>
            </a:r>
          </a:p>
          <a:p>
            <a:pPr marL="0" indent="0">
              <a:lnSpc>
                <a:spcPct val="90000"/>
              </a:lnSpc>
              <a:spcBef>
                <a:spcPts val="700"/>
              </a:spcBef>
              <a:buNone/>
            </a:pPr>
            <a:endParaRPr lang="en-GB" sz="2400">
              <a:solidFill>
                <a:srgbClr val="00B050"/>
              </a:solidFill>
            </a:endParaRPr>
          </a:p>
          <a:p>
            <a:pPr marL="0" lvl="0" indent="0">
              <a:lnSpc>
                <a:spcPct val="90000"/>
              </a:lnSpc>
              <a:spcBef>
                <a:spcPts val="700"/>
              </a:spcBef>
              <a:buNone/>
            </a:pPr>
            <a:r>
              <a:rPr lang="en-GB" sz="2400" b="1" u="sng" dirty="0">
                <a:solidFill>
                  <a:schemeClr val="tx1"/>
                </a:solidFill>
              </a:rPr>
              <a:t>Planner</a:t>
            </a:r>
            <a:r>
              <a:rPr lang="en-GB" sz="2400" dirty="0">
                <a:solidFill>
                  <a:schemeClr val="tx1"/>
                </a:solidFill>
              </a:rPr>
              <a:t>: Record of your child’s progress and practice SATS scores</a:t>
            </a:r>
          </a:p>
        </p:txBody>
      </p:sp>
      <p:sp>
        <p:nvSpPr>
          <p:cNvPr id="3" name="Title 1"/>
          <p:cNvSpPr txBox="1">
            <a:spLocks noGrp="1"/>
          </p:cNvSpPr>
          <p:nvPr>
            <p:ph type="title"/>
          </p:nvPr>
        </p:nvSpPr>
        <p:spPr/>
        <p:txBody>
          <a:bodyPr/>
          <a:lstStyle/>
          <a:p>
            <a:pPr lvl="0"/>
            <a:r>
              <a:rPr lang="en-GB" u="sng"/>
              <a:t>Preparation for SATs</a:t>
            </a:r>
          </a:p>
        </p:txBody>
      </p:sp>
    </p:spTree>
    <p:extLst>
      <p:ext uri="{BB962C8B-B14F-4D97-AF65-F5344CB8AC3E}">
        <p14:creationId xmlns:p14="http://schemas.microsoft.com/office/powerpoint/2010/main" val="1207148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white sheet with black text and red text&#10;&#10;Description automatically generated">
            <a:extLst>
              <a:ext uri="{FF2B5EF4-FFF2-40B4-BE49-F238E27FC236}">
                <a16:creationId xmlns:a16="http://schemas.microsoft.com/office/drawing/2014/main" id="{A74AEC40-C479-6BF7-05A7-0A1CC47E611E}"/>
              </a:ext>
            </a:extLst>
          </p:cNvPr>
          <p:cNvPicPr>
            <a:picLocks noGrp="1" noChangeAspect="1"/>
          </p:cNvPicPr>
          <p:nvPr>
            <p:ph idx="1"/>
          </p:nvPr>
        </p:nvPicPr>
        <p:blipFill>
          <a:blip r:embed="rId2"/>
          <a:stretch>
            <a:fillRect/>
          </a:stretch>
        </p:blipFill>
        <p:spPr>
          <a:xfrm>
            <a:off x="196520" y="574628"/>
            <a:ext cx="8837222" cy="5829478"/>
          </a:xfrm>
        </p:spPr>
      </p:pic>
    </p:spTree>
    <p:extLst>
      <p:ext uri="{BB962C8B-B14F-4D97-AF65-F5344CB8AC3E}">
        <p14:creationId xmlns:p14="http://schemas.microsoft.com/office/powerpoint/2010/main" val="2450286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Enrichment Experiences</a:t>
            </a:r>
          </a:p>
        </p:txBody>
      </p:sp>
      <p:sp>
        <p:nvSpPr>
          <p:cNvPr id="3" name="Content Placeholder 2"/>
          <p:cNvSpPr txBox="1">
            <a:spLocks noGrp="1"/>
          </p:cNvSpPr>
          <p:nvPr>
            <p:ph idx="1"/>
          </p:nvPr>
        </p:nvSpPr>
        <p:spPr>
          <a:xfrm>
            <a:off x="452792" y="1180267"/>
            <a:ext cx="8215223" cy="5385583"/>
          </a:xfrm>
        </p:spPr>
        <p:txBody>
          <a:bodyPr/>
          <a:lstStyle/>
          <a:p>
            <a:pPr marL="0" lvl="0" indent="0">
              <a:buNone/>
            </a:pPr>
            <a:r>
              <a:rPr lang="en-GB" sz="2000" b="1" u="sng" dirty="0">
                <a:latin typeface="Century Gothic"/>
              </a:rPr>
              <a:t>Enrichment Experiences:</a:t>
            </a:r>
            <a:endParaRPr lang="en-GB" sz="2000" dirty="0">
              <a:latin typeface="Times New Roman"/>
            </a:endParaRPr>
          </a:p>
          <a:p>
            <a:pPr lvl="0"/>
            <a:r>
              <a:rPr lang="en-GB" sz="2000" dirty="0">
                <a:solidFill>
                  <a:srgbClr val="FF0000"/>
                </a:solidFill>
                <a:latin typeface="Century Gothic"/>
              </a:rPr>
              <a:t>Workshops to run in school.</a:t>
            </a:r>
          </a:p>
          <a:p>
            <a:r>
              <a:rPr lang="en-GB" sz="2000" dirty="0">
                <a:latin typeface="Century Gothic"/>
              </a:rPr>
              <a:t>Residential trip – Swanage 6th- 9th July 2026 – Est cost TBC (Meeting during Summer 1)</a:t>
            </a:r>
          </a:p>
          <a:p>
            <a:r>
              <a:rPr lang="en-GB" sz="2000" dirty="0" err="1">
                <a:latin typeface="Century Gothic"/>
              </a:rPr>
              <a:t>Bikeability</a:t>
            </a:r>
            <a:r>
              <a:rPr lang="en-GB" sz="2000" dirty="0">
                <a:latin typeface="Century Gothic"/>
              </a:rPr>
              <a:t> Level 2 – date in November TBC</a:t>
            </a:r>
          </a:p>
          <a:p>
            <a:r>
              <a:rPr lang="en-GB" sz="2000" dirty="0">
                <a:latin typeface="Century Gothic"/>
              </a:rPr>
              <a:t>Milestones Museum - date in January TBC</a:t>
            </a:r>
          </a:p>
          <a:p>
            <a:r>
              <a:rPr lang="en-GB" sz="2000" dirty="0">
                <a:solidFill>
                  <a:srgbClr val="0070C0"/>
                </a:solidFill>
                <a:latin typeface="Century Gothic"/>
              </a:rPr>
              <a:t>Booster sessions before school.</a:t>
            </a:r>
          </a:p>
          <a:p>
            <a:r>
              <a:rPr lang="en-GB" sz="2000" dirty="0">
                <a:solidFill>
                  <a:srgbClr val="0000FF"/>
                </a:solidFill>
                <a:latin typeface="Century Gothic"/>
              </a:rPr>
              <a:t>Teachers run weekly booster groups. </a:t>
            </a:r>
            <a:endParaRPr lang="en-GB" sz="2000" dirty="0">
              <a:latin typeface="Times New Roman"/>
            </a:endParaRPr>
          </a:p>
          <a:p>
            <a:pPr lvl="0"/>
            <a:r>
              <a:rPr lang="en-GB" sz="2000" b="1" u="sng" dirty="0">
                <a:latin typeface="Century Gothic"/>
              </a:rPr>
              <a:t>Celebrating Effort &amp; Achievement</a:t>
            </a:r>
            <a:endParaRPr lang="en-GB" sz="2000" dirty="0">
              <a:latin typeface="Times New Roman"/>
            </a:endParaRPr>
          </a:p>
          <a:p>
            <a:r>
              <a:rPr lang="en-GB" sz="2000" dirty="0">
                <a:latin typeface="Century Gothic"/>
              </a:rPr>
              <a:t>Reading Raffle, School Reader Award, Doodle Certificates, </a:t>
            </a:r>
            <a:r>
              <a:rPr lang="en-GB" sz="2000" dirty="0" err="1">
                <a:latin typeface="Century Gothic"/>
              </a:rPr>
              <a:t>Housepoints</a:t>
            </a:r>
            <a:r>
              <a:rPr lang="en-GB" sz="2000" dirty="0">
                <a:latin typeface="Century Gothic"/>
              </a:rPr>
              <a:t>, Rockstar Certificates and Star of the Week/Month/Term Awards are given as well as individual class rewards. Please keep us up to date with any achievements outside of school.</a:t>
            </a:r>
            <a:endParaRPr lang="en-GB" sz="2000" dirty="0">
              <a:latin typeface="Times New Roman"/>
            </a:endParaRPr>
          </a:p>
          <a:p>
            <a:pPr lvl="0"/>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35">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116489"/>
            <a:ext cx="8229600" cy="1143000"/>
          </a:xfrm>
        </p:spPr>
        <p:txBody>
          <a:bodyPr/>
          <a:lstStyle/>
          <a:p>
            <a:pPr lvl="0"/>
            <a:r>
              <a:rPr lang="en-GB"/>
              <a:t>Homework</a:t>
            </a:r>
          </a:p>
        </p:txBody>
      </p:sp>
      <p:sp>
        <p:nvSpPr>
          <p:cNvPr id="3" name="Content Placeholder 2"/>
          <p:cNvSpPr txBox="1">
            <a:spLocks noGrp="1"/>
          </p:cNvSpPr>
          <p:nvPr>
            <p:ph idx="1"/>
          </p:nvPr>
        </p:nvSpPr>
        <p:spPr>
          <a:xfrm>
            <a:off x="453041" y="1024342"/>
            <a:ext cx="8229600" cy="5704902"/>
          </a:xfrm>
        </p:spPr>
        <p:txBody>
          <a:bodyPr/>
          <a:lstStyle/>
          <a:p>
            <a:pPr marL="0" lvl="0" indent="0">
              <a:buNone/>
            </a:pPr>
            <a:r>
              <a:rPr lang="en-GB" sz="1800" dirty="0">
                <a:solidFill>
                  <a:srgbClr val="0070C0"/>
                </a:solidFill>
                <a:latin typeface="Century Gothic"/>
              </a:rPr>
              <a:t>Children are expected to read 5x per week for 25-30 mins.  This should be recorded in their Homework Planner and signed weekly by a parent/adult.  </a:t>
            </a:r>
          </a:p>
          <a:p>
            <a:pPr marL="0" lvl="0" indent="0">
              <a:buNone/>
            </a:pPr>
            <a:r>
              <a:rPr lang="en-GB" sz="1800" dirty="0">
                <a:solidFill>
                  <a:srgbClr val="0070C0"/>
                </a:solidFill>
                <a:latin typeface="Century Gothic"/>
              </a:rPr>
              <a:t>Planners are checked each week– parents to please sign the week before.</a:t>
            </a:r>
          </a:p>
          <a:p>
            <a:pPr marL="0" indent="0">
              <a:buNone/>
            </a:pPr>
            <a:r>
              <a:rPr lang="en-GB" sz="1800" dirty="0">
                <a:solidFill>
                  <a:srgbClr val="0070C0"/>
                </a:solidFill>
                <a:latin typeface="Century Gothic"/>
              </a:rPr>
              <a:t>Homework for Maths and English will be set online (Doodle, SPAG.com) on a Friday. </a:t>
            </a:r>
          </a:p>
          <a:p>
            <a:pPr marL="0" indent="0">
              <a:buNone/>
            </a:pPr>
            <a:r>
              <a:rPr lang="en-GB" sz="1800" dirty="0">
                <a:solidFill>
                  <a:srgbClr val="0070C0"/>
                </a:solidFill>
                <a:latin typeface="Century Gothic"/>
              </a:rPr>
              <a:t>Writing journal tasks will be set twice a half term.</a:t>
            </a:r>
          </a:p>
          <a:p>
            <a:pPr marL="0" indent="0">
              <a:buNone/>
            </a:pPr>
            <a:r>
              <a:rPr lang="en-GB" sz="1800" dirty="0">
                <a:solidFill>
                  <a:srgbClr val="0070C0"/>
                </a:solidFill>
                <a:latin typeface="Century Gothic"/>
              </a:rPr>
              <a:t>Spelling lists are set weekly and tested on a Friday.</a:t>
            </a:r>
          </a:p>
          <a:p>
            <a:pPr marL="0" lvl="0" indent="0">
              <a:buNone/>
            </a:pPr>
            <a:r>
              <a:rPr lang="en-GB" sz="1800" dirty="0">
                <a:solidFill>
                  <a:srgbClr val="0070C0"/>
                </a:solidFill>
                <a:latin typeface="Century Gothic"/>
              </a:rPr>
              <a:t>Homework should take no longer than 35 minutes or longer if a child is happy to continue.  </a:t>
            </a:r>
          </a:p>
          <a:p>
            <a:pPr marL="0" indent="0">
              <a:buNone/>
            </a:pPr>
            <a:r>
              <a:rPr lang="en-GB" sz="1800" dirty="0">
                <a:solidFill>
                  <a:srgbClr val="0070C0"/>
                </a:solidFill>
                <a:latin typeface="Century Gothic"/>
              </a:rPr>
              <a:t>On occasion, science, topic or art homework may be given or additional handwriting activities for those who need it. We encourage parents to support their child with their learning as much as possible. Homework club takes place weekly on a Thursday lunchtime for children that require more support or those children that don’t have access to digital devices or connection to the internet at home.</a:t>
            </a:r>
            <a:endParaRPr lang="en-GB" sz="1800" dirty="0">
              <a:solidFill>
                <a:srgbClr val="0070C0"/>
              </a:solidFill>
              <a:latin typeface="Times New Roman"/>
            </a:endParaRPr>
          </a:p>
          <a:p>
            <a:pPr marL="0" indent="0">
              <a:buNone/>
            </a:pPr>
            <a:r>
              <a:rPr lang="en-GB" sz="1600" dirty="0">
                <a:solidFill>
                  <a:srgbClr val="FF0000"/>
                </a:solidFill>
                <a:latin typeface="Century Gothic"/>
              </a:rPr>
              <a:t>ALL HOMEWORK IS RECORDED IN PLANNERS AND IS ON GOOGLE CLASSROOM.</a:t>
            </a:r>
          </a:p>
          <a:p>
            <a:pPr marL="0" indent="0">
              <a:buNone/>
            </a:pP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u="sng"/>
              <a:t>Essentials/Daily Kit/Planner:</a:t>
            </a:r>
            <a:br>
              <a:rPr lang="en-GB"/>
            </a:br>
            <a:endParaRPr lang="en-GB"/>
          </a:p>
        </p:txBody>
      </p:sp>
      <p:sp>
        <p:nvSpPr>
          <p:cNvPr id="3" name="Content Placeholder 2"/>
          <p:cNvSpPr txBox="1">
            <a:spLocks noGrp="1"/>
          </p:cNvSpPr>
          <p:nvPr>
            <p:ph idx="1"/>
          </p:nvPr>
        </p:nvSpPr>
        <p:spPr>
          <a:xfrm>
            <a:off x="453164" y="980730"/>
            <a:ext cx="8229600" cy="5616016"/>
          </a:xfrm>
        </p:spPr>
        <p:txBody>
          <a:bodyPr/>
          <a:lstStyle/>
          <a:p>
            <a:pPr marL="0" lvl="0" indent="0">
              <a:buNone/>
            </a:pPr>
            <a:r>
              <a:rPr lang="en-GB" sz="2800" dirty="0"/>
              <a:t>Your child needs a pencil, rubber, sharpener, 30cm ruler, coloured pencils, whiteboard pen,</a:t>
            </a:r>
            <a:r>
              <a:rPr lang="en-GB" sz="2800" b="1" dirty="0"/>
              <a:t> </a:t>
            </a:r>
            <a:r>
              <a:rPr lang="en-GB" sz="2800" dirty="0"/>
              <a:t>glue stick and blue handwriting pen, kept in </a:t>
            </a:r>
            <a:r>
              <a:rPr lang="en-GB" sz="2800" b="1" dirty="0"/>
              <a:t>one small pencil case, which should be taken home each day or kept in lockers.</a:t>
            </a:r>
            <a:r>
              <a:rPr lang="en-GB" sz="2800" dirty="0"/>
              <a:t>  An art shirt is required.  Children are encouraged to wear watches.  Only plain, small stud earrings can be worn.  Long hair is tied back with </a:t>
            </a:r>
            <a:r>
              <a:rPr lang="en-GB" sz="2800" u="sng" dirty="0"/>
              <a:t>plain blue or black </a:t>
            </a:r>
            <a:r>
              <a:rPr lang="en-GB" sz="2800" dirty="0"/>
              <a:t>hair bands.  No nail polish. School black shoes and not trainers to be worn. Uniform must be clearly named and worn correctly.  Homework planners are to be in school daily.</a:t>
            </a:r>
          </a:p>
          <a:p>
            <a:pPr marL="0" lvl="0" indent="0">
              <a:buNone/>
            </a:pPr>
            <a:r>
              <a:rPr lang="en-GB" sz="2800" dirty="0"/>
              <a:t>Inhalers must be in school daily and any medicine given to office. </a:t>
            </a:r>
          </a:p>
          <a:p>
            <a:pPr lvl="0"/>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37">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endParaRPr lang="en-US"/>
          </a:p>
        </p:txBody>
      </p:sp>
      <p:sp>
        <p:nvSpPr>
          <p:cNvPr id="3" name="Content Placeholder 2"/>
          <p:cNvSpPr txBox="1">
            <a:spLocks noGrp="1"/>
          </p:cNvSpPr>
          <p:nvPr>
            <p:ph idx="1"/>
          </p:nvPr>
        </p:nvSpPr>
        <p:spPr>
          <a:xfrm>
            <a:off x="453164" y="1450188"/>
            <a:ext cx="8229600" cy="5158561"/>
          </a:xfrm>
        </p:spPr>
        <p:txBody>
          <a:bodyPr/>
          <a:lstStyle/>
          <a:p>
            <a:pPr marL="0" lvl="0" indent="0">
              <a:buNone/>
            </a:pPr>
            <a:r>
              <a:rPr lang="en-GB" dirty="0">
                <a:solidFill>
                  <a:srgbClr val="FF0000"/>
                </a:solidFill>
              </a:rPr>
              <a:t>Class teacher is the first point of contact.</a:t>
            </a:r>
          </a:p>
          <a:p>
            <a:pPr marL="0" lvl="0" indent="0">
              <a:buNone/>
            </a:pPr>
            <a:r>
              <a:rPr lang="en-GB" sz="2400" dirty="0"/>
              <a:t>At Oakfield, we have an open door policy and we value close communication between home and school. To enable this to work successfully, we check planners daily and we ask you to do the same. Emails are checked regularly, however if a matter is urgent please call  the school office and leave a message before lunchtime.</a:t>
            </a:r>
          </a:p>
          <a:p>
            <a:pPr marL="0" lvl="0" indent="0">
              <a:buNone/>
            </a:pPr>
            <a:r>
              <a:rPr lang="en-GB" sz="2400" dirty="0"/>
              <a:t> </a:t>
            </a:r>
            <a:r>
              <a:rPr lang="en-GB" sz="2000" dirty="0">
                <a:hlinkClick r:id="rId2"/>
              </a:rPr>
              <a:t>rachael_cole@oakfield.surrey.sch.uk</a:t>
            </a:r>
          </a:p>
          <a:p>
            <a:pPr marL="0" lvl="0" indent="0">
              <a:buNone/>
            </a:pPr>
            <a:r>
              <a:rPr lang="en-GB" sz="2000" dirty="0">
                <a:hlinkClick r:id="rId3"/>
              </a:rPr>
              <a:t>gary_myers@oakfield.surrey.sch.uk</a:t>
            </a:r>
            <a:endParaRPr lang="en-GB" sz="2000" dirty="0"/>
          </a:p>
          <a:p>
            <a:pPr marL="0" indent="0">
              <a:buNone/>
            </a:pPr>
            <a:r>
              <a:rPr lang="en-GB" sz="2000" dirty="0">
                <a:hlinkClick r:id="rId4"/>
              </a:rPr>
              <a:t>melanie_treen@oakfield.surrey.sch.uk</a:t>
            </a:r>
            <a:endParaRPr lang="en-GB" sz="2000" dirty="0"/>
          </a:p>
          <a:p>
            <a:pPr marL="0" indent="0">
              <a:buNone/>
            </a:pPr>
            <a:r>
              <a:rPr lang="en-GB" sz="2000" dirty="0">
                <a:hlinkClick r:id="rId5"/>
              </a:rPr>
              <a:t>head@oakfield.surrey.sch.uk</a:t>
            </a:r>
            <a:endParaRPr lang="en-GB" sz="2000" dirty="0"/>
          </a:p>
          <a:p>
            <a:pPr marL="0" indent="0">
              <a:buNone/>
            </a:pPr>
            <a:r>
              <a:rPr lang="en-GB" sz="2000" dirty="0"/>
              <a:t>School Office: </a:t>
            </a:r>
            <a:r>
              <a:rPr lang="en-GB" sz="2000" dirty="0">
                <a:cs typeface="Calibri"/>
                <a:hlinkClick r:id="rId6"/>
              </a:rPr>
              <a:t>parent@oakfield.surrey.sch.uk</a:t>
            </a:r>
            <a:r>
              <a:rPr lang="en-GB" sz="2000" dirty="0">
                <a:cs typeface="Calibri"/>
              </a:rPr>
              <a:t> </a:t>
            </a:r>
          </a:p>
          <a:p>
            <a:pPr marL="0" lvl="0" indent="0">
              <a:buNone/>
            </a:pPr>
            <a:endParaRPr lang="en-GB" sz="2000"/>
          </a:p>
          <a:p>
            <a:pPr marL="0" lvl="0" indent="0">
              <a:buNone/>
            </a:pPr>
            <a:endParaRPr lang="en-GB"/>
          </a:p>
        </p:txBody>
      </p:sp>
      <p:pic>
        <p:nvPicPr>
          <p:cNvPr id="4" name="Picture 2"/>
          <p:cNvPicPr>
            <a:picLocks noChangeAspect="1"/>
          </p:cNvPicPr>
          <p:nvPr/>
        </p:nvPicPr>
        <p:blipFill>
          <a:blip r:embed="rId7"/>
          <a:srcRect/>
          <a:stretch>
            <a:fillRect/>
          </a:stretch>
        </p:blipFill>
        <p:spPr>
          <a:xfrm>
            <a:off x="1561575" y="0"/>
            <a:ext cx="4494808" cy="146465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395532" y="3284982"/>
            <a:ext cx="8229600" cy="3355255"/>
          </a:xfrm>
        </p:spPr>
        <p:txBody>
          <a:bodyPr/>
          <a:lstStyle/>
          <a:p>
            <a:pPr marL="0" lvl="0" indent="0" algn="ctr">
              <a:buNone/>
            </a:pPr>
            <a:r>
              <a:rPr lang="en-GB" sz="3600" dirty="0">
                <a:solidFill>
                  <a:srgbClr val="558ED5"/>
                </a:solidFill>
              </a:rPr>
              <a:t>We’d like to say a big thank you for all the support that you give your child as it really makes a difference.</a:t>
            </a:r>
            <a:endParaRPr lang="en-US"/>
          </a:p>
          <a:p>
            <a:pPr marL="0" indent="0" algn="ctr">
              <a:buNone/>
            </a:pPr>
            <a:r>
              <a:rPr lang="en-GB" sz="3600" u="sng" dirty="0">
                <a:solidFill>
                  <a:srgbClr val="FF0000"/>
                </a:solidFill>
              </a:rPr>
              <a:t>Parent Consultations:</a:t>
            </a:r>
          </a:p>
          <a:p>
            <a:pPr marL="0" indent="0" algn="ctr">
              <a:buNone/>
            </a:pPr>
            <a:r>
              <a:rPr lang="en-GB" dirty="0">
                <a:solidFill>
                  <a:srgbClr val="FF0000"/>
                </a:solidFill>
              </a:rPr>
              <a:t>Tuesday 21st October and Thursday 23rd </a:t>
            </a:r>
            <a:r>
              <a:rPr lang="en-GB">
                <a:solidFill>
                  <a:srgbClr val="FF0000"/>
                </a:solidFill>
              </a:rPr>
              <a:t>October 3.30-6.30</a:t>
            </a:r>
          </a:p>
          <a:p>
            <a:endParaRPr lang="en-GB"/>
          </a:p>
        </p:txBody>
      </p:sp>
      <p:pic>
        <p:nvPicPr>
          <p:cNvPr id="3" name="Picture 3"/>
          <p:cNvPicPr>
            <a:picLocks noChangeAspect="1"/>
          </p:cNvPicPr>
          <p:nvPr/>
        </p:nvPicPr>
        <p:blipFill>
          <a:blip r:embed="rId2"/>
          <a:srcRect/>
          <a:stretch>
            <a:fillRect/>
          </a:stretch>
        </p:blipFill>
        <p:spPr>
          <a:xfrm>
            <a:off x="1922080" y="232863"/>
            <a:ext cx="4585939" cy="3046879"/>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B82CA961D3D7647A7365A11EE52058C" ma:contentTypeVersion="14" ma:contentTypeDescription="Create a new document." ma:contentTypeScope="" ma:versionID="fb5b8e4bb3beb50c57e1247b60d7eed6">
  <xsd:schema xmlns:xsd="http://www.w3.org/2001/XMLSchema" xmlns:xs="http://www.w3.org/2001/XMLSchema" xmlns:p="http://schemas.microsoft.com/office/2006/metadata/properties" xmlns:ns2="ad0efc9c-d5da-49c0-a00b-273e287148d7" xmlns:ns3="c65c7810-28c0-4421-b146-bf701e1f8d27" targetNamespace="http://schemas.microsoft.com/office/2006/metadata/properties" ma:root="true" ma:fieldsID="3bf8f4dd96ecaefaa57773429232679b" ns2:_="" ns3:_="">
    <xsd:import namespace="ad0efc9c-d5da-49c0-a00b-273e287148d7"/>
    <xsd:import namespace="c65c7810-28c0-4421-b146-bf701e1f8d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efc9c-d5da-49c0-a00b-273e287148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1d15906-5cbf-4b1a-ba61-486c8a84338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c7810-28c0-4421-b146-bf701e1f8d2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b2492e-8ac4-40a2-b0a3-2860cefa7382}" ma:internalName="TaxCatchAll" ma:showField="CatchAllData" ma:web="c65c7810-28c0-4421-b146-bf701e1f8d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d0efc9c-d5da-49c0-a00b-273e287148d7">
      <Terms xmlns="http://schemas.microsoft.com/office/infopath/2007/PartnerControls"/>
    </lcf76f155ced4ddcb4097134ff3c332f>
    <TaxCatchAll xmlns="c65c7810-28c0-4421-b146-bf701e1f8d27" xsi:nil="true"/>
  </documentManagement>
</p:properties>
</file>

<file path=customXml/itemProps1.xml><?xml version="1.0" encoding="utf-8"?>
<ds:datastoreItem xmlns:ds="http://schemas.openxmlformats.org/officeDocument/2006/customXml" ds:itemID="{BACF7C12-C4E3-475A-AE20-DAAE344C9DB7}">
  <ds:schemaRefs>
    <ds:schemaRef ds:uri="http://schemas.microsoft.com/sharepoint/v3/contenttype/forms"/>
  </ds:schemaRefs>
</ds:datastoreItem>
</file>

<file path=customXml/itemProps2.xml><?xml version="1.0" encoding="utf-8"?>
<ds:datastoreItem xmlns:ds="http://schemas.openxmlformats.org/officeDocument/2006/customXml" ds:itemID="{4674F69C-1700-440E-9BDB-801F8D39B2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0efc9c-d5da-49c0-a00b-273e287148d7"/>
    <ds:schemaRef ds:uri="c65c7810-28c0-4421-b146-bf701e1f8d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D1CAB19-4785-46A1-82AD-6427C7A1443A}">
  <ds:schemaRefs>
    <ds:schemaRef ds:uri="c65c7810-28c0-4421-b146-bf701e1f8d27"/>
    <ds:schemaRef ds:uri="http://purl.org/dc/terms/"/>
    <ds:schemaRef ds:uri="http://schemas.microsoft.com/office/2006/documentManagement/types"/>
    <ds:schemaRef ds:uri="http://schemas.microsoft.com/office/2006/metadata/properties"/>
    <ds:schemaRef ds:uri="http://schemas.openxmlformats.org/package/2006/metadata/core-properties"/>
    <ds:schemaRef ds:uri="http://purl.org/dc/elements/1.1/"/>
    <ds:schemaRef ds:uri="http://schemas.microsoft.com/office/infopath/2007/PartnerControls"/>
    <ds:schemaRef ds:uri="ad0efc9c-d5da-49c0-a00b-273e287148d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TotalTime>
  <Words>1497</Words>
  <Application>Microsoft Office PowerPoint</Application>
  <PresentationFormat>On-screen Show (4:3)</PresentationFormat>
  <Paragraphs>98</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Century Gothic</vt:lpstr>
      <vt:lpstr>Times New Roman</vt:lpstr>
      <vt:lpstr>Office Theme</vt:lpstr>
      <vt:lpstr>‘From Small Acorns to Mighty Oaks’ </vt:lpstr>
      <vt:lpstr>Our Vision</vt:lpstr>
      <vt:lpstr>Supporting the School </vt:lpstr>
      <vt:lpstr>The Year 6 Team</vt:lpstr>
      <vt:lpstr>English</vt:lpstr>
      <vt:lpstr>Maths</vt:lpstr>
      <vt:lpstr>Science</vt:lpstr>
      <vt:lpstr>PSHE &amp; RE</vt:lpstr>
      <vt:lpstr>Foundation Subjects</vt:lpstr>
      <vt:lpstr>PE</vt:lpstr>
      <vt:lpstr>Preparation for SATs</vt:lpstr>
      <vt:lpstr>PowerPoint Presentation</vt:lpstr>
      <vt:lpstr>Enrichment Experiences</vt:lpstr>
      <vt:lpstr>Homework</vt:lpstr>
      <vt:lpstr>Essentials/Daily Kit/Planner: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OJS User</dc:creator>
  <cp:lastModifiedBy>Head</cp:lastModifiedBy>
  <cp:revision>172</cp:revision>
  <cp:lastPrinted>2023-09-11T07:22:03Z</cp:lastPrinted>
  <dcterms:created xsi:type="dcterms:W3CDTF">2016-07-28T16:47:42Z</dcterms:created>
  <dcterms:modified xsi:type="dcterms:W3CDTF">2025-09-16T08:09:50Z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0x0101004B82CA961D3D7647A7365A11EE52058C</vt:lpwstr>
  </property>
  <property fmtid="{D5CDD505-2E9C-101B-9397-08002B2CF9AE}" pid="3" name="Order">
    <vt:lpwstr>183000.000000000</vt:lpwstr>
  </property>
  <property fmtid="{D5CDD505-2E9C-101B-9397-08002B2CF9AE}" pid="4" name="MediaServiceImageTags">
    <vt:lpwstr/>
  </property>
</Properties>
</file>