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1"/>
  </p:handoutMasterIdLst>
  <p:sldIdLst>
    <p:sldId id="258" r:id="rId2"/>
    <p:sldId id="263" r:id="rId3"/>
    <p:sldId id="266" r:id="rId4"/>
    <p:sldId id="267" r:id="rId5"/>
    <p:sldId id="268" r:id="rId6"/>
    <p:sldId id="269" r:id="rId7"/>
    <p:sldId id="270" r:id="rId8"/>
    <p:sldId id="271" r:id="rId9"/>
    <p:sldId id="272" r:id="rId10"/>
  </p:sldIdLst>
  <p:sldSz cx="9144000" cy="6858000" type="screen4x3"/>
  <p:notesSz cx="6858000" cy="9144000"/>
  <p:embeddedFontLst>
    <p:embeddedFont>
      <p:font typeface="Sassoon Infant Md" panose="02000603050000020003" pitchFamily="50" charset="0"/>
      <p:regular r:id="rId12"/>
    </p:embeddedFont>
    <p:embeddedFont>
      <p:font typeface="Sassoon Infant Rg" panose="02000503030000020003" pitchFamily="50" charset="0"/>
      <p:regular r:id="rId13"/>
      <p:bold r:id="rId14"/>
    </p:embeddedFont>
    <p:embeddedFont>
      <p:font typeface="BPreplay" panose="02000503000000020004" pitchFamily="50" charset="0"/>
      <p:regular r:id="rId15"/>
      <p:bold r:id="rId16"/>
      <p:italic r:id="rId17"/>
      <p:boldItalic r:id="rId18"/>
    </p:embeddedFont>
    <p:embeddedFont>
      <p:font typeface="Calibri" panose="020F0502020204030204" pitchFamily="34" charset="0"/>
      <p:regular r:id="rId19"/>
      <p:bold r:id="rId20"/>
      <p:italic r:id="rId21"/>
      <p:boldItalic r:id="rId22"/>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E082"/>
    <a:srgbClr val="CFA281"/>
    <a:srgbClr val="A21770"/>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1278"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3122C40-82F8-42CA-8AFD-3BBE7180D72B}" type="datetimeFigureOut">
              <a:rPr lang="en-GB"/>
              <a:pPr>
                <a:defRPr/>
              </a:pPr>
              <a:t>14/04/2020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F2B732C-1FDE-4E7A-B7CC-260CDC40081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564364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029042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518587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4094216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5480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6117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1" r:id="rId4"/>
    <p:sldLayoutId id="2147483742" r:id="rId5"/>
    <p:sldLayoutId id="214748374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225925" y="5719763"/>
            <a:ext cx="692150" cy="373062"/>
          </a:xfrm>
          <a:prstGeom prst="rect">
            <a:avLst/>
          </a:prstGeom>
          <a:solidFill>
            <a:srgbClr val="CFA2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195" name="Twinkl Logo"/>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smtClean="0"/>
              <a:t>I can compare the significance of Anglo-Saxon kings during the Viking period.</a:t>
            </a:r>
          </a:p>
        </p:txBody>
      </p:sp>
      <p:sp>
        <p:nvSpPr>
          <p:cNvPr id="9223" name="Content Placeholder 15"/>
          <p:cNvSpPr txBox="1">
            <a:spLocks/>
          </p:cNvSpPr>
          <p:nvPr/>
        </p:nvSpPr>
        <p:spPr bwMode="auto">
          <a:xfrm>
            <a:off x="628650" y="3467100"/>
            <a:ext cx="78867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r>
              <a:rPr lang="en-GB" altLang="en-US"/>
              <a:t>I can identify key facts about the Anglo-Saxon kings.</a:t>
            </a:r>
          </a:p>
          <a:p>
            <a:pPr eaLnBrk="1" hangingPunct="1"/>
            <a:r>
              <a:rPr lang="en-GB" altLang="en-US"/>
              <a:t>I can demonstrate my understanding of the significance of the Anglo-Saxon kings.</a:t>
            </a:r>
          </a:p>
          <a:p>
            <a:pPr eaLnBrk="1" hangingPunct="1"/>
            <a:r>
              <a:rPr lang="en-GB" altLang="en-US"/>
              <a:t>I can compare the similarities and differences between the Anglo-Saxon kings.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503238" y="728663"/>
            <a:ext cx="8174037" cy="708025"/>
          </a:xfrm>
        </p:spPr>
        <p:txBody>
          <a:bodyPr>
            <a:normAutofit fontScale="90000"/>
          </a:bodyPr>
          <a:lstStyle/>
          <a:p>
            <a:pPr eaLnBrk="1" hangingPunct="1">
              <a:defRPr/>
            </a:pPr>
            <a:r>
              <a:rPr lang="en-GB" altLang="en-US" smtClean="0"/>
              <a:t>Kingdoms</a:t>
            </a:r>
          </a:p>
        </p:txBody>
      </p:sp>
      <p:sp>
        <p:nvSpPr>
          <p:cNvPr id="5" name="Rectangle 4"/>
          <p:cNvSpPr/>
          <p:nvPr/>
        </p:nvSpPr>
        <p:spPr>
          <a:xfrm>
            <a:off x="914400" y="1741488"/>
            <a:ext cx="4206875" cy="4046537"/>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8" name="Content Placeholder 6"/>
          <p:cNvSpPr>
            <a:spLocks noGrp="1"/>
          </p:cNvSpPr>
          <p:nvPr>
            <p:ph idx="1"/>
          </p:nvPr>
        </p:nvSpPr>
        <p:spPr>
          <a:xfrm>
            <a:off x="985838" y="1544638"/>
            <a:ext cx="3929062" cy="4243387"/>
          </a:xfrm>
        </p:spPr>
        <p:txBody>
          <a:bodyPr/>
          <a:lstStyle/>
          <a:p>
            <a:pPr marL="0" indent="0" eaLnBrk="1" hangingPunct="1">
              <a:buFont typeface="Arial" panose="020B0604020202020204" pitchFamily="34" charset="0"/>
              <a:buNone/>
            </a:pPr>
            <a:r>
              <a:rPr lang="en-GB" altLang="en-US" smtClean="0"/>
              <a:t>The kings of Anglo-Saxon Britain each ruled their own kingdom and the people in it. They also controlled their own army. Kings constantly fought to control other kingdoms and defend their land. They were known as warrior-kings.</a:t>
            </a:r>
          </a:p>
          <a:p>
            <a:pPr marL="0" indent="0" eaLnBrk="1" hangingPunct="1">
              <a:buFont typeface="Arial" panose="020B0604020202020204" pitchFamily="34" charset="0"/>
              <a:buNone/>
            </a:pPr>
            <a:r>
              <a:rPr lang="en-GB" altLang="en-US" smtClean="0"/>
              <a:t>When the Anglo-Saxons first settled in Britain there were seven kingdoms. However, by AD 878 there was only one kingdom left; Wessex, ruled by King Alfred the Great. The other kingdoms had been overrun by the Vikings who established their own kingdoms.</a:t>
            </a:r>
          </a:p>
        </p:txBody>
      </p:sp>
      <p:pic>
        <p:nvPicPr>
          <p:cNvPr id="11269"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1275" y="1544638"/>
            <a:ext cx="3127375" cy="4457700"/>
          </a:xfrm>
          <a:prstGeom prst="rect">
            <a:avLst/>
          </a:prstGeom>
          <a:noFill/>
          <a:ln w="38100">
            <a:solidFill>
              <a:srgbClr val="C1E082"/>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03238" y="512763"/>
            <a:ext cx="8137525" cy="3902075"/>
          </a:xfrm>
          <a:prstGeom prst="rect">
            <a:avLst/>
          </a:prstGeom>
          <a:solidFill>
            <a:srgbClr val="C6F7FC"/>
          </a:solidFill>
          <a:ln>
            <a:solidFill>
              <a:srgbClr val="C6F7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291" name="Picture 7"/>
          <p:cNvPicPr>
            <a:picLocks noChangeAspect="1"/>
          </p:cNvPicPr>
          <p:nvPr/>
        </p:nvPicPr>
        <p:blipFill>
          <a:blip r:embed="rId2">
            <a:extLst>
              <a:ext uri="{28A0092B-C50C-407E-A947-70E740481C1C}">
                <a14:useLocalDpi xmlns:a14="http://schemas.microsoft.com/office/drawing/2010/main" val="0"/>
              </a:ext>
            </a:extLst>
          </a:blip>
          <a:srcRect l="10999"/>
          <a:stretch>
            <a:fillRect/>
          </a:stretch>
        </p:blipFill>
        <p:spPr bwMode="auto">
          <a:xfrm>
            <a:off x="503238" y="3973513"/>
            <a:ext cx="8137525" cy="237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itle 5"/>
          <p:cNvSpPr>
            <a:spLocks noGrp="1"/>
          </p:cNvSpPr>
          <p:nvPr>
            <p:ph type="title"/>
          </p:nvPr>
        </p:nvSpPr>
        <p:spPr>
          <a:xfrm>
            <a:off x="503238" y="728663"/>
            <a:ext cx="8174037" cy="708025"/>
          </a:xfrm>
        </p:spPr>
        <p:txBody>
          <a:bodyPr>
            <a:normAutofit fontScale="90000"/>
          </a:bodyPr>
          <a:lstStyle/>
          <a:p>
            <a:pPr eaLnBrk="1" hangingPunct="1">
              <a:defRPr/>
            </a:pPr>
            <a:r>
              <a:rPr lang="en-GB" altLang="en-US" smtClean="0"/>
              <a:t>Kings Vs. Vikings</a:t>
            </a:r>
          </a:p>
        </p:txBody>
      </p:sp>
      <p:sp>
        <p:nvSpPr>
          <p:cNvPr id="5" name="Rectangle 4"/>
          <p:cNvSpPr/>
          <p:nvPr/>
        </p:nvSpPr>
        <p:spPr>
          <a:xfrm>
            <a:off x="914400" y="1528763"/>
            <a:ext cx="4206875" cy="4481512"/>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4" name="Content Placeholder 6"/>
          <p:cNvSpPr>
            <a:spLocks noGrp="1"/>
          </p:cNvSpPr>
          <p:nvPr>
            <p:ph idx="1"/>
          </p:nvPr>
        </p:nvSpPr>
        <p:spPr>
          <a:xfrm>
            <a:off x="985838" y="1544638"/>
            <a:ext cx="3929062" cy="4243387"/>
          </a:xfrm>
        </p:spPr>
        <p:txBody>
          <a:bodyPr/>
          <a:lstStyle/>
          <a:p>
            <a:pPr marL="0" indent="0" eaLnBrk="1" hangingPunct="1">
              <a:buFont typeface="Arial" panose="020B0604020202020204" pitchFamily="34" charset="0"/>
              <a:buNone/>
            </a:pPr>
            <a:r>
              <a:rPr lang="en-GB" altLang="en-US" smtClean="0"/>
              <a:t>Some of the Anglo-Saxon Kings are well known for the resistance they put up against the Vikings. They fought hard to keep control of their land and tried to push the Vikings out.</a:t>
            </a:r>
          </a:p>
          <a:p>
            <a:pPr marL="0" indent="0" eaLnBrk="1" hangingPunct="1">
              <a:buFont typeface="Arial" panose="020B0604020202020204" pitchFamily="34" charset="0"/>
              <a:buNone/>
            </a:pPr>
            <a:r>
              <a:rPr lang="en-GB" altLang="en-US" smtClean="0"/>
              <a:t>One of the best known Anglo-Saxon kings is King Alfred the Great. He is the only British monarch to have the title ‘great’ in his name.</a:t>
            </a:r>
          </a:p>
        </p:txBody>
      </p:sp>
      <p:pic>
        <p:nvPicPr>
          <p:cNvPr id="1229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4548188"/>
            <a:ext cx="2433638"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78438" y="1657350"/>
            <a:ext cx="3109912"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a:xfrm>
            <a:off x="503238" y="728663"/>
            <a:ext cx="8174037" cy="708025"/>
          </a:xfrm>
        </p:spPr>
        <p:txBody>
          <a:bodyPr>
            <a:normAutofit fontScale="90000"/>
          </a:bodyPr>
          <a:lstStyle/>
          <a:p>
            <a:pPr eaLnBrk="1" hangingPunct="1">
              <a:defRPr/>
            </a:pPr>
            <a:r>
              <a:rPr lang="en-GB" altLang="en-US" dirty="0" smtClean="0"/>
              <a:t>King Alfred the Great</a:t>
            </a:r>
          </a:p>
        </p:txBody>
      </p:sp>
      <p:sp>
        <p:nvSpPr>
          <p:cNvPr id="5" name="Rectangle 4"/>
          <p:cNvSpPr/>
          <p:nvPr/>
        </p:nvSpPr>
        <p:spPr>
          <a:xfrm>
            <a:off x="503238" y="1528763"/>
            <a:ext cx="8137525" cy="4481512"/>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Content Placeholder 6"/>
          <p:cNvSpPr>
            <a:spLocks noGrp="1"/>
          </p:cNvSpPr>
          <p:nvPr>
            <p:ph idx="1"/>
          </p:nvPr>
        </p:nvSpPr>
        <p:spPr>
          <a:xfrm>
            <a:off x="720725" y="1308100"/>
            <a:ext cx="6289675" cy="2019300"/>
          </a:xfrm>
        </p:spPr>
        <p:txBody>
          <a:bodyPr rtlCol="0">
            <a:noAutofit/>
          </a:bodyPr>
          <a:lstStyle/>
          <a:p>
            <a:pPr marL="0" indent="0" eaLnBrk="1" fontAlgn="auto" hangingPunct="1">
              <a:spcAft>
                <a:spcPts val="0"/>
              </a:spcAft>
              <a:buFont typeface="Arial" panose="020B0604020202020204" pitchFamily="34" charset="0"/>
              <a:buNone/>
              <a:defRPr/>
            </a:pPr>
            <a:r>
              <a:rPr lang="en-GB" sz="1600" dirty="0" smtClean="0">
                <a:cs typeface="+mn-cs"/>
              </a:rPr>
              <a:t>So, what made King Alfred so great?</a:t>
            </a:r>
          </a:p>
          <a:p>
            <a:pPr marL="0" indent="0" eaLnBrk="1" fontAlgn="auto" hangingPunct="1">
              <a:spcAft>
                <a:spcPts val="0"/>
              </a:spcAft>
              <a:buFont typeface="Arial" panose="020B0604020202020204" pitchFamily="34" charset="0"/>
              <a:buNone/>
              <a:defRPr/>
            </a:pPr>
            <a:r>
              <a:rPr lang="en-GB" sz="1600" dirty="0" smtClean="0">
                <a:cs typeface="+mn-cs"/>
              </a:rPr>
              <a:t>King Alfred is credited with being the first Anglo-Saxon king to defeat the Vikings in battle and buy the people of Britain some peace from them.</a:t>
            </a:r>
          </a:p>
          <a:p>
            <a:pPr eaLnBrk="1" fontAlgn="auto" hangingPunct="1">
              <a:spcAft>
                <a:spcPts val="0"/>
              </a:spcAft>
              <a:defRPr/>
            </a:pPr>
            <a:r>
              <a:rPr lang="en-GB" sz="1600" dirty="0" smtClean="0">
                <a:cs typeface="+mn-cs"/>
              </a:rPr>
              <a:t>Alfred became king in AD 871. He reigned until his death in AD 899.</a:t>
            </a:r>
          </a:p>
          <a:p>
            <a:pPr marL="0" indent="0" eaLnBrk="1" fontAlgn="auto" hangingPunct="1">
              <a:spcAft>
                <a:spcPts val="0"/>
              </a:spcAft>
              <a:buFont typeface="Arial" panose="020B0604020202020204" pitchFamily="34" charset="0"/>
              <a:buNone/>
              <a:defRPr/>
            </a:pPr>
            <a:endParaRPr lang="en-GB" sz="1600" dirty="0">
              <a:cs typeface="+mn-cs"/>
            </a:endParaRPr>
          </a:p>
        </p:txBody>
      </p:sp>
      <p:pic>
        <p:nvPicPr>
          <p:cNvPr id="13317" name="Picture 2"/>
          <p:cNvPicPr>
            <a:picLocks noChangeAspect="1"/>
          </p:cNvPicPr>
          <p:nvPr/>
        </p:nvPicPr>
        <p:blipFill>
          <a:blip r:embed="rId2">
            <a:extLst>
              <a:ext uri="{28A0092B-C50C-407E-A947-70E740481C1C}">
                <a14:useLocalDpi xmlns:a14="http://schemas.microsoft.com/office/drawing/2010/main" val="0"/>
              </a:ext>
            </a:extLst>
          </a:blip>
          <a:srcRect l="22131" r="30144" b="56976"/>
          <a:stretch>
            <a:fillRect/>
          </a:stretch>
        </p:blipFill>
        <p:spPr bwMode="auto">
          <a:xfrm>
            <a:off x="5307013" y="2016125"/>
            <a:ext cx="3429000" cy="432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6"/>
          <p:cNvSpPr txBox="1">
            <a:spLocks/>
          </p:cNvSpPr>
          <p:nvPr/>
        </p:nvSpPr>
        <p:spPr>
          <a:xfrm>
            <a:off x="730250" y="2913063"/>
            <a:ext cx="5184775" cy="2020887"/>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1600" dirty="0"/>
              <a:t>In </a:t>
            </a:r>
            <a:r>
              <a:rPr lang="en-GB" sz="1600" dirty="0" smtClean="0"/>
              <a:t>AD 878 </a:t>
            </a:r>
            <a:r>
              <a:rPr lang="en-GB" sz="1600" dirty="0"/>
              <a:t>the Vikings invaded Wessex and forced King Alfred into hiding. However, Alfred was not prepared to give up.</a:t>
            </a:r>
          </a:p>
          <a:p>
            <a:pPr fontAlgn="auto">
              <a:spcAft>
                <a:spcPts val="0"/>
              </a:spcAft>
              <a:defRPr/>
            </a:pPr>
            <a:r>
              <a:rPr lang="en-GB" sz="1600" dirty="0"/>
              <a:t>Later in </a:t>
            </a:r>
            <a:r>
              <a:rPr lang="en-GB" sz="1600" dirty="0" smtClean="0"/>
              <a:t>AD 878, </a:t>
            </a:r>
            <a:r>
              <a:rPr lang="en-GB" sz="1600" dirty="0"/>
              <a:t>King Alfred and his small band of followers defeated the Vikings at the Battle of Edington. The Battle of Edington was reported as a fierce and bloody event and King Alfred was reported to charge into battle like a wild boar</a:t>
            </a:r>
            <a:r>
              <a:rPr lang="en-GB" sz="1600" dirty="0" smtClean="0"/>
              <a:t>. King Alfred and his men drove back the attacking Vikings who surrendered. It is said that the Viking leader of this battle, King </a:t>
            </a:r>
            <a:r>
              <a:rPr lang="en-GB" sz="1600" dirty="0" err="1" smtClean="0"/>
              <a:t>Guthrum</a:t>
            </a:r>
            <a:r>
              <a:rPr lang="en-GB" sz="1600" dirty="0" smtClean="0"/>
              <a:t>, immediately converted to Christianity and was baptised by King Alfred himself.</a:t>
            </a:r>
            <a:endParaRPr lang="en-GB" sz="1600" dirty="0"/>
          </a:p>
          <a:p>
            <a:pPr marL="0" indent="0" fontAlgn="auto">
              <a:spcAft>
                <a:spcPts val="0"/>
              </a:spcAft>
              <a:buFont typeface="Arial" panose="020B0604020202020204" pitchFamily="34" charset="0"/>
              <a:buNone/>
              <a:defRPr/>
            </a:pPr>
            <a:endParaRPr lang="en-GB" sz="1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noGrp="1"/>
          </p:cNvSpPr>
          <p:nvPr>
            <p:ph type="title"/>
          </p:nvPr>
        </p:nvSpPr>
        <p:spPr>
          <a:xfrm>
            <a:off x="503238" y="728663"/>
            <a:ext cx="8174037" cy="708025"/>
          </a:xfrm>
        </p:spPr>
        <p:txBody>
          <a:bodyPr>
            <a:normAutofit fontScale="90000"/>
          </a:bodyPr>
          <a:lstStyle/>
          <a:p>
            <a:pPr eaLnBrk="1" hangingPunct="1">
              <a:defRPr/>
            </a:pPr>
            <a:r>
              <a:rPr lang="en-GB" altLang="en-US" smtClean="0"/>
              <a:t>Danelaw</a:t>
            </a:r>
          </a:p>
        </p:txBody>
      </p:sp>
      <p:sp>
        <p:nvSpPr>
          <p:cNvPr id="5" name="Rectangle 4"/>
          <p:cNvSpPr/>
          <p:nvPr/>
        </p:nvSpPr>
        <p:spPr>
          <a:xfrm>
            <a:off x="755650" y="1619250"/>
            <a:ext cx="3816350" cy="4206875"/>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0" name="Content Placeholder 6"/>
          <p:cNvSpPr>
            <a:spLocks noGrp="1"/>
          </p:cNvSpPr>
          <p:nvPr>
            <p:ph idx="1"/>
          </p:nvPr>
        </p:nvSpPr>
        <p:spPr>
          <a:xfrm>
            <a:off x="584200" y="1384300"/>
            <a:ext cx="3571875" cy="2019300"/>
          </a:xfrm>
        </p:spPr>
        <p:txBody>
          <a:bodyPr/>
          <a:lstStyle/>
          <a:p>
            <a:pPr marL="0" indent="0" eaLnBrk="1" hangingPunct="1">
              <a:buFont typeface="Arial" panose="020B0604020202020204" pitchFamily="34" charset="0"/>
              <a:buNone/>
            </a:pPr>
            <a:r>
              <a:rPr lang="en-GB" altLang="en-US" sz="1600" smtClean="0"/>
              <a:t>King Alfred knew that although he had been able to stop the Vikings from taking over in Wessex, he would never be able to control them in the rest of England.</a:t>
            </a:r>
          </a:p>
          <a:p>
            <a:pPr marL="0" indent="0" eaLnBrk="1" hangingPunct="1">
              <a:buFont typeface="Arial" panose="020B0604020202020204" pitchFamily="34" charset="0"/>
              <a:buNone/>
            </a:pPr>
            <a:r>
              <a:rPr lang="en-GB" altLang="en-US" sz="1600" smtClean="0"/>
              <a:t>In AD 886, he made a deal with King Guthrum and established a treaty which gave the Vikings control over Northern and Eastern England, an area which later became known as Danelaw.</a:t>
            </a:r>
          </a:p>
          <a:p>
            <a:pPr marL="0" indent="0" eaLnBrk="1" hangingPunct="1">
              <a:buFont typeface="Arial" panose="020B0604020202020204" pitchFamily="34" charset="0"/>
              <a:buNone/>
            </a:pPr>
            <a:r>
              <a:rPr lang="en-GB" altLang="en-US" sz="1600" smtClean="0"/>
              <a:t>King Alfred got to keep control over Wessex and he also got to rule over West Mercia and Kent.</a:t>
            </a:r>
          </a:p>
          <a:p>
            <a:pPr marL="0" indent="0" eaLnBrk="1" hangingPunct="1">
              <a:buFont typeface="Arial" panose="020B0604020202020204" pitchFamily="34" charset="0"/>
              <a:buNone/>
            </a:pPr>
            <a:r>
              <a:rPr lang="en-GB" altLang="en-US" sz="1600" smtClean="0"/>
              <a:t>This arrangement helped to establish more peaceful relationships between the English and the Vikings.</a:t>
            </a:r>
          </a:p>
        </p:txBody>
      </p:sp>
      <p:pic>
        <p:nvPicPr>
          <p:cNvPr id="14341" name="Picture 1"/>
          <p:cNvPicPr>
            <a:picLocks noChangeAspect="1"/>
          </p:cNvPicPr>
          <p:nvPr/>
        </p:nvPicPr>
        <p:blipFill>
          <a:blip r:embed="rId2">
            <a:extLst>
              <a:ext uri="{28A0092B-C50C-407E-A947-70E740481C1C}">
                <a14:useLocalDpi xmlns:a14="http://schemas.microsoft.com/office/drawing/2010/main" val="0"/>
              </a:ext>
            </a:extLst>
          </a:blip>
          <a:srcRect l="6892" r="2162"/>
          <a:stretch>
            <a:fillRect/>
          </a:stretch>
        </p:blipFill>
        <p:spPr bwMode="auto">
          <a:xfrm>
            <a:off x="3984625" y="1436688"/>
            <a:ext cx="4400550" cy="4573587"/>
          </a:xfrm>
          <a:prstGeom prst="rect">
            <a:avLst/>
          </a:prstGeom>
          <a:noFill/>
          <a:ln w="38100">
            <a:solidFill>
              <a:srgbClr val="C1E082"/>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503238" y="728663"/>
            <a:ext cx="8174037" cy="708025"/>
          </a:xfrm>
        </p:spPr>
        <p:txBody>
          <a:bodyPr>
            <a:normAutofit fontScale="90000"/>
          </a:bodyPr>
          <a:lstStyle/>
          <a:p>
            <a:pPr eaLnBrk="1" hangingPunct="1">
              <a:defRPr/>
            </a:pPr>
            <a:r>
              <a:rPr lang="en-GB" altLang="en-US" smtClean="0"/>
              <a:t>King Athelstan</a:t>
            </a:r>
          </a:p>
        </p:txBody>
      </p:sp>
      <p:sp>
        <p:nvSpPr>
          <p:cNvPr id="5" name="Rectangle 4"/>
          <p:cNvSpPr/>
          <p:nvPr/>
        </p:nvSpPr>
        <p:spPr>
          <a:xfrm>
            <a:off x="503238" y="1528763"/>
            <a:ext cx="8137525" cy="4481512"/>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Content Placeholder 6"/>
          <p:cNvSpPr>
            <a:spLocks noGrp="1"/>
          </p:cNvSpPr>
          <p:nvPr>
            <p:ph idx="1"/>
          </p:nvPr>
        </p:nvSpPr>
        <p:spPr>
          <a:xfrm>
            <a:off x="720725" y="1308100"/>
            <a:ext cx="5334000" cy="1604963"/>
          </a:xfrm>
        </p:spPr>
        <p:txBody>
          <a:bodyPr rtlCol="0">
            <a:noAutofit/>
          </a:bodyPr>
          <a:lstStyle/>
          <a:p>
            <a:pPr marL="0" indent="0" eaLnBrk="1" fontAlgn="auto" hangingPunct="1">
              <a:spcAft>
                <a:spcPts val="0"/>
              </a:spcAft>
              <a:buFont typeface="Arial" panose="020B0604020202020204" pitchFamily="34" charset="0"/>
              <a:buNone/>
              <a:defRPr/>
            </a:pPr>
            <a:r>
              <a:rPr lang="en-GB" dirty="0" smtClean="0">
                <a:cs typeface="+mn-cs"/>
              </a:rPr>
              <a:t>After the death of King Alfred the Great, his son Edward the Elder took the throne. When Edward died, his son Athelstan (King Alfred’s grandson) became king. Athelstan is regarded as the first king of all Britain and he is remembered as a great leader.</a:t>
            </a:r>
          </a:p>
          <a:p>
            <a:pPr eaLnBrk="1" fontAlgn="auto" hangingPunct="1">
              <a:spcAft>
                <a:spcPts val="0"/>
              </a:spcAft>
              <a:defRPr/>
            </a:pPr>
            <a:r>
              <a:rPr lang="en-GB" dirty="0" smtClean="0">
                <a:cs typeface="+mn-cs"/>
              </a:rPr>
              <a:t>Athelstan was king from AD 924-939.</a:t>
            </a:r>
          </a:p>
          <a:p>
            <a:pPr marL="0" indent="0" eaLnBrk="1" fontAlgn="auto" hangingPunct="1">
              <a:spcAft>
                <a:spcPts val="0"/>
              </a:spcAft>
              <a:buFont typeface="Arial" panose="020B0604020202020204" pitchFamily="34" charset="0"/>
              <a:buNone/>
              <a:defRPr/>
            </a:pPr>
            <a:endParaRPr lang="en-GB" dirty="0">
              <a:cs typeface="+mn-cs"/>
            </a:endParaRPr>
          </a:p>
        </p:txBody>
      </p:sp>
      <p:sp>
        <p:nvSpPr>
          <p:cNvPr id="10" name="Content Placeholder 6"/>
          <p:cNvSpPr txBox="1">
            <a:spLocks/>
          </p:cNvSpPr>
          <p:nvPr/>
        </p:nvSpPr>
        <p:spPr>
          <a:xfrm>
            <a:off x="720725" y="3243263"/>
            <a:ext cx="4922838" cy="201930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smtClean="0"/>
              <a:t>During his reign he drove the Vikings back more and more and was able to claim control over a greater area of land.</a:t>
            </a:r>
          </a:p>
          <a:p>
            <a:pPr fontAlgn="auto">
              <a:spcAft>
                <a:spcPts val="0"/>
              </a:spcAft>
              <a:defRPr/>
            </a:pPr>
            <a:r>
              <a:rPr lang="en-GB" dirty="0" smtClean="0"/>
              <a:t>In AD 927 Athelstan won back the kingdom of York from the Vikings. He also established control over King Constantine from Scotland and the other Northern kings. The 5 Kings of Wales also agreed to pay tribute (money) each year to King Athelstan.</a:t>
            </a:r>
            <a:endParaRPr lang="en-GB" dirty="0"/>
          </a:p>
          <a:p>
            <a:pPr marL="0" indent="0" fontAlgn="auto">
              <a:spcAft>
                <a:spcPts val="0"/>
              </a:spcAft>
              <a:buFont typeface="Arial" panose="020B0604020202020204" pitchFamily="34" charset="0"/>
              <a:buNone/>
              <a:defRPr/>
            </a:pPr>
            <a:endParaRPr lang="en-GB" dirty="0"/>
          </a:p>
        </p:txBody>
      </p:sp>
      <p:pic>
        <p:nvPicPr>
          <p:cNvPr id="15366" name="Picture 1"/>
          <p:cNvPicPr>
            <a:picLocks noChangeAspect="1"/>
          </p:cNvPicPr>
          <p:nvPr/>
        </p:nvPicPr>
        <p:blipFill>
          <a:blip r:embed="rId2">
            <a:extLst>
              <a:ext uri="{28A0092B-C50C-407E-A947-70E740481C1C}">
                <a14:useLocalDpi xmlns:a14="http://schemas.microsoft.com/office/drawing/2010/main" val="0"/>
              </a:ext>
            </a:extLst>
          </a:blip>
          <a:srcRect b="51984"/>
          <a:stretch>
            <a:fillRect/>
          </a:stretch>
        </p:blipFill>
        <p:spPr bwMode="auto">
          <a:xfrm>
            <a:off x="3687763" y="1655763"/>
            <a:ext cx="6238875" cy="468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noGrp="1"/>
          </p:cNvSpPr>
          <p:nvPr>
            <p:ph type="title"/>
          </p:nvPr>
        </p:nvSpPr>
        <p:spPr>
          <a:xfrm>
            <a:off x="503238" y="728663"/>
            <a:ext cx="8174037" cy="708025"/>
          </a:xfrm>
        </p:spPr>
        <p:txBody>
          <a:bodyPr>
            <a:normAutofit fontScale="90000"/>
          </a:bodyPr>
          <a:lstStyle/>
          <a:p>
            <a:pPr eaLnBrk="1" hangingPunct="1">
              <a:defRPr/>
            </a:pPr>
            <a:r>
              <a:rPr lang="en-GB" altLang="en-US" smtClean="0"/>
              <a:t>King Athelstan</a:t>
            </a:r>
          </a:p>
        </p:txBody>
      </p:sp>
      <p:sp>
        <p:nvSpPr>
          <p:cNvPr id="5" name="Rectangle 4"/>
          <p:cNvSpPr/>
          <p:nvPr/>
        </p:nvSpPr>
        <p:spPr>
          <a:xfrm>
            <a:off x="503238" y="1528763"/>
            <a:ext cx="8137525" cy="4481512"/>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Content Placeholder 6"/>
          <p:cNvSpPr>
            <a:spLocks noGrp="1"/>
          </p:cNvSpPr>
          <p:nvPr>
            <p:ph idx="1"/>
          </p:nvPr>
        </p:nvSpPr>
        <p:spPr>
          <a:xfrm>
            <a:off x="720725" y="1381125"/>
            <a:ext cx="5473700" cy="4541838"/>
          </a:xfrm>
        </p:spPr>
        <p:txBody>
          <a:bodyPr rtlCol="0">
            <a:noAutofit/>
          </a:bodyPr>
          <a:lstStyle/>
          <a:p>
            <a:pPr marL="0" indent="0" eaLnBrk="1" fontAlgn="auto" hangingPunct="1">
              <a:spcAft>
                <a:spcPts val="0"/>
              </a:spcAft>
              <a:buFont typeface="Arial" panose="020B0604020202020204" pitchFamily="34" charset="0"/>
              <a:buNone/>
              <a:defRPr/>
            </a:pPr>
            <a:r>
              <a:rPr lang="en-GB" sz="1700" dirty="0" smtClean="0">
                <a:cs typeface="+mn-cs"/>
              </a:rPr>
              <a:t>At the Battle of </a:t>
            </a:r>
            <a:r>
              <a:rPr lang="en-GB" sz="1700" dirty="0" err="1" smtClean="0">
                <a:cs typeface="+mn-cs"/>
              </a:rPr>
              <a:t>Brunanburh</a:t>
            </a:r>
            <a:r>
              <a:rPr lang="en-GB" sz="1700" dirty="0" smtClean="0">
                <a:cs typeface="+mn-cs"/>
              </a:rPr>
              <a:t> in AD 937 Athelstan fought with his Viking and Welsh allies to stop an invasion by the Scottish king.</a:t>
            </a:r>
          </a:p>
          <a:p>
            <a:pPr marL="0" indent="0" eaLnBrk="1" fontAlgn="auto" hangingPunct="1">
              <a:spcAft>
                <a:spcPts val="0"/>
              </a:spcAft>
              <a:buFont typeface="Arial" panose="020B0604020202020204" pitchFamily="34" charset="0"/>
              <a:buNone/>
              <a:defRPr/>
            </a:pPr>
            <a:r>
              <a:rPr lang="en-GB" sz="1700" dirty="0" smtClean="0">
                <a:cs typeface="+mn-cs"/>
              </a:rPr>
              <a:t>Athelstan is know for forming good relationships with leaders from other countries. He married his four sisters to important rulers abroad which helped strengthen Britain’s position overseas. He also had strong links with religious leaders and he founded many churches.</a:t>
            </a:r>
          </a:p>
          <a:p>
            <a:pPr marL="0" indent="0" eaLnBrk="1" fontAlgn="auto" hangingPunct="1">
              <a:spcAft>
                <a:spcPts val="0"/>
              </a:spcAft>
              <a:buFont typeface="Arial" panose="020B0604020202020204" pitchFamily="34" charset="0"/>
              <a:buNone/>
              <a:defRPr/>
            </a:pPr>
            <a:r>
              <a:rPr lang="en-GB" sz="1700" dirty="0" smtClean="0">
                <a:latin typeface="+mj-lt"/>
                <a:cs typeface="+mn-cs"/>
              </a:rPr>
              <a:t>Do you think Athelstan was as ‘great’ as King Alfred?</a:t>
            </a:r>
          </a:p>
          <a:p>
            <a:pPr marL="342900" indent="-342900" eaLnBrk="1" fontAlgn="auto" hangingPunct="1">
              <a:spcAft>
                <a:spcPts val="0"/>
              </a:spcAft>
              <a:buFont typeface="+mj-lt"/>
              <a:buAutoNum type="arabicPeriod"/>
              <a:defRPr/>
            </a:pPr>
            <a:r>
              <a:rPr lang="en-GB" sz="1700" dirty="0" smtClean="0">
                <a:latin typeface="+mn-lt"/>
                <a:cs typeface="+mn-cs"/>
              </a:rPr>
              <a:t>Think about the actions and achievements of King Alfred and King Athelstan.</a:t>
            </a:r>
          </a:p>
          <a:p>
            <a:pPr marL="342900" indent="-342900" eaLnBrk="1" fontAlgn="auto" hangingPunct="1">
              <a:spcAft>
                <a:spcPts val="0"/>
              </a:spcAft>
              <a:buFont typeface="+mj-lt"/>
              <a:buAutoNum type="arabicPeriod"/>
              <a:defRPr/>
            </a:pPr>
            <a:r>
              <a:rPr lang="en-GB" sz="1700" dirty="0" smtClean="0">
                <a:latin typeface="+mn-lt"/>
                <a:cs typeface="+mn-cs"/>
              </a:rPr>
              <a:t>What important or influential things did the two kings do?</a:t>
            </a:r>
          </a:p>
          <a:p>
            <a:pPr marL="342900" indent="-342900" eaLnBrk="1" fontAlgn="auto" hangingPunct="1">
              <a:spcAft>
                <a:spcPts val="0"/>
              </a:spcAft>
              <a:buFont typeface="+mj-lt"/>
              <a:buAutoNum type="arabicPeriod"/>
              <a:defRPr/>
            </a:pPr>
            <a:r>
              <a:rPr lang="en-GB" sz="1700" dirty="0" smtClean="0">
                <a:latin typeface="+mn-lt"/>
                <a:cs typeface="+mn-cs"/>
              </a:rPr>
              <a:t>Why are they such important historical figures?</a:t>
            </a:r>
          </a:p>
          <a:p>
            <a:pPr marL="0" indent="0" eaLnBrk="1" fontAlgn="auto" hangingPunct="1">
              <a:spcAft>
                <a:spcPts val="0"/>
              </a:spcAft>
              <a:buFont typeface="Arial" panose="020B0604020202020204" pitchFamily="34" charset="0"/>
              <a:buNone/>
              <a:defRPr/>
            </a:pPr>
            <a:endParaRPr lang="en-GB" sz="1600" dirty="0">
              <a:cs typeface="+mn-cs"/>
            </a:endParaRPr>
          </a:p>
        </p:txBody>
      </p:sp>
      <p:pic>
        <p:nvPicPr>
          <p:cNvPr id="16389" name="Picture 1"/>
          <p:cNvPicPr>
            <a:picLocks noChangeAspect="1"/>
          </p:cNvPicPr>
          <p:nvPr/>
        </p:nvPicPr>
        <p:blipFill>
          <a:blip r:embed="rId2">
            <a:extLst>
              <a:ext uri="{28A0092B-C50C-407E-A947-70E740481C1C}">
                <a14:useLocalDpi xmlns:a14="http://schemas.microsoft.com/office/drawing/2010/main" val="0"/>
              </a:ext>
            </a:extLst>
          </a:blip>
          <a:srcRect l="29623" r="25351" b="51984"/>
          <a:stretch>
            <a:fillRect/>
          </a:stretch>
        </p:blipFill>
        <p:spPr bwMode="auto">
          <a:xfrm>
            <a:off x="5708650" y="1657350"/>
            <a:ext cx="2809875" cy="468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
          <p:cNvSpPr>
            <a:spLocks noGrp="1"/>
          </p:cNvSpPr>
          <p:nvPr>
            <p:ph type="title"/>
          </p:nvPr>
        </p:nvSpPr>
        <p:spPr>
          <a:xfrm>
            <a:off x="503238" y="728663"/>
            <a:ext cx="8174037" cy="708025"/>
          </a:xfrm>
        </p:spPr>
        <p:txBody>
          <a:bodyPr>
            <a:normAutofit fontScale="90000"/>
          </a:bodyPr>
          <a:lstStyle/>
          <a:p>
            <a:pPr eaLnBrk="1" hangingPunct="1">
              <a:defRPr/>
            </a:pPr>
            <a:r>
              <a:rPr lang="en-GB" altLang="en-US" smtClean="0"/>
              <a:t>King Activities</a:t>
            </a:r>
          </a:p>
        </p:txBody>
      </p:sp>
      <p:sp>
        <p:nvSpPr>
          <p:cNvPr id="17411" name="Content Placeholder 6"/>
          <p:cNvSpPr>
            <a:spLocks noGrp="1"/>
          </p:cNvSpPr>
          <p:nvPr>
            <p:ph idx="1"/>
          </p:nvPr>
        </p:nvSpPr>
        <p:spPr>
          <a:xfrm>
            <a:off x="755650" y="1149350"/>
            <a:ext cx="7343775" cy="4243388"/>
          </a:xfrm>
        </p:spPr>
        <p:txBody>
          <a:bodyPr/>
          <a:lstStyle/>
          <a:p>
            <a:pPr marL="0" indent="0" algn="ctr" eaLnBrk="1" hangingPunct="1">
              <a:buFont typeface="Arial" panose="020B0604020202020204" pitchFamily="34" charset="0"/>
              <a:buNone/>
            </a:pPr>
            <a:r>
              <a:rPr lang="en-GB" altLang="en-US" dirty="0" smtClean="0"/>
              <a:t>Use the information you have learnt in the lesson to complete the activity about King Alfred and King Athelstan and their fight against the Vikings.</a:t>
            </a:r>
          </a:p>
          <a:p>
            <a:pPr marL="0" indent="0" algn="ctr" eaLnBrk="1" hangingPunct="1">
              <a:buFont typeface="Arial" panose="020B0604020202020204" pitchFamily="34" charset="0"/>
              <a:buNone/>
            </a:pPr>
            <a:r>
              <a:rPr lang="en-GB" altLang="en-US" dirty="0" smtClean="0"/>
              <a:t> Download these worksheets on the school website in our Year 4 Home Learning History area. </a:t>
            </a:r>
            <a:endParaRPr lang="en-GB" altLang="en-US" dirty="0" smtClean="0"/>
          </a:p>
        </p:txBody>
      </p:sp>
      <p:pic>
        <p:nvPicPr>
          <p:cNvPr id="1741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92300" y="2870199"/>
            <a:ext cx="2143125" cy="3032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741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00638" y="2870199"/>
            <a:ext cx="2143125" cy="3032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1031</TotalTime>
  <Words>776</Words>
  <Application>Microsoft Office PowerPoint</Application>
  <PresentationFormat>On-screen Show (4:3)</PresentationFormat>
  <Paragraphs>40</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Sassoon Infant Md</vt:lpstr>
      <vt:lpstr>Sassoon Infant Rg</vt:lpstr>
      <vt:lpstr>Arial</vt:lpstr>
      <vt:lpstr>BPreplay</vt:lpstr>
      <vt:lpstr>Calibri</vt:lpstr>
      <vt:lpstr>Office Theme</vt:lpstr>
      <vt:lpstr>PowerPoint Presentation</vt:lpstr>
      <vt:lpstr>PowerPoint Presentation</vt:lpstr>
      <vt:lpstr>Kingdoms</vt:lpstr>
      <vt:lpstr>Kings Vs. Vikings</vt:lpstr>
      <vt:lpstr>King Alfred the Great</vt:lpstr>
      <vt:lpstr>Danelaw</vt:lpstr>
      <vt:lpstr>King Athelstan</vt:lpstr>
      <vt:lpstr>King Athelstan</vt:lpstr>
      <vt:lpstr>King Activities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James Treen</cp:lastModifiedBy>
  <cp:revision>84</cp:revision>
  <dcterms:created xsi:type="dcterms:W3CDTF">2014-10-01T16:09:27Z</dcterms:created>
  <dcterms:modified xsi:type="dcterms:W3CDTF">2020-04-14T12:02:04Z</dcterms:modified>
</cp:coreProperties>
</file>