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 id="2147483671" r:id="rId3"/>
  </p:sldMasterIdLst>
  <p:notesMasterIdLst>
    <p:notesMasterId r:id="rId14"/>
  </p:notesMasterIdLst>
  <p:sldIdLst>
    <p:sldId id="261" r:id="rId4"/>
    <p:sldId id="258" r:id="rId5"/>
    <p:sldId id="259" r:id="rId6"/>
    <p:sldId id="260" r:id="rId7"/>
    <p:sldId id="262" r:id="rId8"/>
    <p:sldId id="268" r:id="rId9"/>
    <p:sldId id="270" r:id="rId10"/>
    <p:sldId id="269" r:id="rId11"/>
    <p:sldId id="266" r:id="rId12"/>
    <p:sldId id="267" r:id="rId13"/>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12" autoAdjust="0"/>
    <p:restoredTop sz="94660"/>
  </p:normalViewPr>
  <p:slideViewPr>
    <p:cSldViewPr snapToGrid="0" showGuides="1">
      <p:cViewPr varScale="1">
        <p:scale>
          <a:sx n="73" d="100"/>
          <a:sy n="73" d="100"/>
        </p:scale>
        <p:origin x="846" y="72"/>
      </p:cViewPr>
      <p:guideLst>
        <p:guide orient="horz" pos="1412"/>
        <p:guide pos="3863"/>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20.04.2020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7227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859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mod="1">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901788380"/>
      </p:ext>
    </p:extLst>
  </p:cSld>
  <p:clrMapOvr>
    <a:masterClrMapping/>
  </p:clrMapOvr>
  <p:extLst mod="1">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mod="1">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5" name="Text Placeholder 6">
            <a:extLst>
              <a:ext uri="{FF2B5EF4-FFF2-40B4-BE49-F238E27FC236}">
                <a16:creationId xmlns:a16="http://schemas.microsoft.com/office/drawing/2014/main" id="{D74404B2-8923-1F41-913C-38B0420B7707}"/>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9" name="Immagine 8">
            <a:extLst>
              <a:ext uri="{FF2B5EF4-FFF2-40B4-BE49-F238E27FC236}">
                <a16:creationId xmlns:a16="http://schemas.microsoft.com/office/drawing/2014/main" id="{3741E24B-C4E6-2540-B57E-2E0480F6F51F}"/>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theme" Target="../theme/theme2.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77" r:id="rId6"/>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8" Type="http://schemas.openxmlformats.org/officeDocument/2006/relationships/hyperlink" Target="http://www.primaryhomeworkhelp.co.uk/literacy/" TargetMode="External"/><Relationship Id="rId3" Type="http://schemas.openxmlformats.org/officeDocument/2006/relationships/image" Target="../media/image4.png"/><Relationship Id="rId7" Type="http://schemas.openxmlformats.org/officeDocument/2006/relationships/hyperlink" Target="https://www.bbc.co.uk/bitesize/topics/zhrrd2p"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www.crickweb.co.uk/ks2literacy.html" TargetMode="External"/><Relationship Id="rId5" Type="http://schemas.openxmlformats.org/officeDocument/2006/relationships/hyperlink" Target="http://www.sheppardsoftware.com/grammargames/pandapopPartsofSpeech.htm" TargetMode="External"/><Relationship Id="rId4" Type="http://schemas.openxmlformats.org/officeDocument/2006/relationships/hyperlink" Target="https://www.topmarks.co.uk/english-games/7-11-years/spelling-and-grammar" TargetMode="External"/><Relationship Id="rId9" Type="http://schemas.openxmlformats.org/officeDocument/2006/relationships/hyperlink" Target="http://www.funenglishgames.com/grammargames.htm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676799"/>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smtClean="0"/>
              <a:t>YEAR 5 HOME LEARNING </a:t>
            </a:r>
          </a:p>
          <a:p>
            <a:pPr algn="ctr"/>
            <a:endParaRPr lang="it-CH" sz="2800" dirty="0"/>
          </a:p>
        </p:txBody>
      </p:sp>
    </p:spTree>
    <p:extLst>
      <p:ext uri="{BB962C8B-B14F-4D97-AF65-F5344CB8AC3E}">
        <p14:creationId xmlns:p14="http://schemas.microsoft.com/office/powerpoint/2010/main" val="880714349"/>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a:solidFill>
                  <a:prstClr val="black"/>
                </a:solidFill>
              </a:rPr>
              <a:t>2 WEEK BLOCK: ENGLISH</a:t>
            </a: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6455817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128337" y="0"/>
            <a:ext cx="6128084"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5999" y="1019908"/>
            <a:ext cx="5650523" cy="3539430"/>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COMPREHENSION</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rPr>
              <a:t>There are several comprehensions for year 5 on the school website.  Choose two, that interest you,  to complete.</a:t>
            </a:r>
          </a:p>
          <a:p>
            <a:pPr lvl="0" defTabSz="609570">
              <a:defRPr/>
            </a:pPr>
            <a:endParaRPr lang="en-US" sz="1600" dirty="0" smtClean="0">
              <a:solidFill>
                <a:prstClr val="black"/>
              </a:solidFill>
              <a:latin typeface="Bottega Veneta" pitchFamily="50" charset="0"/>
              <a:cs typeface="Times New Roman" panose="02020603050405020304" pitchFamily="18" charset="0"/>
            </a:endParaRPr>
          </a:p>
          <a:p>
            <a:pPr lvl="0" defTabSz="609570">
              <a:defRPr/>
            </a:pPr>
            <a:r>
              <a:rPr lang="en-GB" sz="1600" dirty="0" smtClean="0">
                <a:solidFill>
                  <a:prstClr val="black"/>
                </a:solidFill>
                <a:latin typeface="Bottega Veneta" pitchFamily="50" charset="0"/>
                <a:cs typeface="Times New Roman" panose="02020603050405020304" pitchFamily="18" charset="0"/>
              </a:rPr>
              <a:t>You may complete them all if you have time but only if you have completed the ‘Explorers’ writing tasks.</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aloud to someone at home </a:t>
            </a:r>
            <a:r>
              <a:rPr lang="en-US" sz="1600" dirty="0" smtClean="0">
                <a:solidFill>
                  <a:prstClr val="black"/>
                </a:solidFill>
                <a:latin typeface="Bottega Veneta" pitchFamily="50" charset="0"/>
                <a:cs typeface="Times New Roman" panose="02020603050405020304" pitchFamily="18" charset="0"/>
              </a:rPr>
              <a:t>if you need to,  </a:t>
            </a:r>
            <a:r>
              <a:rPr lang="en-US" sz="1600" dirty="0">
                <a:solidFill>
                  <a:prstClr val="black"/>
                </a:solidFill>
                <a:latin typeface="Bottega Veneta" pitchFamily="50" charset="0"/>
                <a:cs typeface="Times New Roman" panose="02020603050405020304" pitchFamily="18" charset="0"/>
              </a:rPr>
              <a:t>to help you with this task</a:t>
            </a:r>
            <a:r>
              <a:rPr lang="en-US" sz="1600" dirty="0" smtClean="0">
                <a:solidFill>
                  <a:prstClr val="black"/>
                </a:solidFill>
                <a:latin typeface="Bottega Veneta" pitchFamily="50" charset="0"/>
                <a:cs typeface="Times New Roman" panose="02020603050405020304" pitchFamily="18" charset="0"/>
              </a:rPr>
              <a:t>.</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smtClean="0">
                <a:solidFill>
                  <a:prstClr val="black"/>
                </a:solidFill>
                <a:latin typeface="Bottega Veneta" pitchFamily="50" charset="0"/>
                <a:cs typeface="Times New Roman" panose="02020603050405020304" pitchFamily="18" charset="0"/>
              </a:rPr>
              <a:t>20</a:t>
            </a: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 </a:t>
            </a: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MINUTES</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p:txBody>
      </p: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smtClean="0"/>
              <a:t>ACTIVITY 1</a:t>
            </a:r>
            <a:endParaRPr lang="it-IT" dirty="0"/>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25085" r="24389"/>
          <a:stretch/>
        </p:blipFill>
        <p:spPr>
          <a:xfrm>
            <a:off x="-120316" y="-14288"/>
            <a:ext cx="6160169"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GRAMMAR</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rPr>
              <a:t>Choose </a:t>
            </a:r>
            <a:r>
              <a:rPr lang="en-US" sz="1600" dirty="0">
                <a:solidFill>
                  <a:prstClr val="black"/>
                </a:solidFill>
                <a:latin typeface="Bottega Veneta" pitchFamily="50" charset="0"/>
                <a:cs typeface="Times New Roman" panose="02020603050405020304" pitchFamily="18" charset="0"/>
              </a:rPr>
              <a:t>a game each day from one of the websites </a:t>
            </a:r>
            <a:r>
              <a:rPr lang="en-US" sz="1600" dirty="0" smtClean="0">
                <a:solidFill>
                  <a:prstClr val="black"/>
                </a:solidFill>
                <a:latin typeface="Bottega Veneta" pitchFamily="50" charset="0"/>
                <a:cs typeface="Times New Roman" panose="02020603050405020304" pitchFamily="18" charset="0"/>
              </a:rPr>
              <a:t>below.</a:t>
            </a:r>
          </a:p>
          <a:p>
            <a:r>
              <a:rPr lang="en-GB" sz="1600" dirty="0" smtClean="0">
                <a:hlinkClick r:id="rId4"/>
              </a:rPr>
              <a:t>https://www.topmarks.co.uk/english-games/7-11-years/spelling-and-grammar</a:t>
            </a:r>
            <a:r>
              <a:rPr lang="en-GB" sz="1600" dirty="0" smtClean="0"/>
              <a:t> </a:t>
            </a:r>
          </a:p>
          <a:p>
            <a:r>
              <a:rPr lang="en-GB" sz="1600" dirty="0" smtClean="0">
                <a:hlinkClick r:id="rId5"/>
              </a:rPr>
              <a:t>http://www.sheppardsoftware.com/grammargames/pandapopPartsofSpeech.htm</a:t>
            </a:r>
            <a:r>
              <a:rPr lang="en-GB" sz="1600" dirty="0" smtClean="0"/>
              <a:t> </a:t>
            </a:r>
          </a:p>
          <a:p>
            <a:r>
              <a:rPr lang="en-GB" sz="1600" dirty="0" smtClean="0">
                <a:hlinkClick r:id="rId6"/>
              </a:rPr>
              <a:t>http://www.crickweb.co.uk/ks2literacy.html</a:t>
            </a:r>
            <a:r>
              <a:rPr lang="en-GB" sz="1600" dirty="0" smtClean="0"/>
              <a:t> </a:t>
            </a:r>
          </a:p>
          <a:p>
            <a:r>
              <a:rPr lang="en-GB" sz="1600" dirty="0" smtClean="0">
                <a:hlinkClick r:id="rId7"/>
              </a:rPr>
              <a:t>https://www.bbc.co.uk/bitesize/topics/zhrrd2p</a:t>
            </a:r>
            <a:r>
              <a:rPr lang="en-GB" sz="1600" dirty="0" smtClean="0"/>
              <a:t> </a:t>
            </a:r>
          </a:p>
          <a:p>
            <a:r>
              <a:rPr lang="en-GB" sz="1600" dirty="0" smtClean="0">
                <a:hlinkClick r:id="rId8"/>
              </a:rPr>
              <a:t>http://www.primaryhomeworkhelp.co.uk/literacy/</a:t>
            </a:r>
            <a:r>
              <a:rPr lang="en-GB" sz="1600" dirty="0" smtClean="0"/>
              <a:t> </a:t>
            </a:r>
          </a:p>
          <a:p>
            <a:r>
              <a:rPr lang="en-GB" sz="1600" dirty="0" smtClean="0">
                <a:hlinkClick r:id="rId9"/>
              </a:rPr>
              <a:t>http://www.funenglishgames.com/grammargames.html</a:t>
            </a:r>
            <a:r>
              <a:rPr lang="en-GB" sz="1600" dirty="0" smtClean="0"/>
              <a:t> </a:t>
            </a:r>
          </a:p>
          <a:p>
            <a:pPr lvl="0" defTabSz="609570">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10 MINUTES</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55640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smtClean="0"/>
              <a:t>ACTIVITY 2</a:t>
            </a:r>
            <a:endParaRPr lang="it-IT" dirty="0"/>
          </a:p>
        </p:txBody>
      </p:sp>
    </p:spTree>
    <p:extLst>
      <p:ext uri="{BB962C8B-B14F-4D97-AF65-F5344CB8AC3E}">
        <p14:creationId xmlns:p14="http://schemas.microsoft.com/office/powerpoint/2010/main" val="24854180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WRITING COMPOSITION ( 2 X per week)</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a:t>
            </a:r>
            <a:r>
              <a:rPr lang="en-US" sz="1600" dirty="0" smtClean="0">
                <a:solidFill>
                  <a:prstClr val="black"/>
                </a:solidFill>
                <a:latin typeface="Bottega Veneta" pitchFamily="50" charset="0"/>
                <a:cs typeface="Times New Roman" panose="02020603050405020304" pitchFamily="18" charset="0"/>
              </a:rPr>
              <a:t>You can </a:t>
            </a:r>
            <a:r>
              <a:rPr lang="en-US" sz="1600" dirty="0">
                <a:solidFill>
                  <a:prstClr val="black"/>
                </a:solidFill>
                <a:latin typeface="Bottega Veneta" pitchFamily="50" charset="0"/>
                <a:cs typeface="Times New Roman" panose="02020603050405020304" pitchFamily="18" charset="0"/>
              </a:rPr>
              <a:t>choose </a:t>
            </a:r>
            <a:r>
              <a:rPr lang="en-US" sz="1600" dirty="0" smtClean="0">
                <a:solidFill>
                  <a:prstClr val="black"/>
                </a:solidFill>
                <a:latin typeface="Bottega Veneta" pitchFamily="50" charset="0"/>
                <a:cs typeface="Times New Roman" panose="02020603050405020304" pitchFamily="18" charset="0"/>
              </a:rPr>
              <a:t>your </a:t>
            </a:r>
            <a:r>
              <a:rPr lang="en-US" sz="1600" dirty="0">
                <a:solidFill>
                  <a:prstClr val="black"/>
                </a:solidFill>
                <a:latin typeface="Bottega Veneta" pitchFamily="50" charset="0"/>
                <a:cs typeface="Times New Roman" panose="02020603050405020304" pitchFamily="18" charset="0"/>
              </a:rPr>
              <a:t>own author challenge from the growing selection available. A new challenge is posted daily. </a:t>
            </a:r>
            <a:endParaRPr lang="en-US" sz="1600" dirty="0" smtClean="0">
              <a:solidFill>
                <a:prstClr val="black"/>
              </a:solidFill>
              <a:latin typeface="Bottega Veneta" pitchFamily="50" charset="0"/>
              <a:cs typeface="Times New Roman" panose="02020603050405020304" pitchFamily="18" charset="0"/>
            </a:endParaRP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hlinkClick r:id="rId3"/>
              </a:rPr>
              <a:t>https</a:t>
            </a:r>
            <a:r>
              <a:rPr lang="en-US" sz="1600" dirty="0">
                <a:solidFill>
                  <a:prstClr val="black"/>
                </a:solidFill>
                <a:latin typeface="Bottega Veneta" pitchFamily="50" charset="0"/>
                <a:cs typeface="Times New Roman" panose="02020603050405020304" pitchFamily="18" charset="0"/>
                <a:hlinkClick r:id="rId3"/>
              </a:rPr>
              <a:t>://authorfy.com/10minutechallenges</a:t>
            </a:r>
            <a:r>
              <a:rPr lang="en-US" sz="1600" dirty="0" smtClean="0">
                <a:solidFill>
                  <a:prstClr val="black"/>
                </a:solidFill>
                <a:latin typeface="Bottega Veneta" pitchFamily="50" charset="0"/>
                <a:cs typeface="Times New Roman" panose="02020603050405020304" pitchFamily="18" charset="0"/>
                <a:hlinkClick r:id="rId3"/>
              </a:rPr>
              <a:t>/</a:t>
            </a:r>
            <a:r>
              <a:rPr lang="en-US" sz="1600" dirty="0" smtClean="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solidFill>
                  <a:prstClr val="black"/>
                </a:solidFill>
                <a:latin typeface="Bottega Veneta" pitchFamily="50" charset="0"/>
                <a:cs typeface="Times New Roman" panose="02020603050405020304" pitchFamily="18" charset="0"/>
              </a:rPr>
              <a:t>3</a:t>
            </a: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0 MINUTES</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smtClean="0"/>
              <a:t>ACTIVITY 3</a:t>
            </a:r>
            <a:endParaRPr lang="it-IT" dirty="0"/>
          </a:p>
        </p:txBody>
      </p: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p:transition spd="slow">
    <p:pull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719667" y="740835"/>
            <a:ext cx="10752667" cy="642488"/>
          </a:xfrm>
        </p:spPr>
        <p:txBody>
          <a:bodyPr/>
          <a:lstStyle/>
          <a:p>
            <a:r>
              <a:rPr lang="en-GB" sz="1600" u="sng" dirty="0">
                <a:solidFill>
                  <a:srgbClr val="7030A0"/>
                </a:solidFill>
                <a:latin typeface="Comic Sans MS" panose="030F0702030302020204" pitchFamily="66" charset="0"/>
              </a:rPr>
              <a:t>Writing Composition</a:t>
            </a:r>
            <a:r>
              <a:rPr lang="en-GB" sz="1600" dirty="0">
                <a:solidFill>
                  <a:srgbClr val="7030A0"/>
                </a:solidFill>
                <a:latin typeface="Comic Sans MS" panose="030F0702030302020204" pitchFamily="66" charset="0"/>
              </a:rPr>
              <a:t>- Big write </a:t>
            </a:r>
            <a:r>
              <a:rPr lang="en-GB" sz="1600" dirty="0" smtClean="0">
                <a:solidFill>
                  <a:srgbClr val="7030A0"/>
                </a:solidFill>
                <a:latin typeface="Comic Sans MS" panose="030F0702030302020204" pitchFamily="66" charset="0"/>
              </a:rPr>
              <a:t>      </a:t>
            </a:r>
            <a:r>
              <a:rPr lang="en-GB" sz="1600" dirty="0" smtClean="0">
                <a:solidFill>
                  <a:srgbClr val="FFC000"/>
                </a:solidFill>
                <a:latin typeface="Comic Sans MS" panose="030F0702030302020204" pitchFamily="66" charset="0"/>
              </a:rPr>
              <a:t>Week 1</a:t>
            </a:r>
            <a:r>
              <a:rPr lang="en-GB" sz="1600" dirty="0" smtClean="0">
                <a:solidFill>
                  <a:srgbClr val="7030A0"/>
                </a:solidFill>
                <a:latin typeface="Comic Sans MS" panose="030F0702030302020204" pitchFamily="66" charset="0"/>
              </a:rPr>
              <a:t>                     (30 minutes 3 X each week)</a:t>
            </a:r>
            <a:endParaRPr lang="en-GB" sz="1600" dirty="0">
              <a:solidFill>
                <a:srgbClr val="7030A0"/>
              </a:solidFill>
              <a:latin typeface="Comic Sans MS" panose="030F0702030302020204" pitchFamily="66" charset="0"/>
            </a:endParaRPr>
          </a:p>
          <a:p>
            <a:r>
              <a:rPr lang="en-GB" sz="1600" dirty="0">
                <a:solidFill>
                  <a:srgbClr val="7030A0"/>
                </a:solidFill>
                <a:latin typeface="Comic Sans MS" panose="030F0702030302020204" pitchFamily="66" charset="0"/>
              </a:rPr>
              <a:t>                 </a:t>
            </a:r>
            <a:r>
              <a:rPr lang="en-GB" sz="1600" dirty="0" smtClean="0">
                <a:solidFill>
                  <a:srgbClr val="7030A0"/>
                </a:solidFill>
                <a:latin typeface="Comic Sans MS" panose="030F0702030302020204" pitchFamily="66" charset="0"/>
              </a:rPr>
              <a:t>              </a:t>
            </a:r>
            <a:r>
              <a:rPr lang="en-GB" sz="1800" b="1" dirty="0" smtClean="0">
                <a:solidFill>
                  <a:srgbClr val="7030A0"/>
                </a:solidFill>
                <a:latin typeface="Comic Sans MS" panose="030F0702030302020204" pitchFamily="66" charset="0"/>
              </a:rPr>
              <a:t>What </a:t>
            </a:r>
            <a:r>
              <a:rPr lang="en-GB" sz="1800" b="1" dirty="0">
                <a:solidFill>
                  <a:srgbClr val="7030A0"/>
                </a:solidFill>
                <a:latin typeface="Comic Sans MS" panose="030F0702030302020204" pitchFamily="66" charset="0"/>
              </a:rPr>
              <a:t>makes someone a great explorer?</a:t>
            </a:r>
          </a:p>
          <a:p>
            <a:endParaRPr lang="en-GB" dirty="0"/>
          </a:p>
        </p:txBody>
      </p:sp>
      <p:sp>
        <p:nvSpPr>
          <p:cNvPr id="3" name="Text Placeholder 2"/>
          <p:cNvSpPr>
            <a:spLocks noGrp="1"/>
          </p:cNvSpPr>
          <p:nvPr>
            <p:ph type="body" sz="quarter" idx="13"/>
          </p:nvPr>
        </p:nvSpPr>
        <p:spPr>
          <a:xfrm>
            <a:off x="719665" y="1688123"/>
            <a:ext cx="10804119" cy="4431323"/>
          </a:xfrm>
        </p:spPr>
        <p:txBody>
          <a:bodyPr/>
          <a:lstStyle/>
          <a:p>
            <a:pPr marL="457200" indent="-457200">
              <a:buFont typeface="+mj-lt"/>
              <a:buAutoNum type="arabicPeriod"/>
            </a:pPr>
            <a:r>
              <a:rPr lang="en-GB" sz="1600" b="1" dirty="0" smtClean="0">
                <a:solidFill>
                  <a:srgbClr val="FF0000"/>
                </a:solidFill>
                <a:latin typeface="Comic Sans MS" panose="030F0702030302020204" pitchFamily="66" charset="0"/>
              </a:rPr>
              <a:t>Log on </a:t>
            </a:r>
            <a:r>
              <a:rPr lang="en-GB" sz="1600" dirty="0" smtClean="0">
                <a:latin typeface="Comic Sans MS" panose="030F0702030302020204" pitchFamily="66" charset="0"/>
              </a:rPr>
              <a:t>to Active Learn and then Wordsmith.</a:t>
            </a:r>
          </a:p>
          <a:p>
            <a:pPr marL="457200" indent="-457200">
              <a:buFont typeface="+mj-lt"/>
              <a:buAutoNum type="arabicPeriod"/>
            </a:pPr>
            <a:endParaRPr lang="en-GB" sz="1600" dirty="0" smtClean="0">
              <a:latin typeface="Comic Sans MS" panose="030F0702030302020204" pitchFamily="66" charset="0"/>
            </a:endParaRPr>
          </a:p>
          <a:p>
            <a:r>
              <a:rPr lang="en-GB" sz="1600" b="1" dirty="0" smtClean="0">
                <a:solidFill>
                  <a:srgbClr val="FF0000"/>
                </a:solidFill>
                <a:latin typeface="Comic Sans MS" panose="030F0702030302020204" pitchFamily="66" charset="0"/>
              </a:rPr>
              <a:t>2. Look</a:t>
            </a:r>
            <a:r>
              <a:rPr lang="en-GB" sz="1600" dirty="0" smtClean="0">
                <a:latin typeface="Comic Sans MS" panose="030F0702030302020204" pitchFamily="66" charset="0"/>
              </a:rPr>
              <a:t> in My Stuff and </a:t>
            </a:r>
            <a:r>
              <a:rPr lang="en-GB" sz="1600" b="1" dirty="0" smtClean="0">
                <a:solidFill>
                  <a:srgbClr val="FF0000"/>
                </a:solidFill>
                <a:latin typeface="Comic Sans MS" panose="030F0702030302020204" pitchFamily="66" charset="0"/>
              </a:rPr>
              <a:t>read</a:t>
            </a:r>
            <a:r>
              <a:rPr lang="en-GB" sz="1600" dirty="0" smtClean="0">
                <a:latin typeface="Comic Sans MS" panose="030F0702030302020204" pitchFamily="66" charset="0"/>
              </a:rPr>
              <a:t> Ultimate Explorers eBook- screen 1 and 2 </a:t>
            </a:r>
          </a:p>
          <a:p>
            <a:r>
              <a:rPr lang="en-GB" sz="1600" dirty="0">
                <a:latin typeface="Comic Sans MS" panose="030F0702030302020204" pitchFamily="66" charset="0"/>
              </a:rPr>
              <a:t> </a:t>
            </a:r>
            <a:r>
              <a:rPr lang="en-GB" sz="1600" dirty="0" smtClean="0">
                <a:latin typeface="Comic Sans MS" panose="030F0702030302020204" pitchFamily="66" charset="0"/>
              </a:rPr>
              <a:t>    (</a:t>
            </a:r>
            <a:r>
              <a:rPr lang="en-GB" sz="1600" dirty="0">
                <a:latin typeface="Comic Sans MS" panose="030F0702030302020204" pitchFamily="66" charset="0"/>
              </a:rPr>
              <a:t>don’t forget the pop ups/footprints</a:t>
            </a:r>
            <a:r>
              <a:rPr lang="en-GB" sz="1600" dirty="0" smtClean="0">
                <a:latin typeface="Comic Sans MS" panose="030F0702030302020204" pitchFamily="66" charset="0"/>
              </a:rPr>
              <a:t>).</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3. </a:t>
            </a:r>
            <a:r>
              <a:rPr lang="en-GB" sz="1600" b="1" dirty="0" smtClean="0">
                <a:solidFill>
                  <a:srgbClr val="FF0000"/>
                </a:solidFill>
                <a:latin typeface="Comic Sans MS" panose="030F0702030302020204" pitchFamily="66" charset="0"/>
              </a:rPr>
              <a:t>Write</a:t>
            </a:r>
            <a:r>
              <a:rPr lang="en-GB" sz="1600" dirty="0" smtClean="0">
                <a:latin typeface="Comic Sans MS" panose="030F0702030302020204" pitchFamily="66" charset="0"/>
              </a:rPr>
              <a:t> a large paragraph explaining the skills and qualities needed  </a:t>
            </a:r>
          </a:p>
          <a:p>
            <a:r>
              <a:rPr lang="en-GB" sz="1600" dirty="0">
                <a:latin typeface="Comic Sans MS" panose="030F0702030302020204" pitchFamily="66" charset="0"/>
              </a:rPr>
              <a:t> </a:t>
            </a:r>
            <a:r>
              <a:rPr lang="en-GB" sz="1600" dirty="0" smtClean="0">
                <a:latin typeface="Comic Sans MS" panose="030F0702030302020204" pitchFamily="66" charset="0"/>
              </a:rPr>
              <a:t>    to be an explorer.</a:t>
            </a:r>
          </a:p>
          <a:p>
            <a:endParaRPr lang="en-GB" sz="1600" dirty="0" smtClean="0">
              <a:latin typeface="Comic Sans MS" panose="030F0702030302020204" pitchFamily="66" charset="0"/>
            </a:endParaRPr>
          </a:p>
          <a:p>
            <a:pPr marL="342900" indent="-342900">
              <a:buAutoNum type="arabicPeriod" startAt="4"/>
            </a:pPr>
            <a:r>
              <a:rPr lang="en-GB" sz="1600" dirty="0" smtClean="0">
                <a:latin typeface="Comic Sans MS" panose="030F0702030302020204" pitchFamily="66" charset="0"/>
              </a:rPr>
              <a:t>In My Stuff, </a:t>
            </a:r>
            <a:r>
              <a:rPr lang="en-GB" sz="1600" b="1" dirty="0" smtClean="0">
                <a:solidFill>
                  <a:srgbClr val="FF0000"/>
                </a:solidFill>
                <a:latin typeface="Comic Sans MS" panose="030F0702030302020204" pitchFamily="66" charset="0"/>
              </a:rPr>
              <a:t>complete</a:t>
            </a:r>
            <a:r>
              <a:rPr lang="en-GB" sz="1600" dirty="0" smtClean="0">
                <a:latin typeface="Comic Sans MS" panose="030F0702030302020204" pitchFamily="66" charset="0"/>
              </a:rPr>
              <a:t> ‘Improve It’. </a:t>
            </a:r>
          </a:p>
          <a:p>
            <a:pPr marL="342900" indent="-342900">
              <a:buAutoNum type="arabicPeriod" startAt="4"/>
            </a:pPr>
            <a:endParaRPr lang="en-GB" sz="1600" dirty="0" smtClean="0">
              <a:latin typeface="Comic Sans MS" panose="030F0702030302020204" pitchFamily="66" charset="0"/>
            </a:endParaRPr>
          </a:p>
          <a:p>
            <a:r>
              <a:rPr lang="en-GB" sz="1600" dirty="0" smtClean="0">
                <a:latin typeface="Comic Sans MS" panose="030F0702030302020204" pitchFamily="66" charset="0"/>
              </a:rPr>
              <a:t>5. </a:t>
            </a:r>
            <a:r>
              <a:rPr lang="en-GB" sz="1600" b="1" dirty="0" smtClean="0">
                <a:solidFill>
                  <a:srgbClr val="FF0000"/>
                </a:solidFill>
                <a:latin typeface="Comic Sans MS" panose="030F0702030302020204" pitchFamily="66" charset="0"/>
              </a:rPr>
              <a:t>Watch</a:t>
            </a:r>
            <a:r>
              <a:rPr lang="en-GB" sz="1600" dirty="0" smtClean="0">
                <a:latin typeface="Comic Sans MS" panose="030F0702030302020204" pitchFamily="66" charset="0"/>
              </a:rPr>
              <a:t> ‘Amazon Adventure’ in My Stuff. </a:t>
            </a:r>
            <a:r>
              <a:rPr lang="en-GB" sz="1600" b="1" dirty="0" smtClean="0">
                <a:solidFill>
                  <a:srgbClr val="FF0000"/>
                </a:solidFill>
                <a:latin typeface="Comic Sans MS" panose="030F0702030302020204" pitchFamily="66" charset="0"/>
              </a:rPr>
              <a:t>Read</a:t>
            </a:r>
            <a:r>
              <a:rPr lang="en-GB" sz="1600" dirty="0" smtClean="0">
                <a:latin typeface="Comic Sans MS" panose="030F0702030302020204" pitchFamily="66" charset="0"/>
              </a:rPr>
              <a:t> ‘Advertisement features’ in My Stuff.</a:t>
            </a:r>
          </a:p>
          <a:p>
            <a:r>
              <a:rPr lang="en-GB" sz="1600" dirty="0">
                <a:latin typeface="Comic Sans MS" panose="030F0702030302020204" pitchFamily="66" charset="0"/>
              </a:rPr>
              <a:t> </a:t>
            </a:r>
            <a:r>
              <a:rPr lang="en-GB" sz="1600" dirty="0" smtClean="0">
                <a:latin typeface="Comic Sans MS" panose="030F0702030302020204" pitchFamily="66" charset="0"/>
              </a:rPr>
              <a:t>   </a:t>
            </a:r>
            <a:r>
              <a:rPr lang="en-GB" sz="1600" b="1" dirty="0" smtClean="0">
                <a:solidFill>
                  <a:srgbClr val="FF0000"/>
                </a:solidFill>
                <a:latin typeface="Comic Sans MS" panose="030F0702030302020204" pitchFamily="66" charset="0"/>
              </a:rPr>
              <a:t>Use</a:t>
            </a:r>
            <a:r>
              <a:rPr lang="en-GB" sz="1600" dirty="0" smtClean="0">
                <a:latin typeface="Comic Sans MS" panose="030F0702030302020204" pitchFamily="66" charset="0"/>
              </a:rPr>
              <a:t> ‘Join us’ in My Stuff to make notes on. </a:t>
            </a:r>
          </a:p>
          <a:p>
            <a:r>
              <a:rPr lang="en-GB" sz="1600" dirty="0">
                <a:latin typeface="Comic Sans MS" panose="030F0702030302020204" pitchFamily="66" charset="0"/>
              </a:rPr>
              <a:t> </a:t>
            </a:r>
            <a:r>
              <a:rPr lang="en-GB" sz="1600" dirty="0" smtClean="0">
                <a:latin typeface="Comic Sans MS" panose="030F0702030302020204" pitchFamily="66" charset="0"/>
              </a:rPr>
              <a:t>   </a:t>
            </a:r>
            <a:r>
              <a:rPr lang="en-GB" sz="1600" b="1" dirty="0" smtClean="0">
                <a:solidFill>
                  <a:srgbClr val="FF0000"/>
                </a:solidFill>
                <a:latin typeface="Comic Sans MS" panose="030F0702030302020204" pitchFamily="66" charset="0"/>
              </a:rPr>
              <a:t>Write</a:t>
            </a:r>
            <a:r>
              <a:rPr lang="en-GB" sz="1600" dirty="0" smtClean="0">
                <a:latin typeface="Comic Sans MS" panose="030F0702030302020204" pitchFamily="66" charset="0"/>
              </a:rPr>
              <a:t> an advert for ‘The Explorer Times’ to encourage a junior explorer to join a new </a:t>
            </a:r>
          </a:p>
          <a:p>
            <a:r>
              <a:rPr lang="en-GB" sz="1600" dirty="0">
                <a:latin typeface="Comic Sans MS" panose="030F0702030302020204" pitchFamily="66" charset="0"/>
              </a:rPr>
              <a:t> </a:t>
            </a:r>
            <a:r>
              <a:rPr lang="en-GB" sz="1600" dirty="0" smtClean="0">
                <a:latin typeface="Comic Sans MS" panose="030F0702030302020204" pitchFamily="66" charset="0"/>
              </a:rPr>
              <a:t>    expedition to the Amazon rainforest. </a:t>
            </a:r>
            <a:r>
              <a:rPr lang="en-GB" sz="1600" b="1" dirty="0" smtClean="0">
                <a:solidFill>
                  <a:srgbClr val="FF0000"/>
                </a:solidFill>
                <a:latin typeface="Comic Sans MS" panose="030F0702030302020204" pitchFamily="66" charset="0"/>
              </a:rPr>
              <a:t>Aim</a:t>
            </a:r>
            <a:r>
              <a:rPr lang="en-GB" sz="1600" dirty="0" smtClean="0">
                <a:latin typeface="Comic Sans MS" panose="030F0702030302020204" pitchFamily="66" charset="0"/>
              </a:rPr>
              <a:t> to write ½ page and remember the language </a:t>
            </a:r>
          </a:p>
          <a:p>
            <a:r>
              <a:rPr lang="en-GB" sz="1600" dirty="0">
                <a:latin typeface="Comic Sans MS" panose="030F0702030302020204" pitchFamily="66" charset="0"/>
              </a:rPr>
              <a:t> </a:t>
            </a:r>
            <a:r>
              <a:rPr lang="en-GB" sz="1600" dirty="0" smtClean="0">
                <a:latin typeface="Comic Sans MS" panose="030F0702030302020204" pitchFamily="66" charset="0"/>
              </a:rPr>
              <a:t>    you used to persuade Mr Zuckerman to not kill Wilbur in Charlotte’s Web. </a:t>
            </a:r>
            <a:endParaRPr lang="en-GB" sz="1600" dirty="0">
              <a:latin typeface="Comic Sans MS" panose="030F0702030302020204" pitchFamily="66" charset="0"/>
            </a:endParaRPr>
          </a:p>
        </p:txBody>
      </p:sp>
    </p:spTree>
    <p:extLst>
      <p:ext uri="{BB962C8B-B14F-4D97-AF65-F5344CB8AC3E}">
        <p14:creationId xmlns:p14="http://schemas.microsoft.com/office/powerpoint/2010/main" val="915315625"/>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1800" u="sng" dirty="0">
                <a:solidFill>
                  <a:srgbClr val="7030A0"/>
                </a:solidFill>
                <a:latin typeface="Comic Sans MS" panose="030F0702030302020204" pitchFamily="66" charset="0"/>
              </a:rPr>
              <a:t>Writing Composition</a:t>
            </a:r>
            <a:r>
              <a:rPr lang="en-GB" sz="1800" dirty="0">
                <a:solidFill>
                  <a:srgbClr val="7030A0"/>
                </a:solidFill>
                <a:latin typeface="Comic Sans MS" panose="030F0702030302020204" pitchFamily="66" charset="0"/>
              </a:rPr>
              <a:t>- Big write       </a:t>
            </a:r>
            <a:r>
              <a:rPr lang="en-GB" sz="1800" dirty="0">
                <a:solidFill>
                  <a:srgbClr val="FFC000"/>
                </a:solidFill>
                <a:latin typeface="Comic Sans MS" panose="030F0702030302020204" pitchFamily="66" charset="0"/>
              </a:rPr>
              <a:t>Week </a:t>
            </a:r>
            <a:r>
              <a:rPr lang="en-GB" sz="1800" dirty="0" smtClean="0">
                <a:solidFill>
                  <a:srgbClr val="FFC000"/>
                </a:solidFill>
                <a:latin typeface="Comic Sans MS" panose="030F0702030302020204" pitchFamily="66" charset="0"/>
              </a:rPr>
              <a:t>2</a:t>
            </a:r>
            <a:r>
              <a:rPr lang="en-GB" sz="1800" dirty="0" smtClean="0">
                <a:solidFill>
                  <a:srgbClr val="7030A0"/>
                </a:solidFill>
                <a:latin typeface="Comic Sans MS" panose="030F0702030302020204" pitchFamily="66" charset="0"/>
              </a:rPr>
              <a:t>                     </a:t>
            </a:r>
            <a:r>
              <a:rPr lang="en-GB" sz="1800" dirty="0">
                <a:solidFill>
                  <a:srgbClr val="7030A0"/>
                </a:solidFill>
                <a:latin typeface="Comic Sans MS" panose="030F0702030302020204" pitchFamily="66" charset="0"/>
              </a:rPr>
              <a:t>(30 minutes 3 X each week)</a:t>
            </a:r>
          </a:p>
          <a:p>
            <a:r>
              <a:rPr lang="en-GB" sz="1800" dirty="0">
                <a:solidFill>
                  <a:srgbClr val="7030A0"/>
                </a:solidFill>
                <a:latin typeface="Comic Sans MS" panose="030F0702030302020204" pitchFamily="66" charset="0"/>
              </a:rPr>
              <a:t>                               </a:t>
            </a:r>
            <a:r>
              <a:rPr lang="en-GB" sz="1800" b="1" u="sng" dirty="0">
                <a:solidFill>
                  <a:srgbClr val="7030A0"/>
                </a:solidFill>
                <a:latin typeface="Comic Sans MS" panose="030F0702030302020204" pitchFamily="66" charset="0"/>
              </a:rPr>
              <a:t>What makes someone a great explorer?</a:t>
            </a:r>
          </a:p>
          <a:p>
            <a:endParaRPr lang="en-GB" dirty="0"/>
          </a:p>
        </p:txBody>
      </p:sp>
      <p:sp>
        <p:nvSpPr>
          <p:cNvPr id="3" name="Text Placeholder 2"/>
          <p:cNvSpPr>
            <a:spLocks noGrp="1"/>
          </p:cNvSpPr>
          <p:nvPr>
            <p:ph type="body" sz="quarter" idx="13"/>
          </p:nvPr>
        </p:nvSpPr>
        <p:spPr>
          <a:xfrm>
            <a:off x="719665" y="1594339"/>
            <a:ext cx="10675165" cy="4204174"/>
          </a:xfrm>
        </p:spPr>
        <p:txBody>
          <a:bodyPr/>
          <a:lstStyle/>
          <a:p>
            <a:pPr marL="342900" indent="-342900">
              <a:buAutoNum type="arabicPeriod"/>
            </a:pPr>
            <a:r>
              <a:rPr lang="en-GB" sz="1800" b="1" dirty="0" smtClean="0">
                <a:solidFill>
                  <a:srgbClr val="FF0000"/>
                </a:solidFill>
                <a:latin typeface="Comic Sans MS" panose="030F0702030302020204" pitchFamily="66" charset="0"/>
              </a:rPr>
              <a:t>Log on </a:t>
            </a:r>
            <a:r>
              <a:rPr lang="en-GB" sz="1800" dirty="0" smtClean="0">
                <a:latin typeface="Comic Sans MS" panose="030F0702030302020204" pitchFamily="66" charset="0"/>
              </a:rPr>
              <a:t>to Active Learn then Wordsmith.</a:t>
            </a:r>
          </a:p>
          <a:p>
            <a:pPr marL="342900" indent="-342900">
              <a:buAutoNum type="arabicPeriod"/>
            </a:pPr>
            <a:r>
              <a:rPr lang="en-GB" sz="1800" b="1" dirty="0" smtClean="0">
                <a:solidFill>
                  <a:srgbClr val="FF0000"/>
                </a:solidFill>
                <a:latin typeface="Comic Sans MS" panose="030F0702030302020204" pitchFamily="66" charset="0"/>
              </a:rPr>
              <a:t>Read</a:t>
            </a:r>
            <a:r>
              <a:rPr lang="en-GB" sz="1800" dirty="0" smtClean="0">
                <a:latin typeface="Comic Sans MS" panose="030F0702030302020204" pitchFamily="66" charset="0"/>
              </a:rPr>
              <a:t> the eBook Ultimate Explorers up to screen 7. Don’t forget to </a:t>
            </a:r>
            <a:r>
              <a:rPr lang="en-GB" sz="1800" b="1" dirty="0" smtClean="0">
                <a:solidFill>
                  <a:srgbClr val="FF0000"/>
                </a:solidFill>
                <a:latin typeface="Comic Sans MS" panose="030F0702030302020204" pitchFamily="66" charset="0"/>
              </a:rPr>
              <a:t>watch</a:t>
            </a:r>
            <a:r>
              <a:rPr lang="en-GB" sz="1800" dirty="0" smtClean="0">
                <a:latin typeface="Comic Sans MS" panose="030F0702030302020204" pitchFamily="66" charset="0"/>
              </a:rPr>
              <a:t> the video on screen 6. </a:t>
            </a:r>
          </a:p>
          <a:p>
            <a:pPr marL="342900" indent="-342900">
              <a:buAutoNum type="arabicPeriod"/>
            </a:pPr>
            <a:r>
              <a:rPr lang="en-GB" sz="1800" b="1" dirty="0" smtClean="0">
                <a:solidFill>
                  <a:srgbClr val="FF0000"/>
                </a:solidFill>
                <a:latin typeface="Comic Sans MS" panose="030F0702030302020204" pitchFamily="66" charset="0"/>
              </a:rPr>
              <a:t>Who</a:t>
            </a:r>
            <a:r>
              <a:rPr lang="en-GB" sz="1800" dirty="0" smtClean="0">
                <a:latin typeface="Comic Sans MS" panose="030F0702030302020204" pitchFamily="66" charset="0"/>
              </a:rPr>
              <a:t> is the bravest-Ellen or Helen? What dangers did they both face? How did they feel? </a:t>
            </a:r>
            <a:r>
              <a:rPr lang="en-GB" sz="1800" b="1" dirty="0" smtClean="0">
                <a:solidFill>
                  <a:srgbClr val="FF0000"/>
                </a:solidFill>
                <a:latin typeface="Comic Sans MS" panose="030F0702030302020204" pitchFamily="66" charset="0"/>
              </a:rPr>
              <a:t>Write</a:t>
            </a:r>
            <a:r>
              <a:rPr lang="en-GB" sz="1800" dirty="0" smtClean="0">
                <a:latin typeface="Comic Sans MS" panose="030F0702030302020204" pitchFamily="66" charset="0"/>
              </a:rPr>
              <a:t> a short explanation as to why you think this, giving at least three reasons. </a:t>
            </a:r>
            <a:r>
              <a:rPr lang="en-GB" sz="1800" b="1" dirty="0" smtClean="0">
                <a:solidFill>
                  <a:srgbClr val="FF0000"/>
                </a:solidFill>
                <a:latin typeface="Comic Sans MS" panose="030F0702030302020204" pitchFamily="66" charset="0"/>
              </a:rPr>
              <a:t>Use</a:t>
            </a:r>
            <a:r>
              <a:rPr lang="en-GB" sz="1800" dirty="0" smtClean="0">
                <a:latin typeface="Comic Sans MS" panose="030F0702030302020204" pitchFamily="66" charset="0"/>
              </a:rPr>
              <a:t> Ellen or Helen? </a:t>
            </a:r>
            <a:r>
              <a:rPr lang="en-GB" sz="1800" smtClean="0">
                <a:latin typeface="Comic Sans MS" panose="030F0702030302020204" pitchFamily="66" charset="0"/>
              </a:rPr>
              <a:t>sheet </a:t>
            </a:r>
            <a:r>
              <a:rPr lang="en-GB" sz="1800" dirty="0" smtClean="0">
                <a:latin typeface="Comic Sans MS" panose="030F0702030302020204" pitchFamily="66" charset="0"/>
              </a:rPr>
              <a:t>in My Stuff.</a:t>
            </a:r>
          </a:p>
          <a:p>
            <a:pPr marL="342900" indent="-342900">
              <a:buAutoNum type="arabicPeriod"/>
            </a:pPr>
            <a:r>
              <a:rPr lang="en-GB" sz="1800" b="1" dirty="0" smtClean="0">
                <a:solidFill>
                  <a:srgbClr val="FF0000"/>
                </a:solidFill>
                <a:latin typeface="Comic Sans MS" panose="030F0702030302020204" pitchFamily="66" charset="0"/>
              </a:rPr>
              <a:t>Choose</a:t>
            </a:r>
            <a:r>
              <a:rPr lang="en-GB" sz="1800" dirty="0" smtClean="0">
                <a:latin typeface="Comic Sans MS" panose="030F0702030302020204" pitchFamily="66" charset="0"/>
              </a:rPr>
              <a:t> your own explorer to write about. You could choose an explorer already mentioned in the eBook and do some extra research or you could choose your own explorer who you’d like to find out about. Here are some ideas: Sir Tim Peake, Sir David Attenborough, Amelia Earhart, Steve </a:t>
            </a:r>
            <a:r>
              <a:rPr lang="en-GB" sz="1800" dirty="0" err="1" smtClean="0">
                <a:latin typeface="Comic Sans MS" panose="030F0702030302020204" pitchFamily="66" charset="0"/>
              </a:rPr>
              <a:t>Backshall</a:t>
            </a:r>
            <a:r>
              <a:rPr lang="en-GB" sz="1800" dirty="0" smtClean="0">
                <a:latin typeface="Comic Sans MS" panose="030F0702030302020204" pitchFamily="66" charset="0"/>
              </a:rPr>
              <a:t>, Bear </a:t>
            </a:r>
            <a:r>
              <a:rPr lang="en-GB" sz="1800" dirty="0" err="1" smtClean="0">
                <a:latin typeface="Comic Sans MS" panose="030F0702030302020204" pitchFamily="66" charset="0"/>
              </a:rPr>
              <a:t>Grylls</a:t>
            </a:r>
            <a:r>
              <a:rPr lang="en-GB" sz="1800" dirty="0" smtClean="0">
                <a:latin typeface="Comic Sans MS" panose="030F0702030302020204" pitchFamily="66" charset="0"/>
              </a:rPr>
              <a:t>, Sir Ernest Shackleton, Sir Edmund Hillary, Neil Armstrong, Christopher Columbus. This writing will probably take two days. </a:t>
            </a:r>
          </a:p>
          <a:p>
            <a:pPr marL="342900" indent="-342900">
              <a:buAutoNum type="arabicPeriod"/>
            </a:pPr>
            <a:endParaRPr lang="en-GB" sz="1800" dirty="0" smtClean="0">
              <a:latin typeface="Comic Sans MS" panose="030F0702030302020204" pitchFamily="66" charset="0"/>
            </a:endParaRPr>
          </a:p>
          <a:p>
            <a:pPr marL="342900" indent="-342900">
              <a:buAutoNum type="arabicPeriod"/>
            </a:pPr>
            <a:endParaRPr lang="en-GB" sz="1800" dirty="0">
              <a:latin typeface="Comic Sans MS" panose="030F0702030302020204" pitchFamily="66" charset="0"/>
            </a:endParaRPr>
          </a:p>
        </p:txBody>
      </p:sp>
    </p:spTree>
    <p:extLst>
      <p:ext uri="{BB962C8B-B14F-4D97-AF65-F5344CB8AC3E}">
        <p14:creationId xmlns:p14="http://schemas.microsoft.com/office/powerpoint/2010/main" val="425031230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smtClean="0"/>
              <a:t>WRITING COMPOSITION- Daily Challenge if you have time after your Explorers work. ( 10 minutes)</a:t>
            </a:r>
            <a:endParaRPr lang="it-CH" dirty="0"/>
          </a:p>
        </p:txBody>
      </p:sp>
      <p:pic>
        <p:nvPicPr>
          <p:cNvPr id="4"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9667" y="2255833"/>
            <a:ext cx="2016224" cy="2031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19667" y="4312186"/>
            <a:ext cx="2016224" cy="1323439"/>
          </a:xfrm>
          <a:prstGeom prst="rect">
            <a:avLst/>
          </a:prstGeom>
          <a:noFill/>
        </p:spPr>
        <p:txBody>
          <a:bodyPr wrap="square" rtlCol="0">
            <a:spAutoFit/>
          </a:bodyPr>
          <a:lstStyle/>
          <a:p>
            <a:r>
              <a:rPr lang="en-GB" sz="1600" dirty="0" smtClean="0"/>
              <a:t>One day you find this door in the corner of your room. What is it for? Where does it take you?</a:t>
            </a:r>
            <a:endParaRPr lang="en-GB" sz="1600" dirty="0"/>
          </a:p>
        </p:txBody>
      </p:sp>
      <p:sp>
        <p:nvSpPr>
          <p:cNvPr id="6" name="Rectangle 5"/>
          <p:cNvSpPr/>
          <p:nvPr/>
        </p:nvSpPr>
        <p:spPr>
          <a:xfrm>
            <a:off x="4552149" y="4340761"/>
            <a:ext cx="3999003" cy="584775"/>
          </a:xfrm>
          <a:prstGeom prst="rect">
            <a:avLst/>
          </a:prstGeom>
        </p:spPr>
        <p:txBody>
          <a:bodyPr wrap="square">
            <a:spAutoFit/>
          </a:bodyPr>
          <a:lstStyle/>
          <a:p>
            <a:r>
              <a:rPr lang="en-GB" sz="1600" dirty="0"/>
              <a:t>Create a travel brochure for a chosen </a:t>
            </a:r>
            <a:r>
              <a:rPr lang="en-GB" sz="1600" dirty="0" smtClean="0"/>
              <a:t>destination.</a:t>
            </a:r>
            <a:endParaRPr lang="en-GB" sz="1600" dirty="0"/>
          </a:p>
        </p:txBody>
      </p:sp>
      <p:pic>
        <p:nvPicPr>
          <p:cNvPr id="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7186" y="2270140"/>
            <a:ext cx="1314066" cy="1997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32147"/>
          <a:stretch/>
        </p:blipFill>
        <p:spPr bwMode="auto">
          <a:xfrm>
            <a:off x="4592547" y="2237074"/>
            <a:ext cx="3999003" cy="196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3983"/>
          <a:stretch/>
        </p:blipFill>
        <p:spPr bwMode="auto">
          <a:xfrm>
            <a:off x="8807597" y="2237073"/>
            <a:ext cx="3232004" cy="196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2871538" y="4312186"/>
            <a:ext cx="1585361" cy="830997"/>
          </a:xfrm>
          <a:prstGeom prst="rect">
            <a:avLst/>
          </a:prstGeom>
        </p:spPr>
        <p:txBody>
          <a:bodyPr wrap="square">
            <a:spAutoFit/>
          </a:bodyPr>
          <a:lstStyle/>
          <a:p>
            <a:r>
              <a:rPr lang="en-GB" sz="1600" dirty="0" smtClean="0"/>
              <a:t>Write a blurb for a story you have read.</a:t>
            </a:r>
            <a:endParaRPr lang="en-GB" sz="1600" dirty="0"/>
          </a:p>
        </p:txBody>
      </p:sp>
      <p:sp>
        <p:nvSpPr>
          <p:cNvPr id="12" name="Rectangle 11"/>
          <p:cNvSpPr/>
          <p:nvPr/>
        </p:nvSpPr>
        <p:spPr>
          <a:xfrm>
            <a:off x="8727198" y="4312186"/>
            <a:ext cx="3312403" cy="830997"/>
          </a:xfrm>
          <a:prstGeom prst="rect">
            <a:avLst/>
          </a:prstGeom>
        </p:spPr>
        <p:txBody>
          <a:bodyPr wrap="square">
            <a:spAutoFit/>
          </a:bodyPr>
          <a:lstStyle/>
          <a:p>
            <a:r>
              <a:rPr lang="en-GB" sz="1600" dirty="0"/>
              <a:t>Write a set of instructions for an activity you have completed, </a:t>
            </a:r>
            <a:r>
              <a:rPr lang="en-GB" sz="1600" dirty="0" smtClean="0"/>
              <a:t>or an </a:t>
            </a:r>
            <a:r>
              <a:rPr lang="en-GB" sz="1600" dirty="0"/>
              <a:t>experiment you have </a:t>
            </a:r>
            <a:r>
              <a:rPr lang="en-GB" sz="1600" dirty="0" smtClean="0"/>
              <a:t>carried.</a:t>
            </a:r>
            <a:endParaRPr lang="it-CH" sz="1600" dirty="0"/>
          </a:p>
        </p:txBody>
      </p:sp>
      <p:sp>
        <p:nvSpPr>
          <p:cNvPr id="13" name="Rectangle 12"/>
          <p:cNvSpPr/>
          <p:nvPr/>
        </p:nvSpPr>
        <p:spPr>
          <a:xfrm>
            <a:off x="719667" y="1543264"/>
            <a:ext cx="10475496" cy="369332"/>
          </a:xfrm>
          <a:prstGeom prst="rect">
            <a:avLst/>
          </a:prstGeom>
        </p:spPr>
        <p:txBody>
          <a:bodyPr wrap="square">
            <a:spAutoFit/>
          </a:bodyPr>
          <a:lstStyle/>
          <a:p>
            <a:r>
              <a:rPr lang="en-GB" dirty="0"/>
              <a:t>Choose a task each day or alternatively spend longer on one task over a few days</a:t>
            </a:r>
            <a:endParaRPr lang="it-CH" dirty="0"/>
          </a:p>
        </p:txBody>
      </p:sp>
    </p:spTree>
    <p:extLst>
      <p:ext uri="{BB962C8B-B14F-4D97-AF65-F5344CB8AC3E}">
        <p14:creationId xmlns:p14="http://schemas.microsoft.com/office/powerpoint/2010/main" val="31695056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4278094"/>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SPELLING</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continue to work through the Year </a:t>
            </a:r>
            <a:r>
              <a:rPr lang="en-US" sz="1600" dirty="0" smtClean="0">
                <a:solidFill>
                  <a:prstClr val="black"/>
                </a:solidFill>
                <a:latin typeface="Bottega Veneta" pitchFamily="50" charset="0"/>
                <a:cs typeface="Times New Roman" panose="02020603050405020304" pitchFamily="18" charset="0"/>
              </a:rPr>
              <a:t>5/6 </a:t>
            </a:r>
            <a:r>
              <a:rPr lang="en-US" sz="1600" dirty="0">
                <a:solidFill>
                  <a:prstClr val="black"/>
                </a:solidFill>
                <a:latin typeface="Bottega Veneta" pitchFamily="50" charset="0"/>
                <a:cs typeface="Times New Roman" panose="02020603050405020304" pitchFamily="18" charset="0"/>
              </a:rPr>
              <a:t>lists </a:t>
            </a:r>
            <a:r>
              <a:rPr lang="en-US" sz="1600" dirty="0" smtClean="0">
                <a:solidFill>
                  <a:prstClr val="black"/>
                </a:solidFill>
                <a:latin typeface="Bottega Veneta" pitchFamily="50" charset="0"/>
                <a:cs typeface="Times New Roman" panose="02020603050405020304" pitchFamily="18" charset="0"/>
              </a:rPr>
              <a:t>at the back of your planner– </a:t>
            </a:r>
            <a:r>
              <a:rPr lang="en-US" sz="1600" dirty="0">
                <a:solidFill>
                  <a:prstClr val="black"/>
                </a:solidFill>
                <a:latin typeface="Bottega Veneta" pitchFamily="50" charset="0"/>
                <a:cs typeface="Times New Roman" panose="02020603050405020304" pitchFamily="18" charset="0"/>
              </a:rPr>
              <a:t>aim to learn 10 new spellings each week and revisit 10 from previous weeks. </a:t>
            </a:r>
            <a:endParaRPr lang="en-US" sz="1600" dirty="0" smtClean="0">
              <a:solidFill>
                <a:prstClr val="black"/>
              </a:solidFill>
              <a:latin typeface="Bottega Veneta" pitchFamily="50" charset="0"/>
              <a:cs typeface="Times New Roman" panose="02020603050405020304" pitchFamily="18" charset="0"/>
            </a:endParaRP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rPr>
              <a:t>Get someone </a:t>
            </a:r>
            <a:r>
              <a:rPr lang="en-US" sz="1600" dirty="0">
                <a:solidFill>
                  <a:prstClr val="black"/>
                </a:solidFill>
                <a:latin typeface="Bottega Veneta" pitchFamily="50" charset="0"/>
                <a:cs typeface="Times New Roman" panose="02020603050405020304" pitchFamily="18" charset="0"/>
              </a:rPr>
              <a:t>to test you on them at the end of the </a:t>
            </a:r>
            <a:r>
              <a:rPr lang="en-US" sz="1600" dirty="0" smtClean="0">
                <a:solidFill>
                  <a:prstClr val="black"/>
                </a:solidFill>
                <a:latin typeface="Bottega Veneta" pitchFamily="50" charset="0"/>
                <a:cs typeface="Times New Roman" panose="02020603050405020304" pitchFamily="18" charset="0"/>
              </a:rPr>
              <a:t>week.</a:t>
            </a:r>
            <a:endParaRPr lang="en-US"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solidFill>
                  <a:prstClr val="black"/>
                </a:solidFill>
                <a:latin typeface="Bottega Veneta" pitchFamily="50" charset="0"/>
                <a:cs typeface="Times New Roman" panose="02020603050405020304" pitchFamily="18" charset="0"/>
              </a:rPr>
              <a:t>1</a:t>
            </a: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0 MINUTES</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smtClean="0"/>
              <a:t>ACTIVITY 4</a:t>
            </a:r>
            <a:endParaRPr lang="it-IT" dirty="0"/>
          </a:p>
        </p:txBody>
      </p:sp>
      <p:pic>
        <p:nvPicPr>
          <p:cNvPr id="2" name="Picture 1"/>
          <p:cNvPicPr>
            <a:picLocks noChangeAspect="1"/>
          </p:cNvPicPr>
          <p:nvPr/>
        </p:nvPicPr>
        <p:blipFill rotWithShape="1">
          <a:blip r:embed="rId3"/>
          <a:srcRect l="27531" r="17912"/>
          <a:stretch/>
        </p:blipFill>
        <p:spPr>
          <a:xfrm rot="5400000">
            <a:off x="-429889" y="429889"/>
            <a:ext cx="6858001" cy="5998226"/>
          </a:xfrm>
          <a:prstGeom prst="rect">
            <a:avLst/>
          </a:prstGeom>
        </p:spPr>
      </p:pic>
    </p:spTree>
    <p:extLst>
      <p:ext uri="{BB962C8B-B14F-4D97-AF65-F5344CB8AC3E}">
        <p14:creationId xmlns:p14="http://schemas.microsoft.com/office/powerpoint/2010/main" val="148878401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4524315"/>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READING</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ensure </a:t>
            </a:r>
            <a:r>
              <a:rPr lang="en-US" sz="1600" dirty="0" smtClean="0">
                <a:solidFill>
                  <a:prstClr val="black"/>
                </a:solidFill>
                <a:latin typeface="Bottega Veneta" pitchFamily="50" charset="0"/>
                <a:cs typeface="Times New Roman" panose="02020603050405020304" pitchFamily="18" charset="0"/>
              </a:rPr>
              <a:t>you </a:t>
            </a:r>
            <a:r>
              <a:rPr lang="en-US" sz="1600" dirty="0">
                <a:solidFill>
                  <a:prstClr val="black"/>
                </a:solidFill>
                <a:latin typeface="Bottega Veneta" pitchFamily="50" charset="0"/>
                <a:cs typeface="Times New Roman" panose="02020603050405020304" pitchFamily="18" charset="0"/>
              </a:rPr>
              <a:t>continue to read a good quality reading </a:t>
            </a:r>
            <a:r>
              <a:rPr lang="en-US" sz="1600" dirty="0" smtClean="0">
                <a:solidFill>
                  <a:prstClr val="black"/>
                </a:solidFill>
                <a:latin typeface="Bottega Veneta" pitchFamily="50" charset="0"/>
                <a:cs typeface="Times New Roman" panose="02020603050405020304" pitchFamily="18" charset="0"/>
              </a:rPr>
              <a:t>book.</a:t>
            </a: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en-US" sz="1600" dirty="0" smtClean="0">
              <a:solidFill>
                <a:prstClr val="black"/>
              </a:solidFill>
              <a:latin typeface="Bottega Veneta" pitchFamily="50" charset="0"/>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rPr>
              <a:t>Talk </a:t>
            </a:r>
            <a:r>
              <a:rPr lang="en-US" sz="1600" dirty="0">
                <a:solidFill>
                  <a:prstClr val="black"/>
                </a:solidFill>
                <a:latin typeface="Bottega Veneta" pitchFamily="50" charset="0"/>
                <a:cs typeface="Times New Roman" panose="02020603050405020304" pitchFamily="18" charset="0"/>
              </a:rPr>
              <a:t>to someone at home about the book that you are </a:t>
            </a:r>
            <a:r>
              <a:rPr lang="en-US" sz="1600" dirty="0" smtClean="0">
                <a:solidFill>
                  <a:prstClr val="black"/>
                </a:solidFill>
                <a:latin typeface="Bottega Veneta" pitchFamily="50" charset="0"/>
                <a:cs typeface="Times New Roman" panose="02020603050405020304" pitchFamily="18" charset="0"/>
              </a:rPr>
              <a:t>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smtClean="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endParaRPr lang="en-US"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smtClean="0">
                <a:ln>
                  <a:noFill/>
                </a:ln>
                <a:solidFill>
                  <a:prstClr val="black"/>
                </a:solidFill>
                <a:effectLst/>
                <a:uLnTx/>
                <a:uFillTx/>
                <a:latin typeface="Bottega Veneta" pitchFamily="50" charset="0"/>
                <a:ea typeface="+mn-ea"/>
                <a:cs typeface="Times New Roman" panose="02020603050405020304" pitchFamily="18" charset="0"/>
              </a:rPr>
              <a:t>25 MINUTES</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67805"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0" y="5556312"/>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smtClean="0"/>
              <a:t>ACTIVITY 5</a:t>
            </a:r>
            <a:endParaRPr lang="it-IT" dirty="0"/>
          </a:p>
        </p:txBody>
      </p:sp>
      <p:pic>
        <p:nvPicPr>
          <p:cNvPr id="4" name="Picture 3"/>
          <p:cNvPicPr>
            <a:picLocks noChangeAspect="1"/>
          </p:cNvPicPr>
          <p:nvPr/>
        </p:nvPicPr>
        <p:blipFill rotWithShape="1">
          <a:blip r:embed="rId3"/>
          <a:srcRect l="19009" r="4638"/>
          <a:stretch/>
        </p:blipFill>
        <p:spPr>
          <a:xfrm rot="16200000">
            <a:off x="-532038" y="434066"/>
            <a:ext cx="6988634" cy="5924550"/>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713</Words>
  <Application>Microsoft Office PowerPoint</Application>
  <PresentationFormat>Widescreen</PresentationFormat>
  <Paragraphs>101</Paragraphs>
  <Slides>10</Slides>
  <Notes>5</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10</vt:i4>
      </vt:variant>
    </vt:vector>
  </HeadingPairs>
  <TitlesOfParts>
    <vt:vector size="20" baseType="lpstr">
      <vt:lpstr>Arial</vt:lpstr>
      <vt:lpstr>Berthold Akzidenz Grotesk Light</vt:lpstr>
      <vt:lpstr>Berthold Akzidenz-Grotesk Light</vt:lpstr>
      <vt:lpstr>Bottega Veneta</vt:lpstr>
      <vt:lpstr>Calibri</vt:lpstr>
      <vt:lpstr>Comic Sans MS</vt:lpstr>
      <vt:lpstr>Times New Roman</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Kering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BROUGHTON Laura Jayne</dc:creator>
  <cp:lastModifiedBy>Julie Gumbrell</cp:lastModifiedBy>
  <cp:revision>27</cp:revision>
  <dcterms:created xsi:type="dcterms:W3CDTF">2020-04-03T07:13:41Z</dcterms:created>
  <dcterms:modified xsi:type="dcterms:W3CDTF">2020-04-20T06:46:11Z</dcterms:modified>
</cp:coreProperties>
</file>