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5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20" autoAdjust="0"/>
  </p:normalViewPr>
  <p:slideViewPr>
    <p:cSldViewPr snapToGrid="0">
      <p:cViewPr>
        <p:scale>
          <a:sx n="77" d="100"/>
          <a:sy n="77" d="100"/>
        </p:scale>
        <p:origin x="-46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1BDED4-586D-4BD8-B5D2-71FDFAF149BA}" type="doc">
      <dgm:prSet loTypeId="urn:microsoft.com/office/officeart/2005/8/layout/hierarchy1" loCatId="hierarchy" qsTypeId="urn:microsoft.com/office/officeart/2005/8/quickstyle/simple1" qsCatId="simple" csTypeId="urn:microsoft.com/office/officeart/2005/8/colors/accent0_3" csCatId="mainScheme" phldr="1"/>
      <dgm:spPr/>
      <dgm:t>
        <a:bodyPr/>
        <a:lstStyle/>
        <a:p>
          <a:endParaRPr lang="en-US"/>
        </a:p>
      </dgm:t>
    </dgm:pt>
    <dgm:pt modelId="{8F82905D-9B75-4905-BFC5-B4E826D4223C}">
      <dgm:prSet/>
      <dgm:spPr/>
      <dgm:t>
        <a:bodyPr/>
        <a:lstStyle/>
        <a:p>
          <a:r>
            <a:rPr lang="en-GB"/>
            <a:t>Plymouth and Exeter are both towns near Dartmoor, Plymouth is 10k away form Dartmoor and Exeter is 27.6 miles away but smaller towns like Okehampton are nearer!</a:t>
          </a:r>
          <a:endParaRPr lang="en-US"/>
        </a:p>
      </dgm:t>
    </dgm:pt>
    <dgm:pt modelId="{E207D96F-5AC7-4A66-9481-19AA2B9AB52C}" type="parTrans" cxnId="{A3ECBCB5-75F9-453F-95CA-2B377316662B}">
      <dgm:prSet/>
      <dgm:spPr/>
      <dgm:t>
        <a:bodyPr/>
        <a:lstStyle/>
        <a:p>
          <a:endParaRPr lang="en-US"/>
        </a:p>
      </dgm:t>
    </dgm:pt>
    <dgm:pt modelId="{4C1E443B-19A6-4DE7-949C-2965F2E2C98B}" type="sibTrans" cxnId="{A3ECBCB5-75F9-453F-95CA-2B377316662B}">
      <dgm:prSet/>
      <dgm:spPr/>
      <dgm:t>
        <a:bodyPr/>
        <a:lstStyle/>
        <a:p>
          <a:endParaRPr lang="en-US"/>
        </a:p>
      </dgm:t>
    </dgm:pt>
    <dgm:pt modelId="{2FEFFC3A-280E-4DE7-AABF-8C5A72697012}">
      <dgm:prSet/>
      <dgm:spPr/>
      <dgm:t>
        <a:bodyPr/>
        <a:lstStyle/>
        <a:p>
          <a:r>
            <a:rPr lang="en-GB" dirty="0"/>
            <a:t>Okehampton is only 4k away! Okehampton is very lucky to be so near Dartmoor! My auntie also lives very near! She lives in </a:t>
          </a:r>
          <a:r>
            <a:rPr lang="en-GB" dirty="0" err="1"/>
            <a:t>Tedburn</a:t>
          </a:r>
          <a:r>
            <a:rPr lang="en-GB"/>
            <a:t> St Mary </a:t>
          </a:r>
          <a:r>
            <a:rPr lang="en-GB" dirty="0"/>
            <a:t>which is about 3 miles from Dartmoor and we always go to Dartmoor when we are there!</a:t>
          </a:r>
          <a:endParaRPr lang="en-US" dirty="0"/>
        </a:p>
      </dgm:t>
    </dgm:pt>
    <dgm:pt modelId="{3F06D7C5-BEA9-4EA6-BD28-FF69C9562C6F}" type="parTrans" cxnId="{C13DCB2D-22DC-4764-92DE-93A61931471A}">
      <dgm:prSet/>
      <dgm:spPr/>
      <dgm:t>
        <a:bodyPr/>
        <a:lstStyle/>
        <a:p>
          <a:endParaRPr lang="en-US"/>
        </a:p>
      </dgm:t>
    </dgm:pt>
    <dgm:pt modelId="{0F203D79-CF6A-4826-B5D8-6D54E922F44D}" type="sibTrans" cxnId="{C13DCB2D-22DC-4764-92DE-93A61931471A}">
      <dgm:prSet/>
      <dgm:spPr/>
      <dgm:t>
        <a:bodyPr/>
        <a:lstStyle/>
        <a:p>
          <a:endParaRPr lang="en-US"/>
        </a:p>
      </dgm:t>
    </dgm:pt>
    <dgm:pt modelId="{540CC207-2210-4029-B0C8-F5B771C54740}" type="pres">
      <dgm:prSet presAssocID="{671BDED4-586D-4BD8-B5D2-71FDFAF149BA}" presName="hierChild1" presStyleCnt="0">
        <dgm:presLayoutVars>
          <dgm:chPref val="1"/>
          <dgm:dir/>
          <dgm:animOne val="branch"/>
          <dgm:animLvl val="lvl"/>
          <dgm:resizeHandles/>
        </dgm:presLayoutVars>
      </dgm:prSet>
      <dgm:spPr/>
      <dgm:t>
        <a:bodyPr/>
        <a:lstStyle/>
        <a:p>
          <a:endParaRPr lang="en-GB"/>
        </a:p>
      </dgm:t>
    </dgm:pt>
    <dgm:pt modelId="{5B02DFFD-176F-4D8A-B71F-1E4FC85A3018}" type="pres">
      <dgm:prSet presAssocID="{8F82905D-9B75-4905-BFC5-B4E826D4223C}" presName="hierRoot1" presStyleCnt="0"/>
      <dgm:spPr/>
    </dgm:pt>
    <dgm:pt modelId="{9321A23F-4FB3-4B53-831A-7899A25FAB16}" type="pres">
      <dgm:prSet presAssocID="{8F82905D-9B75-4905-BFC5-B4E826D4223C}" presName="composite" presStyleCnt="0"/>
      <dgm:spPr/>
    </dgm:pt>
    <dgm:pt modelId="{C3E8D5A1-B513-43CF-90E9-E9A09B2F7C70}" type="pres">
      <dgm:prSet presAssocID="{8F82905D-9B75-4905-BFC5-B4E826D4223C}" presName="background" presStyleLbl="node0" presStyleIdx="0" presStyleCnt="2"/>
      <dgm:spPr/>
    </dgm:pt>
    <dgm:pt modelId="{01135AA1-617F-4C5A-92A5-8072F56FDD60}" type="pres">
      <dgm:prSet presAssocID="{8F82905D-9B75-4905-BFC5-B4E826D4223C}" presName="text" presStyleLbl="fgAcc0" presStyleIdx="0" presStyleCnt="2">
        <dgm:presLayoutVars>
          <dgm:chPref val="3"/>
        </dgm:presLayoutVars>
      </dgm:prSet>
      <dgm:spPr/>
      <dgm:t>
        <a:bodyPr/>
        <a:lstStyle/>
        <a:p>
          <a:endParaRPr lang="en-GB"/>
        </a:p>
      </dgm:t>
    </dgm:pt>
    <dgm:pt modelId="{F79B4EF5-0F26-486A-8C39-9DD26E75CF19}" type="pres">
      <dgm:prSet presAssocID="{8F82905D-9B75-4905-BFC5-B4E826D4223C}" presName="hierChild2" presStyleCnt="0"/>
      <dgm:spPr/>
    </dgm:pt>
    <dgm:pt modelId="{AEE3A5DA-FEB3-414E-937E-4416049CC771}" type="pres">
      <dgm:prSet presAssocID="{2FEFFC3A-280E-4DE7-AABF-8C5A72697012}" presName="hierRoot1" presStyleCnt="0"/>
      <dgm:spPr/>
    </dgm:pt>
    <dgm:pt modelId="{6A2F258E-0929-45CF-A5C4-F5C7DDBC75D6}" type="pres">
      <dgm:prSet presAssocID="{2FEFFC3A-280E-4DE7-AABF-8C5A72697012}" presName="composite" presStyleCnt="0"/>
      <dgm:spPr/>
    </dgm:pt>
    <dgm:pt modelId="{1A289592-FBB7-4827-9278-C315BDBA6365}" type="pres">
      <dgm:prSet presAssocID="{2FEFFC3A-280E-4DE7-AABF-8C5A72697012}" presName="background" presStyleLbl="node0" presStyleIdx="1" presStyleCnt="2"/>
      <dgm:spPr/>
    </dgm:pt>
    <dgm:pt modelId="{14D1E349-2C2F-4E9A-804E-81A454DA7E85}" type="pres">
      <dgm:prSet presAssocID="{2FEFFC3A-280E-4DE7-AABF-8C5A72697012}" presName="text" presStyleLbl="fgAcc0" presStyleIdx="1" presStyleCnt="2">
        <dgm:presLayoutVars>
          <dgm:chPref val="3"/>
        </dgm:presLayoutVars>
      </dgm:prSet>
      <dgm:spPr/>
      <dgm:t>
        <a:bodyPr/>
        <a:lstStyle/>
        <a:p>
          <a:endParaRPr lang="en-GB"/>
        </a:p>
      </dgm:t>
    </dgm:pt>
    <dgm:pt modelId="{D931E55F-CAF5-408A-9953-4368EEBB8DC8}" type="pres">
      <dgm:prSet presAssocID="{2FEFFC3A-280E-4DE7-AABF-8C5A72697012}" presName="hierChild2" presStyleCnt="0"/>
      <dgm:spPr/>
    </dgm:pt>
  </dgm:ptLst>
  <dgm:cxnLst>
    <dgm:cxn modelId="{A3ECBCB5-75F9-453F-95CA-2B377316662B}" srcId="{671BDED4-586D-4BD8-B5D2-71FDFAF149BA}" destId="{8F82905D-9B75-4905-BFC5-B4E826D4223C}" srcOrd="0" destOrd="0" parTransId="{E207D96F-5AC7-4A66-9481-19AA2B9AB52C}" sibTransId="{4C1E443B-19A6-4DE7-949C-2965F2E2C98B}"/>
    <dgm:cxn modelId="{69926B85-9636-439F-B697-C177C81BD0D6}" type="presOf" srcId="{8F82905D-9B75-4905-BFC5-B4E826D4223C}" destId="{01135AA1-617F-4C5A-92A5-8072F56FDD60}" srcOrd="0" destOrd="0" presId="urn:microsoft.com/office/officeart/2005/8/layout/hierarchy1"/>
    <dgm:cxn modelId="{22AFD2D9-2179-4E62-8D99-05A85A13AB6C}" type="presOf" srcId="{671BDED4-586D-4BD8-B5D2-71FDFAF149BA}" destId="{540CC207-2210-4029-B0C8-F5B771C54740}" srcOrd="0" destOrd="0" presId="urn:microsoft.com/office/officeart/2005/8/layout/hierarchy1"/>
    <dgm:cxn modelId="{3666C150-91AE-431C-B746-088E08C558ED}" type="presOf" srcId="{2FEFFC3A-280E-4DE7-AABF-8C5A72697012}" destId="{14D1E349-2C2F-4E9A-804E-81A454DA7E85}" srcOrd="0" destOrd="0" presId="urn:microsoft.com/office/officeart/2005/8/layout/hierarchy1"/>
    <dgm:cxn modelId="{C13DCB2D-22DC-4764-92DE-93A61931471A}" srcId="{671BDED4-586D-4BD8-B5D2-71FDFAF149BA}" destId="{2FEFFC3A-280E-4DE7-AABF-8C5A72697012}" srcOrd="1" destOrd="0" parTransId="{3F06D7C5-BEA9-4EA6-BD28-FF69C9562C6F}" sibTransId="{0F203D79-CF6A-4826-B5D8-6D54E922F44D}"/>
    <dgm:cxn modelId="{DACFAA1B-69C6-4058-8BC9-2CD0ABB7D147}" type="presParOf" srcId="{540CC207-2210-4029-B0C8-F5B771C54740}" destId="{5B02DFFD-176F-4D8A-B71F-1E4FC85A3018}" srcOrd="0" destOrd="0" presId="urn:microsoft.com/office/officeart/2005/8/layout/hierarchy1"/>
    <dgm:cxn modelId="{5F420BF9-0A57-416D-965C-62C1B107E2DF}" type="presParOf" srcId="{5B02DFFD-176F-4D8A-B71F-1E4FC85A3018}" destId="{9321A23F-4FB3-4B53-831A-7899A25FAB16}" srcOrd="0" destOrd="0" presId="urn:microsoft.com/office/officeart/2005/8/layout/hierarchy1"/>
    <dgm:cxn modelId="{EFE45C73-045E-42E6-8B1D-BD8D32FE14F1}" type="presParOf" srcId="{9321A23F-4FB3-4B53-831A-7899A25FAB16}" destId="{C3E8D5A1-B513-43CF-90E9-E9A09B2F7C70}" srcOrd="0" destOrd="0" presId="urn:microsoft.com/office/officeart/2005/8/layout/hierarchy1"/>
    <dgm:cxn modelId="{AC711D3D-3869-4DE5-9D49-E5F35D3C1E35}" type="presParOf" srcId="{9321A23F-4FB3-4B53-831A-7899A25FAB16}" destId="{01135AA1-617F-4C5A-92A5-8072F56FDD60}" srcOrd="1" destOrd="0" presId="urn:microsoft.com/office/officeart/2005/8/layout/hierarchy1"/>
    <dgm:cxn modelId="{714EEDE4-26AE-4FBA-9767-7DA7A20B4278}" type="presParOf" srcId="{5B02DFFD-176F-4D8A-B71F-1E4FC85A3018}" destId="{F79B4EF5-0F26-486A-8C39-9DD26E75CF19}" srcOrd="1" destOrd="0" presId="urn:microsoft.com/office/officeart/2005/8/layout/hierarchy1"/>
    <dgm:cxn modelId="{6D37DF47-F4B7-447D-9C1A-8D1BFA8F5B48}" type="presParOf" srcId="{540CC207-2210-4029-B0C8-F5B771C54740}" destId="{AEE3A5DA-FEB3-414E-937E-4416049CC771}" srcOrd="1" destOrd="0" presId="urn:microsoft.com/office/officeart/2005/8/layout/hierarchy1"/>
    <dgm:cxn modelId="{65705C47-395C-470F-BC62-7FD54EF22231}" type="presParOf" srcId="{AEE3A5DA-FEB3-414E-937E-4416049CC771}" destId="{6A2F258E-0929-45CF-A5C4-F5C7DDBC75D6}" srcOrd="0" destOrd="0" presId="urn:microsoft.com/office/officeart/2005/8/layout/hierarchy1"/>
    <dgm:cxn modelId="{797FD05C-949D-497C-AB7A-99BED45A97FB}" type="presParOf" srcId="{6A2F258E-0929-45CF-A5C4-F5C7DDBC75D6}" destId="{1A289592-FBB7-4827-9278-C315BDBA6365}" srcOrd="0" destOrd="0" presId="urn:microsoft.com/office/officeart/2005/8/layout/hierarchy1"/>
    <dgm:cxn modelId="{B0CB0972-77BB-4DBD-8EE3-A09A01C2D468}" type="presParOf" srcId="{6A2F258E-0929-45CF-A5C4-F5C7DDBC75D6}" destId="{14D1E349-2C2F-4E9A-804E-81A454DA7E85}" srcOrd="1" destOrd="0" presId="urn:microsoft.com/office/officeart/2005/8/layout/hierarchy1"/>
    <dgm:cxn modelId="{2C27CF19-8E46-4FF0-90FA-3ABA67EDC72A}" type="presParOf" srcId="{AEE3A5DA-FEB3-414E-937E-4416049CC771}" destId="{D931E55F-CAF5-408A-9953-4368EEBB8DC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8D5A1-B513-43CF-90E9-E9A09B2F7C70}">
      <dsp:nvSpPr>
        <dsp:cNvPr id="0" name=""/>
        <dsp:cNvSpPr/>
      </dsp:nvSpPr>
      <dsp:spPr>
        <a:xfrm>
          <a:off x="130938" y="1393"/>
          <a:ext cx="4224635" cy="2682643"/>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135AA1-617F-4C5A-92A5-8072F56FDD60}">
      <dsp:nvSpPr>
        <dsp:cNvPr id="0" name=""/>
        <dsp:cNvSpPr/>
      </dsp:nvSpPr>
      <dsp:spPr>
        <a:xfrm>
          <a:off x="600342" y="447327"/>
          <a:ext cx="4224635" cy="2682643"/>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a:t>Plymouth and Exeter are both towns near Dartmoor, Plymouth is 10k away form Dartmoor and Exeter is 27.6 miles away but smaller towns like Okehampton are nearer!</a:t>
          </a:r>
          <a:endParaRPr lang="en-US" sz="2100" kern="1200"/>
        </a:p>
      </dsp:txBody>
      <dsp:txXfrm>
        <a:off x="678914" y="525899"/>
        <a:ext cx="4067491" cy="2525499"/>
      </dsp:txXfrm>
    </dsp:sp>
    <dsp:sp modelId="{1A289592-FBB7-4827-9278-C315BDBA6365}">
      <dsp:nvSpPr>
        <dsp:cNvPr id="0" name=""/>
        <dsp:cNvSpPr/>
      </dsp:nvSpPr>
      <dsp:spPr>
        <a:xfrm>
          <a:off x="5294381" y="1393"/>
          <a:ext cx="4224635" cy="2682643"/>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D1E349-2C2F-4E9A-804E-81A454DA7E85}">
      <dsp:nvSpPr>
        <dsp:cNvPr id="0" name=""/>
        <dsp:cNvSpPr/>
      </dsp:nvSpPr>
      <dsp:spPr>
        <a:xfrm>
          <a:off x="5763785" y="447327"/>
          <a:ext cx="4224635" cy="2682643"/>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dirty="0"/>
            <a:t>Okehampton is only 4k away! Okehampton is very lucky to be so near Dartmoor! My auntie also lives very near! She lives in </a:t>
          </a:r>
          <a:r>
            <a:rPr lang="en-GB" sz="2100" kern="1200" dirty="0" err="1"/>
            <a:t>Tedburn</a:t>
          </a:r>
          <a:r>
            <a:rPr lang="en-GB" sz="2100" kern="1200"/>
            <a:t> St Mary </a:t>
          </a:r>
          <a:r>
            <a:rPr lang="en-GB" sz="2100" kern="1200" dirty="0"/>
            <a:t>which is about 3 miles from Dartmoor and we always go to Dartmoor when we are there!</a:t>
          </a:r>
          <a:endParaRPr lang="en-US" sz="2100" kern="1200" dirty="0"/>
        </a:p>
      </dsp:txBody>
      <dsp:txXfrm>
        <a:off x="5842357" y="525899"/>
        <a:ext cx="4067491" cy="252549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EECC85-A9A5-461A-BD23-9A1E01A422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0704813E-B777-4862-8F50-793061D171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9387ABC-652E-44E0-A0EE-8B1241CC6E22}"/>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03DF1CA9-B6B7-4401-96C1-A800039199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1EF190A-A98E-48B6-A978-C1BFDAD89C25}"/>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2573152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68AE74-2CC8-465E-80D7-2EF3FE251B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1083562-58F1-4FD3-B1FA-E2D7947063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E4DC9CF-1177-4ECC-8D07-1153A550EBF1}"/>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1CFF2846-86FF-4CBE-9BEF-98EFAF8215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62383E9-C788-4ABA-9A82-AEF1319C3FDF}"/>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36559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9094DD-8067-4C92-8AE5-6B6981CAD6B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6BD32434-99AC-4966-AA6F-CFAB598D77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B9296EF6-9397-4315-A0D1-7D624F50C00A}"/>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44D1C664-6B52-480F-961F-B2B07C8231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1190697-8C6E-48D0-A1D6-F4C5BF864F94}"/>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3510325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8B72B3-193D-4237-9CF1-E63CB586B4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92E6D9F-FE02-4068-B4FC-FEA73191E28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3EDA100F-3557-4239-B1A7-195B3D4714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AFC67677-3873-4B7E-8506-9DC72448B39D}"/>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6" name="Footer Placeholder 5">
            <a:extLst>
              <a:ext uri="{FF2B5EF4-FFF2-40B4-BE49-F238E27FC236}">
                <a16:creationId xmlns:a16="http://schemas.microsoft.com/office/drawing/2014/main" xmlns="" id="{C8C34D4B-DA98-42D2-95B7-CCC4F078A2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2620603-95E7-46BB-901B-0B88ECF2831C}"/>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3657570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3F65C1-A9D7-41E0-B97F-71D0B60B6A9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BE23881-293E-4014-ADD8-31C4C2AC46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FF9DB1F-2C3E-43BC-97B0-71E32C960F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DEF72C42-8684-4BDF-9527-DDDBD2B7B5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4755387-75D2-49A1-BF1A-6E9A64419C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A261BC7F-A12E-4871-8108-22FF1F7D295D}"/>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8" name="Footer Placeholder 7">
            <a:extLst>
              <a:ext uri="{FF2B5EF4-FFF2-40B4-BE49-F238E27FC236}">
                <a16:creationId xmlns:a16="http://schemas.microsoft.com/office/drawing/2014/main" xmlns="" id="{1F542284-D81F-4478-B608-44F08EE0B1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C15A6DDC-DE15-4AD4-88E4-AFC0C2D283DB}"/>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274286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2D0286-54C4-402D-B41D-E4F9C3BFE3F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5335D511-02A1-4D82-94C7-0424ADDFE199}"/>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4" name="Footer Placeholder 3">
            <a:extLst>
              <a:ext uri="{FF2B5EF4-FFF2-40B4-BE49-F238E27FC236}">
                <a16:creationId xmlns:a16="http://schemas.microsoft.com/office/drawing/2014/main" xmlns="" id="{BF4DACD2-D86C-431E-9B76-2B53472D8C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3B9C788A-9604-4755-97D1-3EB99D7BFBA4}"/>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2287617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D9C3F39-F5A1-4E61-BA5C-4ADDB07B3A2D}"/>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3" name="Footer Placeholder 2">
            <a:extLst>
              <a:ext uri="{FF2B5EF4-FFF2-40B4-BE49-F238E27FC236}">
                <a16:creationId xmlns:a16="http://schemas.microsoft.com/office/drawing/2014/main" xmlns="" id="{2FBAA508-F2D5-4B24-BD61-BDEDFF3847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2B913A63-75DA-4E5E-B722-C3A719A98E3F}"/>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1999973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4E000B-C7E4-4027-A70D-5642DF0298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2B7C7DF-6F11-4F67-872B-75A8EE42C0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A245883-DC1E-4507-8754-A4AE54DDE6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C66B641-5289-4C82-ACB0-4D82F6251233}"/>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6" name="Footer Placeholder 5">
            <a:extLst>
              <a:ext uri="{FF2B5EF4-FFF2-40B4-BE49-F238E27FC236}">
                <a16:creationId xmlns:a16="http://schemas.microsoft.com/office/drawing/2014/main" xmlns="" id="{21BE2C62-E04E-474A-A6EB-B94B7C41B0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34A5046-95D0-4231-822B-A021986138F8}"/>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2718355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8C8717-0467-467D-AA52-AE6A9C866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957D94CF-6D12-4D46-923D-5BE2F6C8EA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0F3D9189-4455-4269-880D-599ECE0EBA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3FA98F0-359D-40E4-9A0F-B47D2407E3B2}"/>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6" name="Footer Placeholder 5">
            <a:extLst>
              <a:ext uri="{FF2B5EF4-FFF2-40B4-BE49-F238E27FC236}">
                <a16:creationId xmlns:a16="http://schemas.microsoft.com/office/drawing/2014/main" xmlns="" id="{2EC186F4-0881-4374-ABEE-9A03F0AAA8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481A4F6-3BB3-4190-BBCE-EB6B8FCF8F97}"/>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403276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AB7E76-A862-437C-A0FB-DD0FE72D47E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B984166-FC88-45DD-B9B2-484D3C9D50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87BBEEE-E11C-4025-9804-C1D3DA5638F5}"/>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5544994C-8F12-4509-8F9B-C65FCA4753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EBC2CA4-635B-4BFC-A635-ABF0BABF9977}"/>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1595338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72F6725-12F2-4F3E-8DB2-48AAF2F7F2D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F073ECB-61E6-4CB3-BC7A-A2C1564485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1AA0193-8B44-443A-825A-4DCC70D9E24E}"/>
              </a:ext>
            </a:extLst>
          </p:cNvPr>
          <p:cNvSpPr>
            <a:spLocks noGrp="1"/>
          </p:cNvSpPr>
          <p:nvPr>
            <p:ph type="dt" sz="half" idx="10"/>
          </p:nvPr>
        </p:nvSpPr>
        <p:spPr/>
        <p:txBody>
          <a:body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1F3E2E81-914C-4A5B-9858-50A4B2E67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BC8E7AB-04E4-43C0-BAF5-58743BC099A3}"/>
              </a:ext>
            </a:extLst>
          </p:cNvPr>
          <p:cNvSpPr>
            <a:spLocks noGrp="1"/>
          </p:cNvSpPr>
          <p:nvPr>
            <p:ph type="sldNum" sz="quarter" idx="12"/>
          </p:nvPr>
        </p:nvSpPr>
        <p:spPr/>
        <p:txBody>
          <a:bodyPr/>
          <a:lstStyle/>
          <a:p>
            <a:fld id="{C4A1588C-FC7F-42A6-98B8-9F754186E306}" type="slidenum">
              <a:rPr lang="en-GB" smtClean="0"/>
              <a:t>‹#›</a:t>
            </a:fld>
            <a:endParaRPr lang="en-GB"/>
          </a:p>
        </p:txBody>
      </p:sp>
    </p:spTree>
    <p:extLst>
      <p:ext uri="{BB962C8B-B14F-4D97-AF65-F5344CB8AC3E}">
        <p14:creationId xmlns:p14="http://schemas.microsoft.com/office/powerpoint/2010/main" val="3294799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B2E663B-D3F3-48B6-97B7-3B6D9BCBB8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AF2536A-0C09-4BE1-9A2A-012C026FE7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2017E78-8C66-41D3-A58A-03A3D55468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7DED0-C133-47C0-B76E-30ABA178767F}" type="datetimeFigureOut">
              <a:rPr lang="en-GB" smtClean="0"/>
              <a:t>24/04/2020</a:t>
            </a:fld>
            <a:endParaRPr lang="en-GB"/>
          </a:p>
        </p:txBody>
      </p:sp>
      <p:sp>
        <p:nvSpPr>
          <p:cNvPr id="5" name="Footer Placeholder 4">
            <a:extLst>
              <a:ext uri="{FF2B5EF4-FFF2-40B4-BE49-F238E27FC236}">
                <a16:creationId xmlns:a16="http://schemas.microsoft.com/office/drawing/2014/main" xmlns="" id="{DB339751-5671-4FD3-AFDC-FF5847EFEA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BCDEAF93-BFCA-437C-9BDA-6290362282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A1588C-FC7F-42A6-98B8-9F754186E306}" type="slidenum">
              <a:rPr lang="en-GB" smtClean="0"/>
              <a:t>‹#›</a:t>
            </a:fld>
            <a:endParaRPr lang="en-GB"/>
          </a:p>
        </p:txBody>
      </p:sp>
    </p:spTree>
    <p:extLst>
      <p:ext uri="{BB962C8B-B14F-4D97-AF65-F5344CB8AC3E}">
        <p14:creationId xmlns:p14="http://schemas.microsoft.com/office/powerpoint/2010/main" val="3008434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Dartmoor"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B47439-135F-44B1-9005-1B8A312A548A}"/>
              </a:ext>
            </a:extLst>
          </p:cNvPr>
          <p:cNvSpPr>
            <a:spLocks noGrp="1"/>
          </p:cNvSpPr>
          <p:nvPr>
            <p:ph type="ctrTitle"/>
          </p:nvPr>
        </p:nvSpPr>
        <p:spPr>
          <a:xfrm>
            <a:off x="1524000" y="168676"/>
            <a:ext cx="9144000" cy="1154097"/>
          </a:xfrm>
        </p:spPr>
        <p:txBody>
          <a:bodyPr/>
          <a:lstStyle/>
          <a:p>
            <a:r>
              <a:rPr lang="en-GB" b="1" u="sng" dirty="0">
                <a:solidFill>
                  <a:srgbClr val="FF0000"/>
                </a:solidFill>
                <a:effectLst>
                  <a:outerShdw blurRad="38100" dist="38100" dir="2700000" algn="tl">
                    <a:srgbClr val="000000">
                      <a:alpha val="43137"/>
                    </a:srgbClr>
                  </a:outerShdw>
                </a:effectLst>
              </a:rPr>
              <a:t>D</a:t>
            </a:r>
            <a:r>
              <a:rPr lang="en-GB" b="1" u="sng" dirty="0">
                <a:solidFill>
                  <a:schemeClr val="accent2"/>
                </a:solidFill>
                <a:effectLst>
                  <a:outerShdw blurRad="38100" dist="38100" dir="2700000" algn="tl">
                    <a:srgbClr val="000000">
                      <a:alpha val="43137"/>
                    </a:srgbClr>
                  </a:outerShdw>
                </a:effectLst>
              </a:rPr>
              <a:t>A</a:t>
            </a:r>
            <a:r>
              <a:rPr lang="en-GB" b="1" u="sng" dirty="0">
                <a:solidFill>
                  <a:srgbClr val="FFFF00"/>
                </a:solidFill>
                <a:effectLst>
                  <a:outerShdw blurRad="38100" dist="38100" dir="2700000" algn="tl">
                    <a:srgbClr val="000000">
                      <a:alpha val="43137"/>
                    </a:srgbClr>
                  </a:outerShdw>
                </a:effectLst>
              </a:rPr>
              <a:t>R</a:t>
            </a:r>
            <a:r>
              <a:rPr lang="en-GB" b="1" u="sng" dirty="0">
                <a:solidFill>
                  <a:srgbClr val="00B050"/>
                </a:solidFill>
                <a:effectLst>
                  <a:outerShdw blurRad="38100" dist="38100" dir="2700000" algn="tl">
                    <a:srgbClr val="000000">
                      <a:alpha val="43137"/>
                    </a:srgbClr>
                  </a:outerShdw>
                </a:effectLst>
              </a:rPr>
              <a:t>T</a:t>
            </a:r>
            <a:r>
              <a:rPr lang="en-GB" b="1" u="sng" dirty="0">
                <a:solidFill>
                  <a:srgbClr val="00B0F0"/>
                </a:solidFill>
                <a:effectLst>
                  <a:outerShdw blurRad="38100" dist="38100" dir="2700000" algn="tl">
                    <a:srgbClr val="000000">
                      <a:alpha val="43137"/>
                    </a:srgbClr>
                  </a:outerShdw>
                </a:effectLst>
              </a:rPr>
              <a:t>M</a:t>
            </a:r>
            <a:r>
              <a:rPr lang="en-GB" b="1" u="sng" dirty="0">
                <a:solidFill>
                  <a:srgbClr val="7030A0"/>
                </a:solidFill>
                <a:effectLst>
                  <a:outerShdw blurRad="38100" dist="38100" dir="2700000" algn="tl">
                    <a:srgbClr val="000000">
                      <a:alpha val="43137"/>
                    </a:srgbClr>
                  </a:outerShdw>
                </a:effectLst>
              </a:rPr>
              <a:t>O</a:t>
            </a:r>
            <a:r>
              <a:rPr lang="en-GB" b="1" u="sng" dirty="0">
                <a:solidFill>
                  <a:schemeClr val="accent2">
                    <a:lumMod val="40000"/>
                    <a:lumOff val="60000"/>
                  </a:schemeClr>
                </a:solidFill>
                <a:effectLst>
                  <a:outerShdw blurRad="38100" dist="38100" dir="2700000" algn="tl">
                    <a:srgbClr val="000000">
                      <a:alpha val="43137"/>
                    </a:srgbClr>
                  </a:outerShdw>
                </a:effectLst>
              </a:rPr>
              <a:t>O</a:t>
            </a:r>
            <a:r>
              <a:rPr lang="en-GB" b="1" u="sng" dirty="0">
                <a:effectLst>
                  <a:outerShdw blurRad="38100" dist="38100" dir="2700000" algn="tl">
                    <a:srgbClr val="000000">
                      <a:alpha val="43137"/>
                    </a:srgbClr>
                  </a:outerShdw>
                </a:effectLst>
              </a:rPr>
              <a:t>R</a:t>
            </a:r>
          </a:p>
        </p:txBody>
      </p:sp>
      <p:sp>
        <p:nvSpPr>
          <p:cNvPr id="3" name="Subtitle 2">
            <a:extLst>
              <a:ext uri="{FF2B5EF4-FFF2-40B4-BE49-F238E27FC236}">
                <a16:creationId xmlns:a16="http://schemas.microsoft.com/office/drawing/2014/main" xmlns="" id="{1694BC4F-B281-4FA1-B99B-FF5F9B39B687}"/>
              </a:ext>
            </a:extLst>
          </p:cNvPr>
          <p:cNvSpPr>
            <a:spLocks noGrp="1"/>
          </p:cNvSpPr>
          <p:nvPr>
            <p:ph type="subTitle" idx="1"/>
          </p:nvPr>
        </p:nvSpPr>
        <p:spPr>
          <a:xfrm>
            <a:off x="1524000" y="1580226"/>
            <a:ext cx="9144000" cy="1655762"/>
          </a:xfrm>
        </p:spPr>
        <p:txBody>
          <a:bodyPr/>
          <a:lstStyle/>
          <a:p>
            <a:r>
              <a:rPr lang="en-GB" dirty="0"/>
              <a:t>BY EVIE HOY</a:t>
            </a:r>
          </a:p>
        </p:txBody>
      </p:sp>
      <p:pic>
        <p:nvPicPr>
          <p:cNvPr id="4" name="Picture 3">
            <a:extLst>
              <a:ext uri="{FF2B5EF4-FFF2-40B4-BE49-F238E27FC236}">
                <a16:creationId xmlns:a16="http://schemas.microsoft.com/office/drawing/2014/main" xmlns="" id="{38F26BA8-E7D2-4A7D-A6D3-164240CDD78E}"/>
              </a:ext>
            </a:extLst>
          </p:cNvPr>
          <p:cNvPicPr>
            <a:picLocks noChangeAspect="1"/>
          </p:cNvPicPr>
          <p:nvPr/>
        </p:nvPicPr>
        <p:blipFill>
          <a:blip r:embed="rId2"/>
          <a:stretch>
            <a:fillRect/>
          </a:stretch>
        </p:blipFill>
        <p:spPr>
          <a:xfrm>
            <a:off x="7661429" y="2096679"/>
            <a:ext cx="4296792" cy="4073302"/>
          </a:xfrm>
          <a:prstGeom prst="rect">
            <a:avLst/>
          </a:prstGeom>
        </p:spPr>
      </p:pic>
      <p:pic>
        <p:nvPicPr>
          <p:cNvPr id="6" name="Picture 5" descr="A group of people posing for the camera&#10;&#10;Description automatically generated">
            <a:extLst>
              <a:ext uri="{FF2B5EF4-FFF2-40B4-BE49-F238E27FC236}">
                <a16:creationId xmlns:a16="http://schemas.microsoft.com/office/drawing/2014/main" xmlns="" id="{C8CF0AF3-4B91-4905-8977-B2B5109FA9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575" y="1428750"/>
            <a:ext cx="4381500" cy="4972050"/>
          </a:xfrm>
          <a:prstGeom prst="rect">
            <a:avLst/>
          </a:prstGeom>
        </p:spPr>
      </p:pic>
      <p:sp>
        <p:nvSpPr>
          <p:cNvPr id="7" name="TextBox 6">
            <a:extLst>
              <a:ext uri="{FF2B5EF4-FFF2-40B4-BE49-F238E27FC236}">
                <a16:creationId xmlns:a16="http://schemas.microsoft.com/office/drawing/2014/main" xmlns="" id="{94AC2B1F-F286-4004-8FDD-6581379708EA}"/>
              </a:ext>
            </a:extLst>
          </p:cNvPr>
          <p:cNvSpPr txBox="1"/>
          <p:nvPr/>
        </p:nvSpPr>
        <p:spPr>
          <a:xfrm>
            <a:off x="1524000" y="524966"/>
            <a:ext cx="1871472" cy="646331"/>
          </a:xfrm>
          <a:prstGeom prst="rect">
            <a:avLst/>
          </a:prstGeom>
          <a:noFill/>
        </p:spPr>
        <p:txBody>
          <a:bodyPr wrap="square" rtlCol="0">
            <a:spAutoFit/>
          </a:bodyPr>
          <a:lstStyle/>
          <a:p>
            <a:r>
              <a:rPr lang="en-GB" dirty="0"/>
              <a:t>Me and my family in Dartmoor.</a:t>
            </a:r>
          </a:p>
        </p:txBody>
      </p:sp>
    </p:spTree>
    <p:extLst>
      <p:ext uri="{BB962C8B-B14F-4D97-AF65-F5344CB8AC3E}">
        <p14:creationId xmlns:p14="http://schemas.microsoft.com/office/powerpoint/2010/main" val="7898875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xmlns="" r:id="rId3"/>
              </a:ext>
            </a:extLst>
          </a:blip>
          <a:srcRect/>
          <a:stretch>
            <a:fillRect t="-17000" b="-17000"/>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7EC1B51A-F30F-4CF9-B92F-3FE85EFCDA18}"/>
              </a:ext>
            </a:extLst>
          </p:cNvPr>
          <p:cNvPicPr>
            <a:picLocks noChangeAspect="1"/>
          </p:cNvPicPr>
          <p:nvPr/>
        </p:nvPicPr>
        <p:blipFill>
          <a:blip r:embed="rId4"/>
          <a:stretch>
            <a:fillRect/>
          </a:stretch>
        </p:blipFill>
        <p:spPr>
          <a:xfrm>
            <a:off x="838200" y="681036"/>
            <a:ext cx="10335015" cy="4351339"/>
          </a:xfrm>
          <a:prstGeom prst="rect">
            <a:avLst/>
          </a:prstGeom>
        </p:spPr>
      </p:pic>
      <p:sp>
        <p:nvSpPr>
          <p:cNvPr id="3" name="Content Placeholder 2">
            <a:extLst>
              <a:ext uri="{FF2B5EF4-FFF2-40B4-BE49-F238E27FC236}">
                <a16:creationId xmlns:a16="http://schemas.microsoft.com/office/drawing/2014/main" xmlns="" id="{2C3ADBB9-03C4-4C4F-A855-B25A4D3087C6}"/>
              </a:ext>
            </a:extLst>
          </p:cNvPr>
          <p:cNvSpPr>
            <a:spLocks noGrp="1"/>
          </p:cNvSpPr>
          <p:nvPr>
            <p:ph idx="1"/>
          </p:nvPr>
        </p:nvSpPr>
        <p:spPr/>
        <p:txBody>
          <a:bodyPr/>
          <a:lstStyle/>
          <a:p>
            <a:r>
              <a:rPr lang="en-GB" dirty="0">
                <a:solidFill>
                  <a:schemeClr val="bg2">
                    <a:lumMod val="10000"/>
                  </a:schemeClr>
                </a:solidFill>
              </a:rPr>
              <a:t>Dartmoor is in southern Devon.</a:t>
            </a:r>
          </a:p>
          <a:p>
            <a:r>
              <a:rPr lang="en-GB" dirty="0">
                <a:solidFill>
                  <a:schemeClr val="bg2">
                    <a:lumMod val="10000"/>
                  </a:schemeClr>
                </a:solidFill>
              </a:rPr>
              <a:t>Dartmoor has over 8 million visitors a year!</a:t>
            </a:r>
          </a:p>
          <a:p>
            <a:r>
              <a:rPr lang="en-GB" dirty="0">
                <a:solidFill>
                  <a:schemeClr val="bg2">
                    <a:lumMod val="10000"/>
                  </a:schemeClr>
                </a:solidFill>
              </a:rPr>
              <a:t>It is home to the River Dart.</a:t>
            </a:r>
          </a:p>
          <a:p>
            <a:r>
              <a:rPr lang="en-GB" dirty="0">
                <a:solidFill>
                  <a:schemeClr val="bg2">
                    <a:lumMod val="10000"/>
                  </a:schemeClr>
                </a:solidFill>
              </a:rPr>
              <a:t>Dartmoor covers an area of 368.3 </a:t>
            </a:r>
            <a:r>
              <a:rPr lang="en-GB" dirty="0" err="1">
                <a:solidFill>
                  <a:schemeClr val="bg2">
                    <a:lumMod val="10000"/>
                  </a:schemeClr>
                </a:solidFill>
              </a:rPr>
              <a:t>sq</a:t>
            </a:r>
            <a:r>
              <a:rPr lang="en-GB" dirty="0">
                <a:solidFill>
                  <a:schemeClr val="bg2">
                    <a:lumMod val="10000"/>
                  </a:schemeClr>
                </a:solidFill>
              </a:rPr>
              <a:t> miles.</a:t>
            </a:r>
          </a:p>
          <a:p>
            <a:r>
              <a:rPr lang="en-GB" dirty="0">
                <a:solidFill>
                  <a:schemeClr val="bg2">
                    <a:lumMod val="10000"/>
                  </a:schemeClr>
                </a:solidFill>
              </a:rPr>
              <a:t>It is home to lots of wildlife such as, Greater Butterfly Orchids, mammals, birds ,fungi and MUCH more.</a:t>
            </a:r>
          </a:p>
          <a:p>
            <a:endParaRPr lang="en-GB" dirty="0"/>
          </a:p>
        </p:txBody>
      </p:sp>
      <p:sp>
        <p:nvSpPr>
          <p:cNvPr id="5" name="Rectangle 4">
            <a:extLst>
              <a:ext uri="{FF2B5EF4-FFF2-40B4-BE49-F238E27FC236}">
                <a16:creationId xmlns:a16="http://schemas.microsoft.com/office/drawing/2014/main" xmlns="" id="{1A9604B0-A0D3-41AD-B9DF-17D21B81EFFF}"/>
              </a:ext>
            </a:extLst>
          </p:cNvPr>
          <p:cNvSpPr/>
          <p:nvPr/>
        </p:nvSpPr>
        <p:spPr>
          <a:xfrm>
            <a:off x="932059" y="791666"/>
            <a:ext cx="6460743" cy="923330"/>
          </a:xfrm>
          <a:prstGeom prst="rect">
            <a:avLst/>
          </a:prstGeom>
          <a:noFill/>
        </p:spPr>
        <p:txBody>
          <a:bodyPr wrap="none" lIns="91440" tIns="45720" rIns="91440" bIns="45720">
            <a:spAutoFit/>
          </a:bodyPr>
          <a:lstStyle/>
          <a:p>
            <a:pPr algn="ctr"/>
            <a:r>
              <a:rPr lang="en-US" sz="5400" b="1" u="sng"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Facts about </a:t>
            </a:r>
            <a:r>
              <a:rPr lang="en-US" sz="5400" b="1" u="sng" cap="none" spc="0"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rPr>
              <a:t>Dartmoor</a:t>
            </a:r>
            <a:endParaRPr lang="en-US" sz="5400" b="1" u="sng"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0041225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5000">
              <a:srgbClr val="7030A0"/>
            </a:gs>
            <a:gs pos="74000">
              <a:srgbClr val="00B0F0"/>
            </a:gs>
            <a:gs pos="83000">
              <a:srgbClr val="00B0F0"/>
            </a:gs>
            <a:gs pos="100000">
              <a:srgbClr val="00B0F0"/>
            </a:gs>
          </a:gsLst>
          <a:lin ang="2700000" scaled="1"/>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B0B3F84-A12A-4D7C-82C1-598376A82427}"/>
              </a:ext>
            </a:extLst>
          </p:cNvPr>
          <p:cNvSpPr>
            <a:spLocks noGrp="1"/>
          </p:cNvSpPr>
          <p:nvPr>
            <p:ph idx="1"/>
          </p:nvPr>
        </p:nvSpPr>
        <p:spPr/>
        <p:txBody>
          <a:bodyPr/>
          <a:lstStyle/>
          <a:p>
            <a:pPr marL="0" indent="0">
              <a:buNone/>
            </a:pPr>
            <a:endParaRPr lang="en-GB" dirty="0"/>
          </a:p>
          <a:p>
            <a:pPr marL="0" indent="0">
              <a:buNone/>
            </a:pPr>
            <a:r>
              <a:rPr lang="en-GB" dirty="0"/>
              <a:t>WHEN: Dartmoor became a national park in 1951.</a:t>
            </a:r>
          </a:p>
          <a:p>
            <a:pPr marL="0" indent="0">
              <a:buNone/>
            </a:pPr>
            <a:endParaRPr lang="en-GB" dirty="0"/>
          </a:p>
          <a:p>
            <a:pPr marL="0" indent="0">
              <a:buNone/>
            </a:pPr>
            <a:r>
              <a:rPr lang="en-GB" dirty="0"/>
              <a:t>WHY: It became a national park because people wanted to preserve and enhance the natural beauty and to promote the enjoyment by the public. The responsibility to do this was given to the Devon County Council who created a committee to carry out this function.</a:t>
            </a:r>
          </a:p>
        </p:txBody>
      </p:sp>
      <p:sp>
        <p:nvSpPr>
          <p:cNvPr id="4" name="Rectangle 3">
            <a:extLst>
              <a:ext uri="{FF2B5EF4-FFF2-40B4-BE49-F238E27FC236}">
                <a16:creationId xmlns:a16="http://schemas.microsoft.com/office/drawing/2014/main" xmlns="" id="{5348E4DE-1AF1-436E-B50E-C444985103C1}"/>
              </a:ext>
            </a:extLst>
          </p:cNvPr>
          <p:cNvSpPr/>
          <p:nvPr/>
        </p:nvSpPr>
        <p:spPr>
          <a:xfrm>
            <a:off x="192307" y="129243"/>
            <a:ext cx="11273985" cy="1754326"/>
          </a:xfrm>
          <a:prstGeom prst="rect">
            <a:avLst/>
          </a:prstGeom>
          <a:noFill/>
        </p:spPr>
        <p:txBody>
          <a:bodyPr wrap="square" lIns="91440" tIns="45720" rIns="91440" bIns="45720">
            <a:spAutoFit/>
          </a:bodyPr>
          <a:lstStyle/>
          <a:p>
            <a:pPr algn="ctr"/>
            <a:r>
              <a:rPr lang="en-US" sz="5400" b="1" i="1" u="sng"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Wh</a:t>
            </a:r>
            <a:r>
              <a:rPr lang="en-US" sz="5400" b="1" i="1" u="sng"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en and why </a:t>
            </a:r>
            <a:r>
              <a:rPr lang="en-US" sz="5400" b="1" i="1" u="sng" cap="none" spc="0" dirty="0" err="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Dartmoor</a:t>
            </a:r>
            <a:r>
              <a:rPr lang="en-US" sz="5400" b="1" i="1" u="sng"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became a national park</a:t>
            </a:r>
          </a:p>
        </p:txBody>
      </p:sp>
    </p:spTree>
    <p:extLst>
      <p:ext uri="{BB962C8B-B14F-4D97-AF65-F5344CB8AC3E}">
        <p14:creationId xmlns:p14="http://schemas.microsoft.com/office/powerpoint/2010/main" val="2240805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981943-6108-4F6A-9B83-E8725B012094}"/>
              </a:ext>
            </a:extLst>
          </p:cNvPr>
          <p:cNvSpPr>
            <a:spLocks noGrp="1"/>
          </p:cNvSpPr>
          <p:nvPr>
            <p:ph type="title"/>
          </p:nvPr>
        </p:nvSpPr>
        <p:spPr>
          <a:xfrm>
            <a:off x="6653600" y="1396289"/>
            <a:ext cx="5006336" cy="1325563"/>
          </a:xfrm>
        </p:spPr>
        <p:txBody>
          <a:bodyPr vert="horz" lIns="91440" tIns="45720" rIns="91440" bIns="45720" rtlCol="0" anchor="ctr">
            <a:normAutofit/>
          </a:bodyPr>
          <a:lstStyle/>
          <a:p>
            <a:r>
              <a:rPr lang="en-US" sz="4400" b="1" i="1" u="sng" kern="1200">
                <a:solidFill>
                  <a:schemeClr val="tx1"/>
                </a:solidFill>
                <a:effectLst>
                  <a:outerShdw blurRad="38100" dist="38100" dir="2700000" algn="tl">
                    <a:srgbClr val="000000">
                      <a:alpha val="43137"/>
                    </a:srgbClr>
                  </a:outerShdw>
                </a:effectLst>
                <a:latin typeface="+mj-lt"/>
                <a:ea typeface="+mj-ea"/>
                <a:cs typeface="+mj-cs"/>
              </a:rPr>
              <a:t>HILLS,MOUNTAINS AND RIVERS</a:t>
            </a:r>
          </a:p>
        </p:txBody>
      </p:sp>
      <p:sp>
        <p:nvSpPr>
          <p:cNvPr id="11" name="Freeform: Shape 10">
            <a:extLst>
              <a:ext uri="{FF2B5EF4-FFF2-40B4-BE49-F238E27FC236}">
                <a16:creationId xmlns:a16="http://schemas.microsoft.com/office/drawing/2014/main" xmlns="" id="{4F74D28C-3268-4E35-8EE1-D92CB4A85A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xmlns="" id="{58D44E42-C462-4105-BC86-FE75B4E3C4A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5" descr="Highway scene">
            <a:extLst>
              <a:ext uri="{FF2B5EF4-FFF2-40B4-BE49-F238E27FC236}">
                <a16:creationId xmlns:a16="http://schemas.microsoft.com/office/drawing/2014/main" xmlns="" id="{56FE1022-C1F5-45C4-ACCB-95890EA22758}"/>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64241" y="643466"/>
            <a:ext cx="4105275" cy="4105275"/>
          </a:xfrm>
          <a:prstGeom prst="rect">
            <a:avLst/>
          </a:prstGeom>
        </p:spPr>
      </p:pic>
      <p:sp>
        <p:nvSpPr>
          <p:cNvPr id="4" name="Text Placeholder 3">
            <a:extLst>
              <a:ext uri="{FF2B5EF4-FFF2-40B4-BE49-F238E27FC236}">
                <a16:creationId xmlns:a16="http://schemas.microsoft.com/office/drawing/2014/main" xmlns="" id="{19ED9B86-F993-4B66-B95D-E48BBF390DAA}"/>
              </a:ext>
            </a:extLst>
          </p:cNvPr>
          <p:cNvSpPr>
            <a:spLocks noGrp="1"/>
          </p:cNvSpPr>
          <p:nvPr>
            <p:ph type="body" sz="half" idx="2"/>
          </p:nvPr>
        </p:nvSpPr>
        <p:spPr>
          <a:xfrm>
            <a:off x="6658044" y="2871982"/>
            <a:ext cx="5006336" cy="3181684"/>
          </a:xfrm>
        </p:spPr>
        <p:txBody>
          <a:bodyPr vert="horz" lIns="91440" tIns="45720" rIns="91440" bIns="45720" rtlCol="0" anchor="t">
            <a:normAutofit/>
          </a:bodyPr>
          <a:lstStyle/>
          <a:p>
            <a:r>
              <a:rPr lang="en-US" sz="1800" dirty="0"/>
              <a:t>Rivers , hills and mountains are a big part of </a:t>
            </a:r>
            <a:r>
              <a:rPr lang="en-US" sz="1800" dirty="0" err="1"/>
              <a:t>Dartmoor</a:t>
            </a:r>
            <a:r>
              <a:rPr lang="en-US" sz="1800" dirty="0"/>
              <a:t>.  Here are some of the many of them.</a:t>
            </a:r>
          </a:p>
          <a:p>
            <a:r>
              <a:rPr lang="en-US" sz="1800" dirty="0"/>
              <a:t>Rivers: there are tons of rivers and lakes such as: West </a:t>
            </a:r>
            <a:r>
              <a:rPr lang="en-US" sz="1800" dirty="0" err="1"/>
              <a:t>Okement</a:t>
            </a:r>
            <a:r>
              <a:rPr lang="en-US" sz="1800" dirty="0"/>
              <a:t>, Taw, </a:t>
            </a:r>
            <a:r>
              <a:rPr lang="en-US" sz="1800" dirty="0" err="1"/>
              <a:t>Teign</a:t>
            </a:r>
            <a:r>
              <a:rPr lang="en-US" sz="1800" dirty="0"/>
              <a:t> and River Dart.</a:t>
            </a:r>
          </a:p>
          <a:p>
            <a:r>
              <a:rPr lang="en-US" sz="1800" dirty="0"/>
              <a:t>Some examples of hills and mountains in </a:t>
            </a:r>
            <a:r>
              <a:rPr lang="en-US" sz="1800" dirty="0" err="1"/>
              <a:t>Dartmoor</a:t>
            </a:r>
            <a:r>
              <a:rPr lang="en-US" sz="1800" dirty="0"/>
              <a:t> are: Cut Hill, Yes Tor and </a:t>
            </a:r>
            <a:r>
              <a:rPr lang="en-US" sz="1800" dirty="0" err="1"/>
              <a:t>Hangingstone</a:t>
            </a:r>
            <a:r>
              <a:rPr lang="en-US" sz="1800" dirty="0"/>
              <a:t> Hill .</a:t>
            </a:r>
          </a:p>
          <a:p>
            <a:r>
              <a:rPr lang="en-US" sz="1800" dirty="0"/>
              <a:t>The highest Peak on </a:t>
            </a:r>
            <a:r>
              <a:rPr lang="en-US" sz="1800" dirty="0" err="1"/>
              <a:t>Dartmoor</a:t>
            </a:r>
            <a:r>
              <a:rPr lang="en-US" sz="1800" dirty="0"/>
              <a:t> is High </a:t>
            </a:r>
            <a:r>
              <a:rPr lang="en-US" sz="1800" dirty="0" err="1"/>
              <a:t>Willhays</a:t>
            </a:r>
            <a:r>
              <a:rPr lang="en-US" sz="1800" dirty="0"/>
              <a:t> which stands 621m above sea level!</a:t>
            </a:r>
          </a:p>
        </p:txBody>
      </p:sp>
    </p:spTree>
    <p:extLst>
      <p:ext uri="{BB962C8B-B14F-4D97-AF65-F5344CB8AC3E}">
        <p14:creationId xmlns:p14="http://schemas.microsoft.com/office/powerpoint/2010/main" val="346015287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BF489BC6-3A15-4AFE-AB4E-E6186EE35EC4}"/>
              </a:ext>
            </a:extLst>
          </p:cNvPr>
          <p:cNvSpPr>
            <a:spLocks noGrp="1"/>
          </p:cNvSpPr>
          <p:nvPr>
            <p:ph type="title"/>
          </p:nvPr>
        </p:nvSpPr>
        <p:spPr>
          <a:xfrm>
            <a:off x="6412121" y="321734"/>
            <a:ext cx="5136412" cy="1135737"/>
          </a:xfrm>
        </p:spPr>
        <p:txBody>
          <a:bodyPr vert="horz" lIns="91440" tIns="45720" rIns="91440" bIns="45720" rtlCol="0" anchor="ctr">
            <a:normAutofit/>
          </a:bodyPr>
          <a:lstStyle/>
          <a:p>
            <a:r>
              <a:rPr lang="en-US" sz="3600" b="1" kern="1200">
                <a:solidFill>
                  <a:schemeClr val="tx1"/>
                </a:solidFill>
                <a:effectLst>
                  <a:outerShdw blurRad="38100" dist="38100" dir="2700000" algn="tl">
                    <a:srgbClr val="000000">
                      <a:alpha val="43137"/>
                    </a:srgbClr>
                  </a:outerShdw>
                </a:effectLst>
                <a:latin typeface="+mj-lt"/>
                <a:ea typeface="+mj-ea"/>
                <a:cs typeface="+mj-cs"/>
              </a:rPr>
              <a:t>ACTIVITIES ON OFFER!</a:t>
            </a:r>
          </a:p>
        </p:txBody>
      </p:sp>
      <p:pic>
        <p:nvPicPr>
          <p:cNvPr id="13" name="Picture 12">
            <a:extLst>
              <a:ext uri="{FF2B5EF4-FFF2-40B4-BE49-F238E27FC236}">
                <a16:creationId xmlns:a16="http://schemas.microsoft.com/office/drawing/2014/main" xmlns="" id="{88C9CF9A-D32C-4881-A9E0-F45D73A4C422}"/>
              </a:ext>
            </a:extLst>
          </p:cNvPr>
          <p:cNvPicPr>
            <a:picLocks noChangeAspect="1"/>
          </p:cNvPicPr>
          <p:nvPr/>
        </p:nvPicPr>
        <p:blipFill rotWithShape="1">
          <a:blip r:embed="rId2"/>
          <a:srcRect t="2466" r="-1" b="1128"/>
          <a:stretch/>
        </p:blipFill>
        <p:spPr>
          <a:xfrm>
            <a:off x="-2" y="10"/>
            <a:ext cx="5779884" cy="3428990"/>
          </a:xfrm>
          <a:prstGeom prst="rect">
            <a:avLst/>
          </a:prstGeom>
        </p:spPr>
      </p:pic>
      <p:grpSp>
        <p:nvGrpSpPr>
          <p:cNvPr id="20" name="Group 19">
            <a:extLst>
              <a:ext uri="{FF2B5EF4-FFF2-40B4-BE49-F238E27FC236}">
                <a16:creationId xmlns:a16="http://schemas.microsoft.com/office/drawing/2014/main" xmlns="" id="{07EAA094-9CF6-4695-958A-33D9BCAA947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H="1">
            <a:off x="1" y="713128"/>
            <a:ext cx="1068867" cy="2126625"/>
            <a:chOff x="10918968" y="713127"/>
            <a:chExt cx="1273032" cy="2532832"/>
          </a:xfrm>
        </p:grpSpPr>
        <p:sp>
          <p:nvSpPr>
            <p:cNvPr id="21" name="Rectangle 20">
              <a:extLst>
                <a:ext uri="{FF2B5EF4-FFF2-40B4-BE49-F238E27FC236}">
                  <a16:creationId xmlns:a16="http://schemas.microsoft.com/office/drawing/2014/main" xmlns="" id="{2E80C965-DB6D-4F81-9E9E-B027384D0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xmlns="" id="{A580F890-B085-4E95-96AA-55AEBEC5CE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 name="Picture 11">
            <a:extLst>
              <a:ext uri="{FF2B5EF4-FFF2-40B4-BE49-F238E27FC236}">
                <a16:creationId xmlns:a16="http://schemas.microsoft.com/office/drawing/2014/main" xmlns="" id="{8C1AB4A4-7324-4A3E-BDF3-BA4A8690DADD}"/>
              </a:ext>
            </a:extLst>
          </p:cNvPr>
          <p:cNvPicPr>
            <a:picLocks noChangeAspect="1"/>
          </p:cNvPicPr>
          <p:nvPr/>
        </p:nvPicPr>
        <p:blipFill rotWithShape="1">
          <a:blip r:embed="rId3"/>
          <a:srcRect t="3253" r="2" b="8201"/>
          <a:stretch/>
        </p:blipFill>
        <p:spPr>
          <a:xfrm>
            <a:off x="-2" y="3429000"/>
            <a:ext cx="5779884" cy="3429000"/>
          </a:xfrm>
          <a:prstGeom prst="rect">
            <a:avLst/>
          </a:prstGeom>
        </p:spPr>
      </p:pic>
      <p:sp>
        <p:nvSpPr>
          <p:cNvPr id="5" name="Content Placeholder 4">
            <a:extLst>
              <a:ext uri="{FF2B5EF4-FFF2-40B4-BE49-F238E27FC236}">
                <a16:creationId xmlns:a16="http://schemas.microsoft.com/office/drawing/2014/main" xmlns="" id="{031F26F2-9BFC-4E07-89EF-A6C8FA805E48}"/>
              </a:ext>
            </a:extLst>
          </p:cNvPr>
          <p:cNvSpPr>
            <a:spLocks noGrp="1"/>
          </p:cNvSpPr>
          <p:nvPr>
            <p:ph idx="1"/>
          </p:nvPr>
        </p:nvSpPr>
        <p:spPr>
          <a:xfrm>
            <a:off x="6412120" y="1782981"/>
            <a:ext cx="5136412" cy="4393982"/>
          </a:xfrm>
        </p:spPr>
        <p:txBody>
          <a:bodyPr vert="horz" lIns="91440" tIns="45720" rIns="91440" bIns="45720" rtlCol="0">
            <a:normAutofit/>
          </a:bodyPr>
          <a:lstStyle/>
          <a:p>
            <a:r>
              <a:rPr lang="en-US" sz="2000" dirty="0" err="1"/>
              <a:t>Dartmoor</a:t>
            </a:r>
            <a:r>
              <a:rPr lang="en-US" sz="2000" dirty="0"/>
              <a:t> offers a </a:t>
            </a:r>
            <a:r>
              <a:rPr lang="en-US" sz="2000" i="1" dirty="0"/>
              <a:t>WIDE </a:t>
            </a:r>
            <a:r>
              <a:rPr lang="en-US" sz="2000" dirty="0"/>
              <a:t>range of activities both indoor and outdoor here are some:</a:t>
            </a:r>
          </a:p>
          <a:p>
            <a:r>
              <a:rPr lang="en-US" sz="2000" i="1" dirty="0"/>
              <a:t> </a:t>
            </a:r>
            <a:r>
              <a:rPr lang="en-US" sz="2000" i="1" dirty="0" err="1"/>
              <a:t>Dartmoor</a:t>
            </a:r>
            <a:r>
              <a:rPr lang="en-US" sz="2000" i="1" dirty="0"/>
              <a:t> Llama walks.</a:t>
            </a:r>
          </a:p>
          <a:p>
            <a:r>
              <a:rPr lang="en-US" sz="2000" i="1" dirty="0"/>
              <a:t> Tree Surfers (Go Ape).</a:t>
            </a:r>
          </a:p>
          <a:p>
            <a:r>
              <a:rPr lang="en-US" sz="2000" i="1" dirty="0"/>
              <a:t> Winding river canoeing.</a:t>
            </a:r>
          </a:p>
          <a:p>
            <a:r>
              <a:rPr lang="en-US" sz="2000" i="1" dirty="0"/>
              <a:t>Manor House hotel golf .</a:t>
            </a:r>
          </a:p>
          <a:p>
            <a:r>
              <a:rPr lang="en-US" sz="2000" i="1" dirty="0"/>
              <a:t> Hot Air Balloon flights.</a:t>
            </a:r>
          </a:p>
          <a:p>
            <a:r>
              <a:rPr lang="en-US" sz="2000" dirty="0"/>
              <a:t>And MUCH more.</a:t>
            </a:r>
          </a:p>
          <a:p>
            <a:endParaRPr lang="en-US" sz="2000" i="1" dirty="0"/>
          </a:p>
        </p:txBody>
      </p:sp>
      <p:sp>
        <p:nvSpPr>
          <p:cNvPr id="24" name="Isosceles Triangle 23">
            <a:extLst>
              <a:ext uri="{FF2B5EF4-FFF2-40B4-BE49-F238E27FC236}">
                <a16:creationId xmlns:a16="http://schemas.microsoft.com/office/drawing/2014/main" xmlns=""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xmlns=""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52912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02DD2BC0-6F29-4B4F-8D61-2DCF6D2E8E7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134C893A-52A4-49B0-9C37-965FC55F5DD9}"/>
              </a:ext>
            </a:extLst>
          </p:cNvPr>
          <p:cNvSpPr>
            <a:spLocks noGrp="1"/>
          </p:cNvSpPr>
          <p:nvPr>
            <p:ph type="title"/>
          </p:nvPr>
        </p:nvSpPr>
        <p:spPr>
          <a:xfrm>
            <a:off x="1179226" y="826680"/>
            <a:ext cx="9833548" cy="1325563"/>
          </a:xfrm>
        </p:spPr>
        <p:txBody>
          <a:bodyPr>
            <a:normAutofit/>
          </a:bodyPr>
          <a:lstStyle/>
          <a:p>
            <a:pPr algn="ctr"/>
            <a:r>
              <a:rPr lang="en-GB" sz="4000">
                <a:solidFill>
                  <a:srgbClr val="FFFFFF"/>
                </a:solidFill>
              </a:rPr>
              <a:t>THE LOCAL AREA</a:t>
            </a:r>
          </a:p>
        </p:txBody>
      </p:sp>
      <p:graphicFrame>
        <p:nvGraphicFramePr>
          <p:cNvPr id="5" name="Content Placeholder 2">
            <a:extLst>
              <a:ext uri="{FF2B5EF4-FFF2-40B4-BE49-F238E27FC236}">
                <a16:creationId xmlns:a16="http://schemas.microsoft.com/office/drawing/2014/main" xmlns="" id="{C71FBB08-7470-47AC-9114-A4B76607F159}"/>
              </a:ext>
            </a:extLst>
          </p:cNvPr>
          <p:cNvGraphicFramePr>
            <a:graphicFrameLocks noGrp="1"/>
          </p:cNvGraphicFramePr>
          <p:nvPr>
            <p:ph idx="1"/>
            <p:extLst>
              <p:ext uri="{D42A27DB-BD31-4B8C-83A1-F6EECF244321}">
                <p14:modId xmlns:p14="http://schemas.microsoft.com/office/powerpoint/2010/main" val="2938983136"/>
              </p:ext>
            </p:extLst>
          </p:nvPr>
        </p:nvGraphicFramePr>
        <p:xfrm>
          <a:off x="1036320" y="2899956"/>
          <a:ext cx="10119360" cy="3131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47242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xmlns=""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xmlns=""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xmlns=""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ectangle 14">
            <a:extLst>
              <a:ext uri="{FF2B5EF4-FFF2-40B4-BE49-F238E27FC236}">
                <a16:creationId xmlns:a16="http://schemas.microsoft.com/office/drawing/2014/main" xmlns=""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xmlns=""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xmlns=""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1" name="Freeform: Shape 20">
            <a:extLst>
              <a:ext uri="{FF2B5EF4-FFF2-40B4-BE49-F238E27FC236}">
                <a16:creationId xmlns:a16="http://schemas.microsoft.com/office/drawing/2014/main" xmlns=""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xmlns=""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xmlns="" id="{17CD71D2-50E5-4B71-9651-534A2293E62A}"/>
              </a:ext>
            </a:extLst>
          </p:cNvPr>
          <p:cNvSpPr>
            <a:spLocks noGrp="1"/>
          </p:cNvSpPr>
          <p:nvPr>
            <p:ph type="title"/>
          </p:nvPr>
        </p:nvSpPr>
        <p:spPr>
          <a:xfrm>
            <a:off x="3204642" y="2353641"/>
            <a:ext cx="5782716" cy="2150719"/>
          </a:xfrm>
          <a:noFill/>
        </p:spPr>
        <p:txBody>
          <a:bodyPr vert="horz" lIns="91440" tIns="45720" rIns="91440" bIns="45720" rtlCol="0" anchor="ctr">
            <a:normAutofit/>
          </a:bodyPr>
          <a:lstStyle/>
          <a:p>
            <a:pPr algn="ctr"/>
            <a:r>
              <a:rPr lang="en-US" sz="3600" b="1" i="1" u="sng" kern="1200">
                <a:solidFill>
                  <a:srgbClr val="080808"/>
                </a:solidFill>
                <a:effectLst>
                  <a:outerShdw blurRad="38100" dist="38100" dir="2700000" algn="tl">
                    <a:srgbClr val="000000">
                      <a:alpha val="43137"/>
                    </a:srgbClr>
                  </a:outerShdw>
                </a:effectLst>
                <a:latin typeface="+mj-lt"/>
                <a:ea typeface="+mj-ea"/>
                <a:cs typeface="+mj-cs"/>
              </a:rPr>
              <a:t>THANKS FOR WATCHING!!!!!!!</a:t>
            </a:r>
          </a:p>
        </p:txBody>
      </p:sp>
      <p:sp>
        <p:nvSpPr>
          <p:cNvPr id="25" name="Freeform: Shape 24">
            <a:extLst>
              <a:ext uri="{FF2B5EF4-FFF2-40B4-BE49-F238E27FC236}">
                <a16:creationId xmlns:a16="http://schemas.microsoft.com/office/drawing/2014/main" xmlns=""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Rectangle 26">
            <a:extLst>
              <a:ext uri="{FF2B5EF4-FFF2-40B4-BE49-F238E27FC236}">
                <a16:creationId xmlns:a16="http://schemas.microsoft.com/office/drawing/2014/main" xmlns=""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636512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349</Words>
  <Application>Microsoft Office PowerPoint</Application>
  <PresentationFormat>Custom</PresentationFormat>
  <Paragraphs>31</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DARTMOOR</vt:lpstr>
      <vt:lpstr>PowerPoint Presentation</vt:lpstr>
      <vt:lpstr>PowerPoint Presentation</vt:lpstr>
      <vt:lpstr>HILLS,MOUNTAINS AND RIVERS</vt:lpstr>
      <vt:lpstr>ACTIVITIES ON OFFER!</vt:lpstr>
      <vt:lpstr>THE LOCAL AREA</vt:lpstr>
      <vt:lpstr>THANKS FOR WATCHING!!!!!!!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DARTMOOR</dc:title>
  <dc:creator>glen hoy</dc:creator>
  <cp:lastModifiedBy>OJS User</cp:lastModifiedBy>
  <cp:revision>5</cp:revision>
  <dcterms:created xsi:type="dcterms:W3CDTF">2020-03-31T13:00:27Z</dcterms:created>
  <dcterms:modified xsi:type="dcterms:W3CDTF">2020-04-24T10:14:42Z</dcterms:modified>
</cp:coreProperties>
</file>