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2" r:id="rId3"/>
    <p:sldId id="256" r:id="rId4"/>
    <p:sldId id="264" r:id="rId5"/>
    <p:sldId id="265" r:id="rId6"/>
    <p:sldId id="266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574" autoAdjust="0"/>
    <p:restoredTop sz="94660"/>
  </p:normalViewPr>
  <p:slideViewPr>
    <p:cSldViewPr snapToGrid="0">
      <p:cViewPr varScale="1">
        <p:scale>
          <a:sx n="72" d="100"/>
          <a:sy n="72" d="100"/>
        </p:scale>
        <p:origin x="55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766957-AF48-4DC8-B3C6-CF918D682B8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9698048-5F91-4152-8C26-511A8DF3CBD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909C1C-5AF7-4BCB-86FD-E63EABAF1C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7B381-F48B-42FB-A127-6D009152FA66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0B75EF-6957-4A27-8EE7-8A4BC0A061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E78F16-FDCC-4A46-BE4B-8F45AD66BA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AED8D-38CC-42DF-98C2-6D46E97E9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53755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DCEBDE-CCC5-4927-81F0-0C0E386520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AF7E46-5A6D-42C7-9BF0-6D5CCE9A63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7D4FC-039E-4A87-984A-66E13FABAD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7B381-F48B-42FB-A127-6D009152FA66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242ACC-C61B-4E65-A97D-05FFAC699A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4385CB-A013-4D15-A1DB-D971F84409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AED8D-38CC-42DF-98C2-6D46E97E9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7676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2F9044-EA81-4906-AD85-A27DE10D65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ABEB6A-05FB-4BBF-B897-DDA4A06B41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2DAEC9-00A4-45FE-86CC-2AF5D612AE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7B381-F48B-42FB-A127-6D009152FA66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239B02-5647-452A-8300-B70C54B5AB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4AB946-A679-473E-BACB-8EABFE9D97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AED8D-38CC-42DF-98C2-6D46E97E9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24744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5126CC-CE8F-4DCD-AAEB-434B14E869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962016-26FC-49D5-ADF9-F69FB0E4BA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8BE6C95-8131-4BAA-BD55-443A3D23F4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51982AD-0AB8-495A-99BA-65E014D7F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7B381-F48B-42FB-A127-6D009152FA66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932C9A-EF05-41B3-A240-774C21F62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0163842-96D0-436C-80FA-8A8E0908E8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AED8D-38CC-42DF-98C2-6D46E97E9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22128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C26242-67C2-44E3-B618-9554219EBC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E459F6-B3E0-41E2-B09E-FEB8A8C135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03B665-DCA8-4AA5-A184-1A3A6787BE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DC74347-A075-4903-932A-6F460C437D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339BA1C-F0C4-4C9D-A2DB-B6E59F80B43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CE28F68-CCCE-4C94-B39F-27A2729E97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7B381-F48B-42FB-A127-6D009152FA66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D58E8ED-3FFD-4628-9857-2795DD9808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5418B90-E5E2-4582-8D76-832A51908A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AED8D-38CC-42DF-98C2-6D46E97E9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36427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E1DDFD-8DAD-43D6-8DAF-C1C93E8DD0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72F9EC6-6D31-46AD-9ADB-E07BA80543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7B381-F48B-42FB-A127-6D009152FA66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41E6645-B8D1-4BCF-8388-B4BE16F74C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387A84A-A9B8-4A24-8E89-B4DD7FFC01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AED8D-38CC-42DF-98C2-6D46E97E9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91394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F29E8ED-936B-42F0-9F92-20F803D120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7B381-F48B-42FB-A127-6D009152FA66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29B45FE-D94D-42A0-9ABC-0C178C7CA3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12342E-F0D0-4791-AD69-29B1789CDE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AED8D-38CC-42DF-98C2-6D46E97E9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996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4FEC7F-3B3C-4393-830F-107F5E388C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1C1853-F8F4-44C4-9A91-11AFC314CC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3C8AF0-80D3-4F4F-A48C-3FAFD377A9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F914DE4-E1E3-4AEA-8A20-5A2FD771D5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7B381-F48B-42FB-A127-6D009152FA66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03B445-1432-4C06-94AA-4318FEF34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486A62-DF7B-4683-AB3F-40C294B21A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AED8D-38CC-42DF-98C2-6D46E97E9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92834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59EE9D-13F5-4F12-931A-956B1E8183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7849788-2D10-4C48-B1E1-BC72B2801AF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4D051DF-DC2E-437E-AB66-23FD55DDC92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6157E0-C780-4082-9677-729040CAD2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7B381-F48B-42FB-A127-6D009152FA66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D36A0E-5B6A-462A-BBBB-2E4BBE1813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5101B9-1097-4FC1-9451-F940290D95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AED8D-38CC-42DF-98C2-6D46E97E9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97939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8EA1D3-1067-4F25-9F0C-55DEF4D069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D94A008-5559-422F-B9CD-36210E5CEB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D68EC5-55E3-4879-8F68-3DA5E61264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7B381-F48B-42FB-A127-6D009152FA66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C5776F-6C5B-4F9E-8C56-2CFFF426E6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CD83CD-5263-451C-9C79-2CA05E71D6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AED8D-38CC-42DF-98C2-6D46E97E9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60233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484DDD9-D3B3-4720-BD09-6D3B84432DD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9766F93-BA89-4233-A6E3-0D9260EEDC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8AA3DE-B196-4E7D-9218-9418180DBD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7B381-F48B-42FB-A127-6D009152FA66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F9783A-8DA6-4622-B941-28FB808674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413CB4-0764-4787-8F8F-3EF174A926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AED8D-38CC-42DF-98C2-6D46E97E9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61005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A76AE01-13EA-43A2-B4EB-3CD3501CF3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D7B44B-0368-4FF0-B903-D3A46B9408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28533D-1EE8-42AF-8174-E3FF61DE214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F7B381-F48B-42FB-A127-6D009152FA66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7088A4-6047-406D-ABD8-0D066AC333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2BEB4D-A528-4B92-BD54-5977568C9C5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EAED8D-38CC-42DF-98C2-6D46E97E9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199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C2B38C-2BAD-42FF-8C9A-C73C50A73E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53600" y="1396289"/>
            <a:ext cx="5006336" cy="1325563"/>
          </a:xfrm>
        </p:spPr>
        <p:txBody>
          <a:bodyPr>
            <a:normAutofit/>
          </a:bodyPr>
          <a:lstStyle/>
          <a:p>
            <a:r>
              <a:rPr lang="en-GB" b="1" u="sng" dirty="0">
                <a:latin typeface="Ink Free" panose="03080402000500000000" pitchFamily="66" charset="0"/>
              </a:rPr>
              <a:t>Baking Bread                 </a:t>
            </a:r>
          </a:p>
        </p:txBody>
      </p:sp>
      <p:sp>
        <p:nvSpPr>
          <p:cNvPr id="135" name="Freeform: Shape 134">
            <a:extLst>
              <a:ext uri="{FF2B5EF4-FFF2-40B4-BE49-F238E27FC236}">
                <a16:creationId xmlns:a16="http://schemas.microsoft.com/office/drawing/2014/main" id="{4F74D28C-3268-4E35-8EE1-D92CB4A85A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7" name="Freeform: Shape 136">
            <a:extLst>
              <a:ext uri="{FF2B5EF4-FFF2-40B4-BE49-F238E27FC236}">
                <a16:creationId xmlns:a16="http://schemas.microsoft.com/office/drawing/2014/main" id="{58D44E42-C462-4105-BC86-FE75B4E3C4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024154" cy="6858000"/>
          </a:xfrm>
          <a:custGeom>
            <a:avLst/>
            <a:gdLst>
              <a:gd name="connsiteX0" fmla="*/ 70374 w 6024154"/>
              <a:gd name="connsiteY0" fmla="*/ 0 h 6858000"/>
              <a:gd name="connsiteX1" fmla="*/ 6024154 w 6024154"/>
              <a:gd name="connsiteY1" fmla="*/ 0 h 6858000"/>
              <a:gd name="connsiteX2" fmla="*/ 6024154 w 6024154"/>
              <a:gd name="connsiteY2" fmla="*/ 6858000 h 6858000"/>
              <a:gd name="connsiteX3" fmla="*/ 3587167 w 6024154"/>
              <a:gd name="connsiteY3" fmla="*/ 6858000 h 6858000"/>
              <a:gd name="connsiteX4" fmla="*/ 3474220 w 6024154"/>
              <a:gd name="connsiteY4" fmla="*/ 6800152 h 6858000"/>
              <a:gd name="connsiteX5" fmla="*/ 0 w 6024154"/>
              <a:gd name="connsiteY5" fmla="*/ 962844 h 6858000"/>
              <a:gd name="connsiteX6" fmla="*/ 34274 w 6024154"/>
              <a:gd name="connsiteY6" fmla="*/ 284091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70374" y="0"/>
                </a:moveTo>
                <a:lnTo>
                  <a:pt x="6024154" y="0"/>
                </a:lnTo>
                <a:lnTo>
                  <a:pt x="6024154" y="6858000"/>
                </a:lnTo>
                <a:lnTo>
                  <a:pt x="3587167" y="6858000"/>
                </a:lnTo>
                <a:lnTo>
                  <a:pt x="3474220" y="6800152"/>
                </a:lnTo>
                <a:cubicBezTo>
                  <a:pt x="1404818" y="5675986"/>
                  <a:pt x="0" y="3483472"/>
                  <a:pt x="0" y="962844"/>
                </a:cubicBezTo>
                <a:cubicBezTo>
                  <a:pt x="0" y="733696"/>
                  <a:pt x="11610" y="507260"/>
                  <a:pt x="34274" y="284091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146" name="Picture 2" descr="Baker clipart, Baker Transparent FREE for download on ...">
            <a:extLst>
              <a:ext uri="{FF2B5EF4-FFF2-40B4-BE49-F238E27FC236}">
                <a16:creationId xmlns:a16="http://schemas.microsoft.com/office/drawing/2014/main" id="{426E104F-F312-4F87-8F18-A91F9A6198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4241" y="876329"/>
            <a:ext cx="4105275" cy="3639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0874A7-47F4-45AC-8007-67AB871869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67848" y="2478157"/>
            <a:ext cx="5878378" cy="4200939"/>
          </a:xfrm>
        </p:spPr>
        <p:txBody>
          <a:bodyPr anchor="t">
            <a:normAutofit lnSpcReduction="10000"/>
          </a:bodyPr>
          <a:lstStyle/>
          <a:p>
            <a:pPr marL="0" indent="0">
              <a:buNone/>
            </a:pPr>
            <a:r>
              <a:rPr lang="en-GB" sz="2000" b="1" u="sng" dirty="0"/>
              <a:t>Hello again Year 5.</a:t>
            </a:r>
          </a:p>
          <a:p>
            <a:pPr marL="0" indent="0">
              <a:buNone/>
            </a:pPr>
            <a:r>
              <a:rPr lang="en-GB" sz="2000" dirty="0"/>
              <a:t>This is the fourth and final lesson in our topic about baking bread.</a:t>
            </a:r>
          </a:p>
          <a:p>
            <a:pPr marL="0" indent="0">
              <a:buNone/>
            </a:pPr>
            <a:r>
              <a:rPr lang="en-GB" sz="2000" dirty="0"/>
              <a:t>You will…</a:t>
            </a:r>
          </a:p>
          <a:p>
            <a:r>
              <a:rPr lang="en-GB" sz="2000" dirty="0"/>
              <a:t>Evaluate your finished product</a:t>
            </a:r>
          </a:p>
          <a:p>
            <a:r>
              <a:rPr lang="en-GB" sz="2000" dirty="0"/>
              <a:t>Suggest ways your recipe may be improved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/>
              <a:t>You will use these design and technology skills:</a:t>
            </a:r>
          </a:p>
          <a:p>
            <a:r>
              <a:rPr lang="en-GB" sz="2000" dirty="0"/>
              <a:t>Compare</a:t>
            </a:r>
          </a:p>
          <a:p>
            <a:r>
              <a:rPr lang="en-GB" sz="2000" dirty="0"/>
              <a:t>judge</a:t>
            </a:r>
          </a:p>
          <a:p>
            <a:r>
              <a:rPr lang="en-GB" sz="2000" dirty="0"/>
              <a:t>evaluate</a:t>
            </a:r>
          </a:p>
        </p:txBody>
      </p:sp>
    </p:spTree>
    <p:extLst>
      <p:ext uri="{BB962C8B-B14F-4D97-AF65-F5344CB8AC3E}">
        <p14:creationId xmlns:p14="http://schemas.microsoft.com/office/powerpoint/2010/main" val="315720371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28B86B-649D-4A0E-AFED-AE2E516C35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099" y="1396289"/>
            <a:ext cx="4906281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Useful vocabulary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E1AF52C-D131-4C22-A171-E3E9BA61818C}"/>
              </a:ext>
            </a:extLst>
          </p:cNvPr>
          <p:cNvSpPr txBox="1"/>
          <p:nvPr/>
        </p:nvSpPr>
        <p:spPr>
          <a:xfrm>
            <a:off x="805543" y="2871982"/>
            <a:ext cx="5006336" cy="3860122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/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US" b="1" dirty="0"/>
              <a:t> </a:t>
            </a:r>
            <a:r>
              <a:rPr lang="en-US" sz="2400" b="1" dirty="0"/>
              <a:t>positives     improvements      negatives     good     taste    smell     look     skills     strengths     worked well      improvement     develop     </a:t>
            </a:r>
            <a:r>
              <a:rPr lang="en-US" sz="2400" b="1" dirty="0" err="1"/>
              <a:t>practise</a:t>
            </a:r>
            <a:r>
              <a:rPr lang="en-US" sz="2400" b="1" dirty="0"/>
              <a:t>       practical     change     next time     negative      positive     developing     happy     skills        </a:t>
            </a:r>
            <a:endParaRPr lang="en-US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80" name="Freeform: Shape 79">
            <a:extLst>
              <a:ext uri="{FF2B5EF4-FFF2-40B4-BE49-F238E27FC236}">
                <a16:creationId xmlns:a16="http://schemas.microsoft.com/office/drawing/2014/main" id="{4F74D28C-3268-4E35-8EE1-D92CB4A85A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19218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2" name="Freeform: Shape 81">
            <a:extLst>
              <a:ext uri="{FF2B5EF4-FFF2-40B4-BE49-F238E27FC236}">
                <a16:creationId xmlns:a16="http://schemas.microsoft.com/office/drawing/2014/main" id="{58D44E42-C462-4105-BC86-FE75B4E3C4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67846" y="0"/>
            <a:ext cx="6024154" cy="6858000"/>
          </a:xfrm>
          <a:custGeom>
            <a:avLst/>
            <a:gdLst>
              <a:gd name="connsiteX0" fmla="*/ 70374 w 6024154"/>
              <a:gd name="connsiteY0" fmla="*/ 0 h 6858000"/>
              <a:gd name="connsiteX1" fmla="*/ 6024154 w 6024154"/>
              <a:gd name="connsiteY1" fmla="*/ 0 h 6858000"/>
              <a:gd name="connsiteX2" fmla="*/ 6024154 w 6024154"/>
              <a:gd name="connsiteY2" fmla="*/ 6858000 h 6858000"/>
              <a:gd name="connsiteX3" fmla="*/ 3587167 w 6024154"/>
              <a:gd name="connsiteY3" fmla="*/ 6858000 h 6858000"/>
              <a:gd name="connsiteX4" fmla="*/ 3474220 w 6024154"/>
              <a:gd name="connsiteY4" fmla="*/ 6800152 h 6858000"/>
              <a:gd name="connsiteX5" fmla="*/ 0 w 6024154"/>
              <a:gd name="connsiteY5" fmla="*/ 962844 h 6858000"/>
              <a:gd name="connsiteX6" fmla="*/ 34274 w 6024154"/>
              <a:gd name="connsiteY6" fmla="*/ 284091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70374" y="0"/>
                </a:moveTo>
                <a:lnTo>
                  <a:pt x="6024154" y="0"/>
                </a:lnTo>
                <a:lnTo>
                  <a:pt x="6024154" y="6858000"/>
                </a:lnTo>
                <a:lnTo>
                  <a:pt x="3587167" y="6858000"/>
                </a:lnTo>
                <a:lnTo>
                  <a:pt x="3474220" y="6800152"/>
                </a:lnTo>
                <a:cubicBezTo>
                  <a:pt x="1404818" y="5675986"/>
                  <a:pt x="0" y="3483472"/>
                  <a:pt x="0" y="962844"/>
                </a:cubicBezTo>
                <a:cubicBezTo>
                  <a:pt x="0" y="733696"/>
                  <a:pt x="11610" y="507260"/>
                  <a:pt x="34274" y="284091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CC64A6EE-5CC4-45B9-B02E-E6D78C5E05E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42358"/>
              </p:ext>
            </p:extLst>
          </p:nvPr>
        </p:nvGraphicFramePr>
        <p:xfrm>
          <a:off x="7854867" y="286808"/>
          <a:ext cx="3997494" cy="4818592"/>
        </p:xfrm>
        <a:graphic>
          <a:graphicData uri="http://schemas.openxmlformats.org/drawingml/2006/table">
            <a:tbl>
              <a:tblPr firstRow="1" bandRow="1">
                <a:tableStyleId>{8EC20E35-A176-4012-BC5E-935CFFF8708E}</a:tableStyleId>
              </a:tblPr>
              <a:tblGrid>
                <a:gridCol w="1332498">
                  <a:extLst>
                    <a:ext uri="{9D8B030D-6E8A-4147-A177-3AD203B41FA5}">
                      <a16:colId xmlns:a16="http://schemas.microsoft.com/office/drawing/2014/main" val="1820687642"/>
                    </a:ext>
                  </a:extLst>
                </a:gridCol>
                <a:gridCol w="1332498">
                  <a:extLst>
                    <a:ext uri="{9D8B030D-6E8A-4147-A177-3AD203B41FA5}">
                      <a16:colId xmlns:a16="http://schemas.microsoft.com/office/drawing/2014/main" val="1536183504"/>
                    </a:ext>
                  </a:extLst>
                </a:gridCol>
                <a:gridCol w="1332498">
                  <a:extLst>
                    <a:ext uri="{9D8B030D-6E8A-4147-A177-3AD203B41FA5}">
                      <a16:colId xmlns:a16="http://schemas.microsoft.com/office/drawing/2014/main" val="3795418681"/>
                    </a:ext>
                  </a:extLst>
                </a:gridCol>
              </a:tblGrid>
              <a:tr h="481859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Crumbly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Chewy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Thick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Crispy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Flaky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Soft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Smooth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Crunchy</a:t>
                      </a:r>
                    </a:p>
                    <a:p>
                      <a:pPr algn="ctr"/>
                      <a:r>
                        <a:rPr lang="en-GB" sz="1800" dirty="0"/>
                        <a:t>Smoky</a:t>
                      </a:r>
                    </a:p>
                    <a:p>
                      <a:pPr algn="ctr"/>
                      <a:r>
                        <a:rPr lang="en-GB" sz="1800" dirty="0"/>
                        <a:t>Fragrant</a:t>
                      </a:r>
                    </a:p>
                    <a:p>
                      <a:pPr algn="ctr"/>
                      <a:r>
                        <a:rPr lang="en-GB" sz="1800" dirty="0"/>
                        <a:t>Musty</a:t>
                      </a:r>
                    </a:p>
                    <a:p>
                      <a:pPr algn="ctr"/>
                      <a:r>
                        <a:rPr lang="en-GB" sz="1800" dirty="0"/>
                        <a:t>Juicy</a:t>
                      </a:r>
                    </a:p>
                    <a:p>
                      <a:pPr algn="ctr"/>
                      <a:r>
                        <a:rPr lang="en-GB" sz="1800" dirty="0"/>
                        <a:t>Savoury</a:t>
                      </a:r>
                    </a:p>
                    <a:p>
                      <a:pPr algn="ctr"/>
                      <a:r>
                        <a:rPr lang="en-GB" sz="1800" dirty="0"/>
                        <a:t>Tangy</a:t>
                      </a:r>
                    </a:p>
                    <a:p>
                      <a:pPr algn="ctr"/>
                      <a:r>
                        <a:rPr lang="en-GB" sz="1800" dirty="0"/>
                        <a:t>Mild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/>
                        <a:t>gooey</a:t>
                      </a:r>
                    </a:p>
                    <a:p>
                      <a:pPr algn="ctr"/>
                      <a:endParaRPr lang="en-GB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3108" marR="103108" marT="51554" marB="5155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/>
                        <a:t>Bitter</a:t>
                      </a:r>
                    </a:p>
                    <a:p>
                      <a:pPr algn="ctr"/>
                      <a:r>
                        <a:rPr lang="en-GB" sz="1800"/>
                        <a:t>Sweet</a:t>
                      </a:r>
                    </a:p>
                    <a:p>
                      <a:pPr algn="ctr"/>
                      <a:r>
                        <a:rPr lang="en-GB" sz="1800"/>
                        <a:t>Sour</a:t>
                      </a:r>
                    </a:p>
                    <a:p>
                      <a:pPr algn="ctr"/>
                      <a:r>
                        <a:rPr lang="en-GB" sz="1800"/>
                        <a:t>Fresh</a:t>
                      </a:r>
                    </a:p>
                    <a:p>
                      <a:pPr algn="ctr"/>
                      <a:r>
                        <a:rPr lang="en-GB" sz="1800"/>
                        <a:t>Fruity</a:t>
                      </a:r>
                    </a:p>
                    <a:p>
                      <a:pPr algn="ctr"/>
                      <a:r>
                        <a:rPr lang="en-GB" sz="1800"/>
                        <a:t>Zesty</a:t>
                      </a:r>
                    </a:p>
                    <a:p>
                      <a:pPr algn="ctr"/>
                      <a:r>
                        <a:rPr lang="en-GB" sz="1800"/>
                        <a:t>Citrus</a:t>
                      </a:r>
                    </a:p>
                    <a:p>
                      <a:pPr algn="ctr"/>
                      <a:r>
                        <a:rPr lang="en-GB" sz="1800"/>
                        <a:t>Bland</a:t>
                      </a:r>
                    </a:p>
                    <a:p>
                      <a:pPr algn="ctr"/>
                      <a:r>
                        <a:rPr lang="en-GB" sz="1800"/>
                        <a:t>Nutty</a:t>
                      </a:r>
                    </a:p>
                    <a:p>
                      <a:pPr algn="ctr"/>
                      <a:r>
                        <a:rPr lang="en-GB" sz="1800"/>
                        <a:t>Rich</a:t>
                      </a:r>
                    </a:p>
                    <a:p>
                      <a:pPr algn="ctr"/>
                      <a:r>
                        <a:rPr lang="en-GB" sz="1800"/>
                        <a:t>Exotic</a:t>
                      </a:r>
                    </a:p>
                    <a:p>
                      <a:pPr algn="ctr"/>
                      <a:r>
                        <a:rPr lang="en-GB" sz="1800"/>
                        <a:t>Hot </a:t>
                      </a:r>
                    </a:p>
                    <a:p>
                      <a:pPr algn="ctr"/>
                      <a:r>
                        <a:rPr lang="en-GB" sz="1800"/>
                        <a:t>Soothing</a:t>
                      </a:r>
                    </a:p>
                    <a:p>
                      <a:pPr algn="ctr"/>
                      <a:r>
                        <a:rPr lang="en-GB" sz="1800"/>
                        <a:t>Peppery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/>
                        <a:t>Golden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/>
                        <a:t>Tasteless</a:t>
                      </a:r>
                    </a:p>
                    <a:p>
                      <a:pPr algn="ctr"/>
                      <a:endParaRPr lang="en-GB" sz="18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3108" marR="103108" marT="51554" marB="5155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Creamy</a:t>
                      </a:r>
                    </a:p>
                    <a:p>
                      <a:pPr algn="ctr"/>
                      <a:r>
                        <a:rPr lang="en-GB" sz="1800" dirty="0"/>
                        <a:t>Cold</a:t>
                      </a:r>
                    </a:p>
                    <a:p>
                      <a:pPr algn="ctr"/>
                      <a:r>
                        <a:rPr lang="en-GB" sz="1800" dirty="0"/>
                        <a:t>Spicy</a:t>
                      </a:r>
                    </a:p>
                    <a:p>
                      <a:pPr algn="ctr"/>
                      <a:r>
                        <a:rPr lang="en-GB" sz="1800" dirty="0"/>
                        <a:t>Brittle</a:t>
                      </a:r>
                    </a:p>
                    <a:p>
                      <a:pPr algn="ctr"/>
                      <a:r>
                        <a:rPr lang="en-GB" sz="1800" dirty="0"/>
                        <a:t>Fatty</a:t>
                      </a:r>
                    </a:p>
                    <a:p>
                      <a:pPr algn="ctr"/>
                      <a:r>
                        <a:rPr lang="en-GB" sz="1800" dirty="0"/>
                        <a:t>Dry</a:t>
                      </a:r>
                    </a:p>
                    <a:p>
                      <a:pPr algn="ctr"/>
                      <a:r>
                        <a:rPr lang="en-GB" sz="1800" dirty="0"/>
                        <a:t>Salty</a:t>
                      </a:r>
                    </a:p>
                    <a:p>
                      <a:pPr algn="ctr"/>
                      <a:r>
                        <a:rPr lang="en-GB" sz="1800" dirty="0"/>
                        <a:t>Moist</a:t>
                      </a:r>
                    </a:p>
                    <a:p>
                      <a:pPr algn="ctr"/>
                      <a:r>
                        <a:rPr lang="en-GB" sz="1800" dirty="0"/>
                        <a:t>Lumpy</a:t>
                      </a:r>
                    </a:p>
                    <a:p>
                      <a:pPr algn="ctr"/>
                      <a:r>
                        <a:rPr lang="en-GB" sz="1800" dirty="0"/>
                        <a:t>Sandy</a:t>
                      </a:r>
                    </a:p>
                    <a:p>
                      <a:pPr algn="ctr"/>
                      <a:r>
                        <a:rPr lang="en-GB" sz="1800" dirty="0"/>
                        <a:t>Delicate</a:t>
                      </a:r>
                    </a:p>
                    <a:p>
                      <a:pPr algn="ctr"/>
                      <a:r>
                        <a:rPr lang="en-GB" sz="1800" dirty="0"/>
                        <a:t>Aromatic</a:t>
                      </a:r>
                    </a:p>
                    <a:p>
                      <a:pPr algn="ctr"/>
                      <a:r>
                        <a:rPr lang="en-GB" sz="1800" dirty="0"/>
                        <a:t>Strong</a:t>
                      </a:r>
                      <a:endParaRPr lang="en-GB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3108" marR="103108" marT="51554" marB="51554"/>
                </a:tc>
                <a:extLst>
                  <a:ext uri="{0D108BD9-81ED-4DB2-BD59-A6C34878D82A}">
                    <a16:rowId xmlns:a16="http://schemas.microsoft.com/office/drawing/2014/main" val="1358904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939956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Rectangle 76">
            <a:extLst>
              <a:ext uri="{FF2B5EF4-FFF2-40B4-BE49-F238E27FC236}">
                <a16:creationId xmlns:a16="http://schemas.microsoft.com/office/drawing/2014/main" id="{0205D939-00C4-4F2E-9797-3170DD040D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4E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38EE4E44-1403-472B-8C01-D354CB8F5A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6866" y="480060"/>
            <a:ext cx="545812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583CCE40-4C5F-42D3-86D9-7892AD1E98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5458121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467078E8-0E12-4C5A-8D9D-91E45F2F1FF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974" b="20614"/>
          <a:stretch/>
        </p:blipFill>
        <p:spPr bwMode="auto">
          <a:xfrm>
            <a:off x="550481" y="871400"/>
            <a:ext cx="5311182" cy="5137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1AB2513D-C254-44B6-84E3-4073079DDD9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984" b="20095"/>
          <a:stretch/>
        </p:blipFill>
        <p:spPr bwMode="auto">
          <a:xfrm>
            <a:off x="6243561" y="986972"/>
            <a:ext cx="5458122" cy="5021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2476E4A-BB9B-44FC-90A8-DE65C5C66DD2}"/>
              </a:ext>
            </a:extLst>
          </p:cNvPr>
          <p:cNvSpPr txBox="1"/>
          <p:nvPr/>
        </p:nvSpPr>
        <p:spPr>
          <a:xfrm>
            <a:off x="6412145" y="502373"/>
            <a:ext cx="2847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Task 1.</a:t>
            </a:r>
          </a:p>
        </p:txBody>
      </p:sp>
    </p:spTree>
    <p:extLst>
      <p:ext uri="{BB962C8B-B14F-4D97-AF65-F5344CB8AC3E}">
        <p14:creationId xmlns:p14="http://schemas.microsoft.com/office/powerpoint/2010/main" val="29706320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Top Corners Rounded 13">
            <a:extLst>
              <a:ext uri="{FF2B5EF4-FFF2-40B4-BE49-F238E27FC236}">
                <a16:creationId xmlns:a16="http://schemas.microsoft.com/office/drawing/2014/main" id="{3BAF1561-20C4-41FD-A35F-BF2B9E727F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529466" y="996722"/>
            <a:ext cx="5923488" cy="4864556"/>
          </a:xfrm>
          <a:prstGeom prst="round2SameRect">
            <a:avLst>
              <a:gd name="adj1" fmla="val 3762"/>
              <a:gd name="adj2" fmla="val 0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Top Corners Rounded 15">
            <a:extLst>
              <a:ext uri="{FF2B5EF4-FFF2-40B4-BE49-F238E27FC236}">
                <a16:creationId xmlns:a16="http://schemas.microsoft.com/office/drawing/2014/main" id="{839DC788-B140-4F3E-A91E-CB3E70ED94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457200" y="1050468"/>
            <a:ext cx="5609397" cy="4757058"/>
          </a:xfrm>
          <a:prstGeom prst="round2SameRect">
            <a:avLst>
              <a:gd name="adj1" fmla="val 2061"/>
              <a:gd name="adj2" fmla="val 0"/>
            </a:avLst>
          </a:prstGeom>
          <a:noFill/>
          <a:ln w="508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4490F22-70D2-46DF-89BD-11219EBC90E3}"/>
              </a:ext>
            </a:extLst>
          </p:cNvPr>
          <p:cNvSpPr txBox="1"/>
          <p:nvPr/>
        </p:nvSpPr>
        <p:spPr>
          <a:xfrm>
            <a:off x="321733" y="981091"/>
            <a:ext cx="4092951" cy="162445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b="1" u="sng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Task 2</a:t>
            </a:r>
            <a:r>
              <a:rPr lang="en-US" sz="36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.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FC18D930-0EEE-448F-ABF1-2AA3C83DA5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4071" y="2705800"/>
            <a:ext cx="1597456" cy="0"/>
          </a:xfrm>
          <a:prstGeom prst="line">
            <a:avLst/>
          </a:prstGeom>
          <a:ln w="508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7812D027-BB38-4CD2-9209-CCFCDD70B733}"/>
              </a:ext>
            </a:extLst>
          </p:cNvPr>
          <p:cNvSpPr txBox="1"/>
          <p:nvPr/>
        </p:nvSpPr>
        <p:spPr>
          <a:xfrm>
            <a:off x="301022" y="2780381"/>
            <a:ext cx="4092951" cy="304209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</a:rPr>
              <a:t>Now it’s time to evaluate your bread creation. Be honest. Use the sheet on the right to help you.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 dirty="0">
                <a:solidFill>
                  <a:schemeClr val="bg1"/>
                </a:solidFill>
              </a:rPr>
              <a:t>(Print off or write up)  </a:t>
            </a: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21A68528-2085-4E1D-A475-570964F1D88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54" t="10826" r="18254" b="6635"/>
          <a:stretch/>
        </p:blipFill>
        <p:spPr bwMode="auto">
          <a:xfrm rot="16200000">
            <a:off x="5958608" y="79417"/>
            <a:ext cx="5032433" cy="6542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32280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Rectangle: Top Corners Rounded 134">
            <a:extLst>
              <a:ext uri="{FF2B5EF4-FFF2-40B4-BE49-F238E27FC236}">
                <a16:creationId xmlns:a16="http://schemas.microsoft.com/office/drawing/2014/main" id="{76E6212F-EB21-4328-8386-832840CB43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529466" y="996722"/>
            <a:ext cx="5923488" cy="4864556"/>
          </a:xfrm>
          <a:prstGeom prst="round2SameRect">
            <a:avLst>
              <a:gd name="adj1" fmla="val 3762"/>
              <a:gd name="adj2" fmla="val 0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AECACF2-2D7C-4350-87BB-6F1B6E2FDE0E}"/>
              </a:ext>
            </a:extLst>
          </p:cNvPr>
          <p:cNvSpPr txBox="1"/>
          <p:nvPr/>
        </p:nvSpPr>
        <p:spPr>
          <a:xfrm>
            <a:off x="332315" y="1122363"/>
            <a:ext cx="3971220" cy="32493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b="1" u="sng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Task 2 continued…</a:t>
            </a:r>
          </a:p>
        </p:txBody>
      </p:sp>
      <p:sp>
        <p:nvSpPr>
          <p:cNvPr id="137" name="Rectangle: Top Corners Rounded 136">
            <a:extLst>
              <a:ext uri="{FF2B5EF4-FFF2-40B4-BE49-F238E27FC236}">
                <a16:creationId xmlns:a16="http://schemas.microsoft.com/office/drawing/2014/main" id="{9E74304E-CF2D-41E1-92CF-7FC508311B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457200" y="1050468"/>
            <a:ext cx="5609397" cy="4757058"/>
          </a:xfrm>
          <a:prstGeom prst="round2SameRect">
            <a:avLst>
              <a:gd name="adj1" fmla="val 2061"/>
              <a:gd name="adj2" fmla="val 0"/>
            </a:avLst>
          </a:prstGeom>
          <a:noFill/>
          <a:ln w="508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39" name="Straight Connector 138">
            <a:extLst>
              <a:ext uri="{FF2B5EF4-FFF2-40B4-BE49-F238E27FC236}">
                <a16:creationId xmlns:a16="http://schemas.microsoft.com/office/drawing/2014/main" id="{4717401F-8127-4697-8085-3D6C69B5D2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4071" y="4559531"/>
            <a:ext cx="1597456" cy="0"/>
          </a:xfrm>
          <a:prstGeom prst="line">
            <a:avLst/>
          </a:prstGeom>
          <a:ln w="508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>
            <a:extLst>
              <a:ext uri="{FF2B5EF4-FFF2-40B4-BE49-F238E27FC236}">
                <a16:creationId xmlns:a16="http://schemas.microsoft.com/office/drawing/2014/main" id="{AE90EF4D-EDFE-40E7-A9AA-7DB897A2120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24" t="13365" r="17492" b="7144"/>
          <a:stretch/>
        </p:blipFill>
        <p:spPr bwMode="auto">
          <a:xfrm rot="16200000">
            <a:off x="5883031" y="79417"/>
            <a:ext cx="5183588" cy="6542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2125A78-F533-4F43-B8D0-F2B795E14990}"/>
              </a:ext>
            </a:extLst>
          </p:cNvPr>
          <p:cNvSpPr txBox="1"/>
          <p:nvPr/>
        </p:nvSpPr>
        <p:spPr>
          <a:xfrm>
            <a:off x="524071" y="3591339"/>
            <a:ext cx="29214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(Print off or write up.)</a:t>
            </a:r>
          </a:p>
        </p:txBody>
      </p:sp>
    </p:spTree>
    <p:extLst>
      <p:ext uri="{BB962C8B-B14F-4D97-AF65-F5344CB8AC3E}">
        <p14:creationId xmlns:p14="http://schemas.microsoft.com/office/powerpoint/2010/main" val="11714937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46E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122" name="Picture 2" descr="Junior Baker Baking Award for Children">
            <a:extLst>
              <a:ext uri="{FF2B5EF4-FFF2-40B4-BE49-F238E27FC236}">
                <a16:creationId xmlns:a16="http://schemas.microsoft.com/office/drawing/2014/main" id="{C3E54D78-A77F-41EA-A07F-7B9033D18A9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56" t="5905" r="6666" b="10465"/>
          <a:stretch/>
        </p:blipFill>
        <p:spPr bwMode="auto">
          <a:xfrm>
            <a:off x="1422400" y="480060"/>
            <a:ext cx="9245600" cy="5897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15408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164</Words>
  <Application>Microsoft Office PowerPoint</Application>
  <PresentationFormat>Widescreen</PresentationFormat>
  <Paragraphs>64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Ink Free</vt:lpstr>
      <vt:lpstr>Office Theme</vt:lpstr>
      <vt:lpstr>Baking Bread                 </vt:lpstr>
      <vt:lpstr>Useful vocabulary 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Baking Bread                 </dc:title>
  <dc:creator>Kathryn Holden</dc:creator>
  <cp:lastModifiedBy>Kathryn Holden</cp:lastModifiedBy>
  <cp:revision>2</cp:revision>
  <dcterms:created xsi:type="dcterms:W3CDTF">2020-04-08T13:01:57Z</dcterms:created>
  <dcterms:modified xsi:type="dcterms:W3CDTF">2020-04-09T08:22:37Z</dcterms:modified>
</cp:coreProperties>
</file>