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3" r:id="rId3"/>
    <p:sldId id="281" r:id="rId4"/>
    <p:sldId id="279" r:id="rId5"/>
    <p:sldId id="286" r:id="rId6"/>
    <p:sldId id="287" r:id="rId7"/>
    <p:sldId id="284" r:id="rId8"/>
    <p:sldId id="256" r:id="rId9"/>
    <p:sldId id="290" r:id="rId10"/>
    <p:sldId id="259" r:id="rId11"/>
    <p:sldId id="289" r:id="rId12"/>
    <p:sldId id="278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2" r:id="rId22"/>
    <p:sldId id="273" r:id="rId23"/>
    <p:sldId id="274" r:id="rId24"/>
    <p:sldId id="275" r:id="rId25"/>
    <p:sldId id="283" r:id="rId26"/>
    <p:sldId id="291" r:id="rId27"/>
    <p:sldId id="285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7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896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671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285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588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47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605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407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78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190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471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45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topics/zcvv4wx/articles/z9brcwx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LmGacYEyIY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iscoveryeducation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dirty="0" smtClean="0"/>
              <a:t>Changing Materials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Hello year 5.  This is the final lesson for your materials topic.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You will learn </a:t>
            </a:r>
            <a:r>
              <a:rPr lang="en-GB" dirty="0" smtClean="0"/>
              <a:t>about how </a:t>
            </a:r>
            <a:r>
              <a:rPr lang="en-GB" dirty="0" smtClean="0"/>
              <a:t>materials can be </a:t>
            </a:r>
            <a:r>
              <a:rPr lang="en-GB" dirty="0" smtClean="0"/>
              <a:t>changed (knowledge).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You will work scientifically by grouping and sorting changes into:</a:t>
            </a:r>
          </a:p>
          <a:p>
            <a:r>
              <a:rPr lang="en-GB" dirty="0" smtClean="0"/>
              <a:t>Reversible changes</a:t>
            </a:r>
          </a:p>
          <a:p>
            <a:r>
              <a:rPr lang="en-GB" dirty="0" smtClean="0"/>
              <a:t>Irreversible changes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878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Important 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Heated</a:t>
            </a:r>
          </a:p>
          <a:p>
            <a:r>
              <a:rPr lang="en-GB" dirty="0" smtClean="0"/>
              <a:t>Cooled</a:t>
            </a:r>
          </a:p>
          <a:p>
            <a:r>
              <a:rPr lang="en-GB" dirty="0" smtClean="0"/>
              <a:t>Reversible</a:t>
            </a:r>
          </a:p>
          <a:p>
            <a:r>
              <a:rPr lang="en-GB" dirty="0" smtClean="0"/>
              <a:t>Irreversible</a:t>
            </a:r>
          </a:p>
          <a:p>
            <a:r>
              <a:rPr lang="en-GB" dirty="0" smtClean="0"/>
              <a:t>Evaporate</a:t>
            </a:r>
          </a:p>
          <a:p>
            <a:r>
              <a:rPr lang="en-GB" dirty="0" smtClean="0"/>
              <a:t>Dissolve</a:t>
            </a:r>
          </a:p>
          <a:p>
            <a:r>
              <a:rPr lang="en-GB" dirty="0" smtClean="0"/>
              <a:t>Melt</a:t>
            </a:r>
          </a:p>
          <a:p>
            <a:r>
              <a:rPr lang="en-GB" dirty="0" smtClean="0"/>
              <a:t>Freeze</a:t>
            </a:r>
          </a:p>
          <a:p>
            <a:r>
              <a:rPr lang="en-GB" dirty="0" smtClean="0"/>
              <a:t>Condense</a:t>
            </a:r>
          </a:p>
          <a:p>
            <a:r>
              <a:rPr lang="en-GB" dirty="0" smtClean="0"/>
              <a:t>Burning</a:t>
            </a:r>
          </a:p>
          <a:p>
            <a:endParaRPr lang="en-GB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355976" y="1988840"/>
            <a:ext cx="3888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Do you already know what some of these words mean?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03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u="sng" dirty="0" smtClean="0"/>
              <a:t>To identify reversible </a:t>
            </a:r>
            <a:r>
              <a:rPr lang="en-US" b="1" u="sng" dirty="0"/>
              <a:t>and i</a:t>
            </a:r>
            <a:r>
              <a:rPr lang="en-US" b="1" u="sng" dirty="0" smtClean="0"/>
              <a:t>rreversible </a:t>
            </a:r>
            <a:r>
              <a:rPr lang="en-US" b="1" u="sng" dirty="0"/>
              <a:t>changes</a:t>
            </a:r>
            <a:r>
              <a:rPr lang="en-GB" u="sng" dirty="0"/>
              <a:t/>
            </a:r>
            <a:br>
              <a:rPr lang="en-GB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000" dirty="0"/>
              <a:t>Materials can change when they </a:t>
            </a:r>
            <a:r>
              <a:rPr lang="en-US" sz="4000" dirty="0" smtClean="0"/>
              <a:t>are:</a:t>
            </a:r>
          </a:p>
          <a:p>
            <a:r>
              <a:rPr lang="en-US" sz="4000" b="1" dirty="0" smtClean="0"/>
              <a:t>Mixed</a:t>
            </a:r>
            <a:endParaRPr lang="en-US" sz="4000" dirty="0"/>
          </a:p>
          <a:p>
            <a:r>
              <a:rPr lang="en-US" sz="4000" b="1" dirty="0" smtClean="0"/>
              <a:t>Heated</a:t>
            </a:r>
            <a:endParaRPr lang="en-US" sz="4000" dirty="0"/>
          </a:p>
          <a:p>
            <a:r>
              <a:rPr lang="en-US" sz="4000" b="1" dirty="0"/>
              <a:t>C</a:t>
            </a:r>
            <a:r>
              <a:rPr lang="en-US" sz="4000" b="1" dirty="0" smtClean="0"/>
              <a:t>ooled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6763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b="1" u="sng" dirty="0"/>
              <a:t>Reversible changes</a:t>
            </a:r>
            <a:r>
              <a:rPr lang="en-GB" u="sng" dirty="0"/>
              <a:t/>
            </a:r>
            <a:br>
              <a:rPr lang="en-GB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408712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Sometimes you can get back the materials you started with. This is a</a:t>
            </a:r>
            <a:r>
              <a:rPr lang="en-US" b="1" dirty="0"/>
              <a:t> reversible</a:t>
            </a:r>
            <a:r>
              <a:rPr lang="en-US" dirty="0"/>
              <a:t> change</a:t>
            </a:r>
            <a:r>
              <a:rPr lang="en-US" dirty="0" smtClean="0"/>
              <a:t>.</a:t>
            </a:r>
          </a:p>
          <a:p>
            <a:endParaRPr lang="en-GB" dirty="0"/>
          </a:p>
          <a:p>
            <a:r>
              <a:rPr lang="en-US" dirty="0" smtClean="0"/>
              <a:t>Reversible changes can be </a:t>
            </a:r>
            <a:r>
              <a:rPr lang="en-US" dirty="0"/>
              <a:t>caused by </a:t>
            </a:r>
            <a:r>
              <a:rPr lang="en-US" dirty="0" smtClean="0"/>
              <a:t>heating</a:t>
            </a:r>
          </a:p>
          <a:p>
            <a:endParaRPr lang="en-GB" dirty="0"/>
          </a:p>
          <a:p>
            <a:pPr marL="0" lvl="0" indent="0">
              <a:buNone/>
            </a:pPr>
            <a:r>
              <a:rPr lang="en-US" b="1" dirty="0" smtClean="0"/>
              <a:t>Melting can happen when a material is heated</a:t>
            </a:r>
          </a:p>
          <a:p>
            <a:pPr marL="0" lvl="0" indent="0">
              <a:buNone/>
            </a:pPr>
            <a:r>
              <a:rPr lang="en-US" dirty="0" smtClean="0"/>
              <a:t> For example: chocolate melts when heated. If you leave it to cool you will get your solid chocolate back.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US" b="1" dirty="0" smtClean="0"/>
              <a:t>Evaporating can happen when a material is heated</a:t>
            </a:r>
          </a:p>
          <a:p>
            <a:pPr marL="0" lvl="0" indent="0">
              <a:buNone/>
            </a:pPr>
            <a:r>
              <a:rPr lang="en-GB" dirty="0" smtClean="0"/>
              <a:t>For example: heating water causes it to change into water vapour (steam). How do you get steam back to water?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439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smtClean="0"/>
              <a:t>Reversible </a:t>
            </a:r>
            <a:r>
              <a:rPr lang="en-US" b="1" u="sng" dirty="0"/>
              <a:t>changes</a:t>
            </a:r>
            <a:r>
              <a:rPr lang="en-GB" u="sng" dirty="0"/>
              <a:t/>
            </a:r>
            <a:br>
              <a:rPr lang="en-GB" u="sng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Reversible changes can </a:t>
            </a:r>
            <a:r>
              <a:rPr lang="en-US" dirty="0" smtClean="0"/>
              <a:t>also be </a:t>
            </a:r>
            <a:r>
              <a:rPr lang="en-US" dirty="0"/>
              <a:t>caused by </a:t>
            </a:r>
            <a:r>
              <a:rPr lang="en-US" dirty="0" smtClean="0"/>
              <a:t>cooling the material.</a:t>
            </a:r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b="1" dirty="0" smtClean="0"/>
              <a:t>Condensing </a:t>
            </a:r>
            <a:r>
              <a:rPr lang="en-US" b="1" dirty="0"/>
              <a:t>happens when a material is </a:t>
            </a:r>
            <a:r>
              <a:rPr lang="en-US" b="1" dirty="0" smtClean="0"/>
              <a:t>cooled</a:t>
            </a:r>
          </a:p>
          <a:p>
            <a:pPr marL="0" lvl="0" indent="0">
              <a:buNone/>
            </a:pPr>
            <a:r>
              <a:rPr lang="en-GB" dirty="0" smtClean="0"/>
              <a:t>For example: water vapour turns back to water when it is cooled.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US" b="1" dirty="0"/>
              <a:t>Freezing happens when a material is cooled.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For example: water turns to ice when cooled.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24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1628800"/>
            <a:ext cx="6696744" cy="468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5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/>
              <a:t>Reversible changes</a:t>
            </a:r>
            <a:r>
              <a:rPr lang="en-GB" u="sng" dirty="0"/>
              <a:t/>
            </a:r>
            <a:br>
              <a:rPr lang="en-GB" u="sng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/>
          </a:bodyPr>
          <a:lstStyle/>
          <a:p>
            <a:r>
              <a:rPr lang="en-US" dirty="0"/>
              <a:t>Reversible changes  can also </a:t>
            </a:r>
            <a:r>
              <a:rPr lang="en-US" dirty="0" smtClean="0"/>
              <a:t>include </a:t>
            </a:r>
            <a:r>
              <a:rPr lang="en-US" b="1" dirty="0" smtClean="0"/>
              <a:t>dissolving</a:t>
            </a:r>
            <a:r>
              <a:rPr lang="en-US" dirty="0" smtClean="0"/>
              <a:t>. 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You </a:t>
            </a:r>
            <a:r>
              <a:rPr lang="en-US" dirty="0"/>
              <a:t>can get a dissolved solid back from a mixture by letting the liquid </a:t>
            </a:r>
            <a:r>
              <a:rPr lang="en-US" b="1" dirty="0"/>
              <a:t>evaporate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For example: salt dissolved in water.  If you leave the water to evaporate you will be left with the salt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If a solid has not dissolved, you can get it back by </a:t>
            </a:r>
            <a:r>
              <a:rPr lang="en-US" b="1" dirty="0"/>
              <a:t>filtering</a:t>
            </a:r>
            <a:r>
              <a:rPr lang="en-US" dirty="0"/>
              <a:t> the mixture.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82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648072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Reversible Changes </a:t>
            </a:r>
            <a:r>
              <a:rPr lang="en-GB" b="1" u="sng" smtClean="0"/>
              <a:t>- summary</a:t>
            </a:r>
            <a:endParaRPr lang="en-GB" b="1" u="sng" dirty="0"/>
          </a:p>
        </p:txBody>
      </p:sp>
      <p:pic>
        <p:nvPicPr>
          <p:cNvPr id="2050" name="Picture 2" descr="http://3.bp.blogspot.com/_v6LcekRH7M8/S8w-lednjTI/AAAAAAAAATI/AMmWxmI76lY/s1600/orange_juic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836266"/>
            <a:ext cx="4531663" cy="181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96952"/>
            <a:ext cx="4316809" cy="1501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3299715"/>
            <a:ext cx="4104456" cy="332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28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b="1" u="sng" dirty="0"/>
              <a:t>Irreversible changes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22722"/>
            <a:ext cx="8229600" cy="5303441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https://www.bbc.co.uk/bitesize/topics/zcvv4wx/articles/z9brcwx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2060848"/>
            <a:ext cx="741402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7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/>
          <a:lstStyle/>
          <a:p>
            <a:r>
              <a:rPr lang="en-US" b="1" u="sng" dirty="0" smtClean="0"/>
              <a:t>Irreversible changes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Sometimes </a:t>
            </a:r>
            <a:r>
              <a:rPr lang="en-US" dirty="0"/>
              <a:t>new materials are made when you mix things. </a:t>
            </a:r>
            <a:endParaRPr lang="en-US" dirty="0" smtClean="0"/>
          </a:p>
          <a:p>
            <a:r>
              <a:rPr lang="en-US" dirty="0" smtClean="0"/>
              <a:t>Sometimes </a:t>
            </a:r>
            <a:r>
              <a:rPr lang="en-US" dirty="0"/>
              <a:t>the mixture sets hard when it dries (like cement), and sometimes bubbles of a gas are given off (such as when you mix </a:t>
            </a:r>
            <a:r>
              <a:rPr lang="en-US" dirty="0" smtClean="0"/>
              <a:t>lemon juice or vinegar with bicarbonate of soda).</a:t>
            </a:r>
          </a:p>
          <a:p>
            <a:r>
              <a:rPr lang="en-US" dirty="0" smtClean="0"/>
              <a:t>These </a:t>
            </a:r>
            <a:r>
              <a:rPr lang="en-US" dirty="0"/>
              <a:t>changes are</a:t>
            </a:r>
            <a:r>
              <a:rPr lang="en-US" b="1" dirty="0"/>
              <a:t> irreversible</a:t>
            </a:r>
            <a:r>
              <a:rPr lang="en-US" dirty="0"/>
              <a:t>, because you cannot get the starting materials back again.</a:t>
            </a:r>
            <a:endParaRPr lang="en-GB" dirty="0"/>
          </a:p>
          <a:p>
            <a:r>
              <a:rPr lang="en-US" dirty="0"/>
              <a:t>Heating can also cause new materials to form. Cooking an egg, baking a cake, and firing clay are all examples of irreversible changes caused by heat.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03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US" b="1" u="sng" dirty="0" smtClean="0"/>
              <a:t>Irreversible changes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3240360"/>
          </a:xfrm>
        </p:spPr>
        <p:txBody>
          <a:bodyPr>
            <a:normAutofit/>
          </a:bodyPr>
          <a:lstStyle/>
          <a:p>
            <a:r>
              <a:rPr lang="en-US" b="1" dirty="0"/>
              <a:t>Burning</a:t>
            </a:r>
            <a:r>
              <a:rPr lang="en-US" dirty="0"/>
              <a:t> is an example of an irreversible change. </a:t>
            </a:r>
            <a:endParaRPr lang="en-US" dirty="0" smtClean="0"/>
          </a:p>
          <a:p>
            <a:r>
              <a:rPr lang="en-US" dirty="0" smtClean="0"/>
              <a:t>New </a:t>
            </a:r>
            <a:r>
              <a:rPr lang="en-US" dirty="0"/>
              <a:t>materials are made when things burn. One of the materials is usually an invisible gas.</a:t>
            </a:r>
            <a:endParaRPr lang="en-GB" dirty="0"/>
          </a:p>
          <a:p>
            <a:r>
              <a:rPr lang="en-US" dirty="0"/>
              <a:t>Some materials produce poisonous gases when they burn. </a:t>
            </a:r>
            <a:endParaRPr lang="en-US" dirty="0" smtClean="0"/>
          </a:p>
          <a:p>
            <a:endParaRPr lang="en-GB" dirty="0"/>
          </a:p>
        </p:txBody>
      </p:sp>
      <p:pic>
        <p:nvPicPr>
          <p:cNvPr id="3074" name="Picture 2" descr="http://farm1.staticflickr.com/49/108223418_15d5feeb04_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69159"/>
            <a:ext cx="2412806" cy="1809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85925"/>
            <a:ext cx="1905000" cy="24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407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539552" y="736243"/>
            <a:ext cx="813690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Decide whether these changes are </a:t>
            </a:r>
            <a:r>
              <a:rPr lang="en-GB" sz="6000" dirty="0">
                <a:solidFill>
                  <a:srgbClr val="FF0000"/>
                </a:solidFill>
                <a:latin typeface="Comic Sans MS" pitchFamily="66" charset="0"/>
              </a:rPr>
              <a:t>reversible</a:t>
            </a:r>
            <a:r>
              <a:rPr lang="en-GB" sz="6000" dirty="0">
                <a:latin typeface="Comic Sans MS" pitchFamily="66" charset="0"/>
              </a:rPr>
              <a:t> or </a:t>
            </a:r>
            <a:r>
              <a:rPr lang="en-GB" sz="6000" dirty="0" smtClean="0">
                <a:solidFill>
                  <a:srgbClr val="FF0000"/>
                </a:solidFill>
                <a:latin typeface="Comic Sans MS" pitchFamily="66" charset="0"/>
              </a:rPr>
              <a:t>irreversible</a:t>
            </a:r>
            <a:r>
              <a:rPr lang="en-GB" sz="6000" dirty="0">
                <a:latin typeface="Comic Sans MS" pitchFamily="66" charset="0"/>
              </a:rPr>
              <a:t> </a:t>
            </a:r>
            <a:r>
              <a:rPr lang="en-GB" sz="6000" dirty="0" smtClean="0">
                <a:latin typeface="Comic Sans MS" pitchFamily="66" charset="0"/>
              </a:rPr>
              <a:t>when </a:t>
            </a:r>
            <a:r>
              <a:rPr lang="en-GB" sz="6000" dirty="0" smtClean="0">
                <a:solidFill>
                  <a:srgbClr val="FF0000"/>
                </a:solidFill>
                <a:latin typeface="Comic Sans MS" pitchFamily="66" charset="0"/>
              </a:rPr>
              <a:t>heated</a:t>
            </a:r>
            <a:endParaRPr lang="en-GB" sz="6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12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multspik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714375"/>
            <a:ext cx="7239000" cy="415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5229200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When ice is heated will it cause a change that can be reversed?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58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4716463" y="1628775"/>
            <a:ext cx="4103687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>
                <a:solidFill>
                  <a:srgbClr val="FF0000"/>
                </a:solidFill>
                <a:latin typeface="Comic Sans MS" pitchFamily="66" charset="0"/>
              </a:rPr>
              <a:t>This is a reversible change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002188"/>
            <a:ext cx="4664579" cy="415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6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Lemon_cheesecake_pouring_mix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1524000"/>
            <a:ext cx="57340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573325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</a:t>
            </a:r>
            <a:r>
              <a:rPr lang="en-GB" dirty="0" smtClean="0"/>
              <a:t>cake mixture </a:t>
            </a:r>
            <a:r>
              <a:rPr lang="en-GB" dirty="0"/>
              <a:t>is heated will it cause a change that can be reversed?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5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9805p115_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989138"/>
            <a:ext cx="5111750" cy="439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042988" y="549275"/>
            <a:ext cx="67691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000">
                <a:solidFill>
                  <a:srgbClr val="FF0000"/>
                </a:solidFill>
                <a:latin typeface="Comic Sans MS" pitchFamily="66" charset="0"/>
              </a:rPr>
              <a:t>This is an irreversible change</a:t>
            </a:r>
          </a:p>
          <a:p>
            <a:pPr>
              <a:spcBef>
                <a:spcPct val="50000"/>
              </a:spcBef>
            </a:pPr>
            <a:endParaRPr lang="en-GB" sz="400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20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027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25538"/>
            <a:ext cx="5976938" cy="398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971600" y="5517232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When </a:t>
            </a:r>
            <a:r>
              <a:rPr lang="en-GB" dirty="0" smtClean="0"/>
              <a:t>an egg </a:t>
            </a:r>
            <a:r>
              <a:rPr lang="en-GB" dirty="0"/>
              <a:t>is heated will it cause a change that can be reversed?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68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180px-Fried_egg,_sunny_side_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3384550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859338" y="1412875"/>
            <a:ext cx="3529012" cy="310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400">
                <a:solidFill>
                  <a:srgbClr val="FF0000"/>
                </a:solidFill>
                <a:latin typeface="Comic Sans MS" pitchFamily="66" charset="0"/>
              </a:rPr>
              <a:t>This is an irreversible change</a:t>
            </a:r>
          </a:p>
          <a:p>
            <a:pPr>
              <a:spcBef>
                <a:spcPct val="50000"/>
              </a:spcBef>
            </a:pPr>
            <a:endParaRPr lang="en-GB" sz="440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201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Bread-Dough-step-1_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595313"/>
            <a:ext cx="4967288" cy="488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43608" y="5733256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When </a:t>
            </a:r>
            <a:r>
              <a:rPr lang="en-GB" dirty="0" smtClean="0"/>
              <a:t>bread dough </a:t>
            </a:r>
            <a:r>
              <a:rPr lang="en-GB" dirty="0"/>
              <a:t>is heated will it cause a change that can be reversed?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29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u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8050"/>
            <a:ext cx="7632700" cy="459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403350" y="5949950"/>
            <a:ext cx="6048375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0000"/>
                </a:solidFill>
                <a:latin typeface="Comic Sans MS" pitchFamily="66" charset="0"/>
              </a:rPr>
              <a:t>This is an irreversible change</a:t>
            </a:r>
          </a:p>
          <a:p>
            <a:pPr>
              <a:spcBef>
                <a:spcPct val="50000"/>
              </a:spcBef>
            </a:pPr>
            <a:endParaRPr lang="en-GB" sz="280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21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125538"/>
            <a:ext cx="6985000" cy="465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817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shirley-brauker-clay-bow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916113"/>
            <a:ext cx="7561262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755650" y="620713"/>
            <a:ext cx="79200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000">
                <a:solidFill>
                  <a:srgbClr val="FF0000"/>
                </a:solidFill>
                <a:latin typeface="Comic Sans MS" pitchFamily="66" charset="0"/>
              </a:rPr>
              <a:t>This is an irreversible change</a:t>
            </a:r>
          </a:p>
          <a:p>
            <a:pPr>
              <a:spcBef>
                <a:spcPct val="50000"/>
              </a:spcBef>
            </a:pPr>
            <a:endParaRPr lang="en-GB" sz="400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76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ba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620688"/>
            <a:ext cx="3951287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59632" y="4941168"/>
            <a:ext cx="6552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When </a:t>
            </a:r>
            <a:r>
              <a:rPr lang="en-GB" dirty="0" smtClean="0"/>
              <a:t>chocolate </a:t>
            </a:r>
            <a:r>
              <a:rPr lang="en-GB" dirty="0"/>
              <a:t>is heated will it cause a change that can be reversed?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13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melted_chocolate_203x1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557338"/>
            <a:ext cx="6481763" cy="485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611188" y="549275"/>
            <a:ext cx="85328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400">
                <a:solidFill>
                  <a:srgbClr val="FF0000"/>
                </a:solidFill>
                <a:latin typeface="Comic Sans MS" pitchFamily="66" charset="0"/>
              </a:rPr>
              <a:t>This is a reversible change</a:t>
            </a:r>
          </a:p>
        </p:txBody>
      </p:sp>
    </p:spTree>
    <p:extLst>
      <p:ext uri="{BB962C8B-B14F-4D97-AF65-F5344CB8AC3E}">
        <p14:creationId xmlns:p14="http://schemas.microsoft.com/office/powerpoint/2010/main" val="264955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Irreversible or reversible change?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But what happens when a</a:t>
            </a:r>
          </a:p>
          <a:p>
            <a:pPr marL="0" indent="0">
              <a:buNone/>
            </a:pPr>
            <a:r>
              <a:rPr lang="en-GB" dirty="0" smtClean="0"/>
              <a:t>Candle is heated?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What is happening to</a:t>
            </a:r>
          </a:p>
          <a:p>
            <a:pPr marL="0" indent="0">
              <a:buNone/>
            </a:pPr>
            <a:r>
              <a:rPr lang="en-GB" dirty="0" smtClean="0"/>
              <a:t> the wick?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What is happening to </a:t>
            </a:r>
          </a:p>
          <a:p>
            <a:pPr marL="0" indent="0">
              <a:buNone/>
            </a:pPr>
            <a:r>
              <a:rPr lang="en-GB" dirty="0" smtClean="0"/>
              <a:t>the wax?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360632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17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have you learnt?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you explain what a reversible change is?</a:t>
            </a:r>
          </a:p>
          <a:p>
            <a:r>
              <a:rPr lang="en-GB" dirty="0" smtClean="0"/>
              <a:t>Can you give an example of a reversible change?</a:t>
            </a:r>
          </a:p>
          <a:p>
            <a:r>
              <a:rPr lang="en-GB" dirty="0" smtClean="0"/>
              <a:t>Can you explain what an irreversible change is?</a:t>
            </a:r>
          </a:p>
          <a:p>
            <a:r>
              <a:rPr lang="en-GB" dirty="0" smtClean="0"/>
              <a:t>Can you give an example?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16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686800" cy="609329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smtClean="0"/>
              <a:t>1. </a:t>
            </a:r>
            <a:r>
              <a:rPr lang="en-GB" b="1" dirty="0"/>
              <a:t>Log on to espresso. </a:t>
            </a:r>
            <a:r>
              <a:rPr lang="en-GB" dirty="0"/>
              <a:t>Log on to </a:t>
            </a:r>
            <a:r>
              <a:rPr lang="en-GB" u="sng" dirty="0">
                <a:hlinkClick r:id="rId2"/>
              </a:rPr>
              <a:t>https://www.discoveryeducation.co.uk/</a:t>
            </a:r>
            <a:r>
              <a:rPr lang="en-GB" dirty="0"/>
              <a:t> </a:t>
            </a:r>
            <a:endParaRPr lang="en-US" dirty="0"/>
          </a:p>
          <a:p>
            <a:r>
              <a:rPr lang="en-GB" dirty="0"/>
              <a:t>Select the Espresso dropdown box in the top right hand corner.</a:t>
            </a:r>
            <a:endParaRPr lang="en-US" dirty="0"/>
          </a:p>
          <a:p>
            <a:r>
              <a:rPr lang="en-GB" dirty="0"/>
              <a:t>Username:  student28853  </a:t>
            </a:r>
            <a:endParaRPr lang="en-US" dirty="0"/>
          </a:p>
          <a:p>
            <a:r>
              <a:rPr lang="en-GB" dirty="0"/>
              <a:t>Password:   </a:t>
            </a:r>
            <a:r>
              <a:rPr lang="en-GB" dirty="0" err="1" smtClean="0"/>
              <a:t>oaktree</a:t>
            </a:r>
            <a:endParaRPr lang="en-GB" b="1" dirty="0"/>
          </a:p>
          <a:p>
            <a:pPr marL="0" indent="0">
              <a:buNone/>
            </a:pPr>
            <a:r>
              <a:rPr lang="en-GB" dirty="0"/>
              <a:t>Search for reversible changes KS2</a:t>
            </a:r>
          </a:p>
          <a:p>
            <a:pPr marL="0" indent="0">
              <a:buNone/>
            </a:pPr>
            <a:r>
              <a:rPr lang="en-GB" dirty="0"/>
              <a:t>Complete the  </a:t>
            </a:r>
            <a:r>
              <a:rPr lang="en-GB" b="1" dirty="0"/>
              <a:t>video sorting </a:t>
            </a:r>
            <a:r>
              <a:rPr lang="en-GB" b="1" dirty="0" smtClean="0"/>
              <a:t>activity </a:t>
            </a:r>
            <a:r>
              <a:rPr lang="en-GB" dirty="0" smtClean="0"/>
              <a:t>to sort reversible and irreversible changes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 smtClean="0"/>
              <a:t>2. Complete the worksheet called reversible and irreversible changes that is on the school website </a:t>
            </a:r>
            <a:r>
              <a:rPr lang="en-GB" sz="2600" dirty="0" smtClean="0"/>
              <a:t>(write your answers on paper if you don’t have a printer).</a:t>
            </a:r>
            <a:endParaRPr lang="en-GB" sz="2600" b="1" dirty="0" smtClean="0"/>
          </a:p>
          <a:p>
            <a:pPr marL="0" indent="0">
              <a:buNone/>
            </a:pPr>
            <a:endParaRPr lang="en-GB" sz="2600" b="1" dirty="0" smtClean="0"/>
          </a:p>
          <a:p>
            <a:pPr marL="0" indent="0">
              <a:buNone/>
            </a:pPr>
            <a:r>
              <a:rPr lang="en-GB" sz="2600" b="1" dirty="0" smtClean="0"/>
              <a:t>Need a further challenge</a:t>
            </a:r>
            <a:r>
              <a:rPr lang="en-GB" sz="2600" b="1" dirty="0"/>
              <a:t>?</a:t>
            </a:r>
            <a:endParaRPr lang="en-GB" sz="2600" b="1" dirty="0" smtClean="0"/>
          </a:p>
          <a:p>
            <a:pPr marL="0" indent="0">
              <a:buNone/>
            </a:pPr>
            <a:r>
              <a:rPr lang="en-GB" sz="2600" b="1" dirty="0" smtClean="0"/>
              <a:t>Find the Treasure Hunt reversible changes cards and recording sheet from the school website</a:t>
            </a:r>
          </a:p>
          <a:p>
            <a:pPr marL="0" indent="0">
              <a:buNone/>
            </a:pPr>
            <a:r>
              <a:rPr lang="en-GB" sz="2900" dirty="0" smtClean="0"/>
              <a:t>Cut up the question cards. Ask someone to scatter them around your garden. Go on a hunt to find the 30 cards.  Fill in the answer on your answer grid.</a:t>
            </a:r>
          </a:p>
          <a:p>
            <a:pPr marL="0" indent="0">
              <a:buNone/>
            </a:pPr>
            <a:r>
              <a:rPr lang="en-GB" sz="2900" dirty="0" smtClean="0"/>
              <a:t>OR match the question with its answer.</a:t>
            </a:r>
          </a:p>
          <a:p>
            <a:pPr marL="0" indent="0">
              <a:buNone/>
            </a:pPr>
            <a:r>
              <a:rPr lang="en-GB" sz="2900" dirty="0" smtClean="0"/>
              <a:t>No printer – write the answer to each question on a piece of paper.</a:t>
            </a:r>
          </a:p>
          <a:p>
            <a:pPr marL="0" indent="0">
              <a:buNone/>
            </a:pPr>
            <a:endParaRPr lang="en-GB" sz="2200" dirty="0" smtClean="0"/>
          </a:p>
          <a:p>
            <a:pPr marL="0" indent="0">
              <a:buNone/>
            </a:pPr>
            <a:endParaRPr lang="en-GB" sz="22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95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761</Words>
  <Application>Microsoft Office PowerPoint</Application>
  <PresentationFormat>On-screen Show (4:3)</PresentationFormat>
  <Paragraphs>105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Comic Sans MS</vt:lpstr>
      <vt:lpstr>Office Theme</vt:lpstr>
      <vt:lpstr>Changing Materials </vt:lpstr>
      <vt:lpstr>Important vocabulary</vt:lpstr>
      <vt:lpstr>To identify reversible and irreversible changes </vt:lpstr>
      <vt:lpstr>Reversible changes </vt:lpstr>
      <vt:lpstr> Reversible changes </vt:lpstr>
      <vt:lpstr>PowerPoint Presentation</vt:lpstr>
      <vt:lpstr>Reversible changes </vt:lpstr>
      <vt:lpstr>Reversible Changes - summary</vt:lpstr>
      <vt:lpstr>Irreversible changes</vt:lpstr>
      <vt:lpstr>Irreversible changes</vt:lpstr>
      <vt:lpstr>Irreversible changes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Irreversible or reversible change?</vt:lpstr>
      <vt:lpstr>What have you learnt?</vt:lpstr>
      <vt:lpstr>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Reversible and Irreversible Changes</dc:title>
  <dc:creator>Steff &amp; Ads</dc:creator>
  <cp:lastModifiedBy>Julie Gumbrell</cp:lastModifiedBy>
  <cp:revision>36</cp:revision>
  <dcterms:created xsi:type="dcterms:W3CDTF">2012-11-07T13:12:19Z</dcterms:created>
  <dcterms:modified xsi:type="dcterms:W3CDTF">2020-04-06T10:19:27Z</dcterms:modified>
</cp:coreProperties>
</file>