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6" r:id="rId2"/>
    <p:sldMasterId id="2147483671" r:id="rId3"/>
  </p:sldMasterIdLst>
  <p:notesMasterIdLst>
    <p:notesMasterId r:id="rId15"/>
  </p:notesMasterIdLst>
  <p:sldIdLst>
    <p:sldId id="261" r:id="rId4"/>
    <p:sldId id="258" r:id="rId5"/>
    <p:sldId id="269" r:id="rId6"/>
    <p:sldId id="259" r:id="rId7"/>
    <p:sldId id="260" r:id="rId8"/>
    <p:sldId id="262" r:id="rId9"/>
    <p:sldId id="264" r:id="rId10"/>
    <p:sldId id="268" r:id="rId11"/>
    <p:sldId id="265" r:id="rId12"/>
    <p:sldId id="266" r:id="rId13"/>
    <p:sldId id="267" r:id="rId14"/>
  </p:sldIdLst>
  <p:sldSz cx="12192000" cy="6858000"/>
  <p:notesSz cx="6858000" cy="9144000"/>
  <p:defaultTextStyle>
    <a:defPPr>
      <a:defRPr lang="it-C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12"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6A4667-0C93-D39C-FDBC-51763622832D}" v="815" dt="2020-04-07T11:16:11.3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3" d="100"/>
          <a:sy n="73" d="100"/>
        </p:scale>
        <p:origin x="606" y="72"/>
      </p:cViewPr>
      <p:guideLst>
        <p:guide orient="horz" pos="1412"/>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C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CF1338-E64D-4FAD-A02D-1C2EB1A1AECE}" type="datetimeFigureOut">
              <a:rPr lang="it-CH" smtClean="0"/>
              <a:t>07.04.2020</a:t>
            </a:fld>
            <a:endParaRPr lang="it-C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C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C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C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AC18E-8A6C-45BB-845D-E9F19D1176AB}" type="slidenum">
              <a:rPr lang="it-CH" smtClean="0"/>
              <a:t>‹#›</a:t>
            </a:fld>
            <a:endParaRPr lang="it-CH"/>
          </a:p>
        </p:txBody>
      </p:sp>
    </p:spTree>
    <p:extLst>
      <p:ext uri="{BB962C8B-B14F-4D97-AF65-F5344CB8AC3E}">
        <p14:creationId xmlns:p14="http://schemas.microsoft.com/office/powerpoint/2010/main" val="1610994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63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7227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1567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859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5BC9479-0814-0E40-9B46-242828A6CF7E}"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95065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xt +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8" name="Immagine 8">
            <a:extLst>
              <a:ext uri="{FF2B5EF4-FFF2-40B4-BE49-F238E27FC236}">
                <a16:creationId xmlns:a16="http://schemas.microsoft.com/office/drawing/2014/main" id="{164F1B07-DDAA-804C-B137-EAC85D0940E4}"/>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180260940"/>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719666"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6191251"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A4C5D2C4-D699-D745-925A-6DEB031500CB}"/>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34423452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mage/table + text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20261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7" y="1748367"/>
            <a:ext cx="5281083"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11447651"/>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865989849"/>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images/tables + text">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Text Placeholder 6">
            <a:extLst>
              <a:ext uri="{FF2B5EF4-FFF2-40B4-BE49-F238E27FC236}">
                <a16:creationId xmlns:a16="http://schemas.microsoft.com/office/drawing/2014/main" id="{9D236B12-3C59-B543-8A60-E4F50C55DA9B}"/>
              </a:ext>
            </a:extLst>
          </p:cNvPr>
          <p:cNvSpPr>
            <a:spLocks noGrp="1"/>
          </p:cNvSpPr>
          <p:nvPr>
            <p:ph type="body" sz="quarter" idx="15" hasCustomPrompt="1"/>
          </p:nvPr>
        </p:nvSpPr>
        <p:spPr>
          <a:xfrm>
            <a:off x="8011886" y="1751029"/>
            <a:ext cx="3456517" cy="4078271"/>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8" name="Picture Placeholder 10">
            <a:extLst>
              <a:ext uri="{FF2B5EF4-FFF2-40B4-BE49-F238E27FC236}">
                <a16:creationId xmlns:a16="http://schemas.microsoft.com/office/drawing/2014/main" id="{E937500C-6DEF-7E4B-99C2-C363EF7A8985}"/>
              </a:ext>
            </a:extLst>
          </p:cNvPr>
          <p:cNvSpPr>
            <a:spLocks noGrp="1"/>
          </p:cNvSpPr>
          <p:nvPr>
            <p:ph type="pic" sz="quarter" idx="17" hasCustomPrompt="1"/>
          </p:nvPr>
        </p:nvSpPr>
        <p:spPr>
          <a:xfrm>
            <a:off x="719667"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10" name="Picture Placeholder 10">
            <a:extLst>
              <a:ext uri="{FF2B5EF4-FFF2-40B4-BE49-F238E27FC236}">
                <a16:creationId xmlns:a16="http://schemas.microsoft.com/office/drawing/2014/main" id="{78C778E1-5970-A44F-B3EA-31DC0CEC9B9B}"/>
              </a:ext>
            </a:extLst>
          </p:cNvPr>
          <p:cNvSpPr>
            <a:spLocks noGrp="1"/>
          </p:cNvSpPr>
          <p:nvPr>
            <p:ph type="pic" sz="quarter" idx="18" hasCustomPrompt="1"/>
          </p:nvPr>
        </p:nvSpPr>
        <p:spPr>
          <a:xfrm>
            <a:off x="4377266" y="1748367"/>
            <a:ext cx="346891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1" name="Immagine 8">
            <a:extLst>
              <a:ext uri="{FF2B5EF4-FFF2-40B4-BE49-F238E27FC236}">
                <a16:creationId xmlns:a16="http://schemas.microsoft.com/office/drawing/2014/main" id="{5EC21EA2-C1CA-7241-83B9-B47E2D2638EA}"/>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1464474348"/>
      </p:ext>
    </p:extLst>
  </p:cSld>
  <p:clrMapOvr>
    <a:masterClrMapping/>
  </p:clrMapOvr>
  <p:extLst>
    <p:ext uri="{DCECCB84-F9BA-43D5-87BE-67443E8EF086}">
      <p15:sldGuideLst xmlns:p15="http://schemas.microsoft.com/office/powerpoint/2012/main">
        <p15:guide id="1" pos="1973">
          <p15:clr>
            <a:srgbClr val="FBAE40"/>
          </p15:clr>
        </p15:guide>
        <p15:guide id="2" pos="2064">
          <p15:clr>
            <a:srgbClr val="FBAE40"/>
          </p15:clr>
        </p15:guide>
        <p15:guide id="3" pos="3696">
          <p15:clr>
            <a:srgbClr val="FBAE40"/>
          </p15:clr>
        </p15:guide>
        <p15:guide id="4" pos="3787">
          <p15:clr>
            <a:srgbClr val="FBAE40"/>
          </p15:clr>
        </p15:guide>
        <p15:guide id="5" orient="horz" pos="826">
          <p15:clr>
            <a:srgbClr val="FBAE40"/>
          </p15:clr>
        </p15:guide>
        <p15:guide id="6" orient="horz" pos="275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pic>
        <p:nvPicPr>
          <p:cNvPr id="10" name="Immagine 8">
            <a:extLst>
              <a:ext uri="{FF2B5EF4-FFF2-40B4-BE49-F238E27FC236}">
                <a16:creationId xmlns:a16="http://schemas.microsoft.com/office/drawing/2014/main" id="{3AF32A47-2828-6C43-8EED-25A68894AC9C}"/>
              </a:ext>
            </a:extLst>
          </p:cNvPr>
          <p:cNvPicPr>
            <a:picLocks noChangeAspect="1"/>
          </p:cNvPicPr>
          <p:nvPr userDrawn="1"/>
        </p:nvPicPr>
        <p:blipFill>
          <a:blip r:embed="rId2"/>
          <a:stretch>
            <a:fillRect/>
          </a:stretch>
        </p:blipFill>
        <p:spPr>
          <a:xfrm>
            <a:off x="719667" y="6429129"/>
            <a:ext cx="1404493" cy="123568"/>
          </a:xfrm>
          <a:prstGeom prst="rect">
            <a:avLst/>
          </a:prstGeom>
        </p:spPr>
      </p:pic>
    </p:spTree>
    <p:extLst>
      <p:ext uri="{BB962C8B-B14F-4D97-AF65-F5344CB8AC3E}">
        <p14:creationId xmlns:p14="http://schemas.microsoft.com/office/powerpoint/2010/main" val="265266302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06573810"/>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2400" spc="93">
                <a:latin typeface="Bottega Veneta" pitchFamily="2"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2103179404"/>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2"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4129411148"/>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719666" y="1748367"/>
            <a:ext cx="5281084"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6" name="Picture Placeholder 10">
            <a:extLst>
              <a:ext uri="{FF2B5EF4-FFF2-40B4-BE49-F238E27FC236}">
                <a16:creationId xmlns:a16="http://schemas.microsoft.com/office/drawing/2014/main" id="{AC9D849F-8708-214C-A73A-45BD038E53D2}"/>
              </a:ext>
            </a:extLst>
          </p:cNvPr>
          <p:cNvSpPr>
            <a:spLocks noGrp="1"/>
          </p:cNvSpPr>
          <p:nvPr>
            <p:ph type="pic" sz="quarter" idx="18" hasCustomPrompt="1"/>
          </p:nvPr>
        </p:nvSpPr>
        <p:spPr>
          <a:xfrm>
            <a:off x="6222109" y="1748367"/>
            <a:ext cx="5250225"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7" name="Text Placeholder 6">
            <a:extLst>
              <a:ext uri="{FF2B5EF4-FFF2-40B4-BE49-F238E27FC236}">
                <a16:creationId xmlns:a16="http://schemas.microsoft.com/office/drawing/2014/main" id="{25454D6B-6B52-2745-8C09-255E39E40C45}"/>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8" name="CasellaDiTesto 7">
            <a:extLst>
              <a:ext uri="{FF2B5EF4-FFF2-40B4-BE49-F238E27FC236}">
                <a16:creationId xmlns:a16="http://schemas.microsoft.com/office/drawing/2014/main" id="{4DDD6EEE-90E3-434B-9BE8-99389E0AFEBB}"/>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12" name="Immagine 11">
            <a:extLst>
              <a:ext uri="{FF2B5EF4-FFF2-40B4-BE49-F238E27FC236}">
                <a16:creationId xmlns:a16="http://schemas.microsoft.com/office/drawing/2014/main" id="{F074BC3F-E408-D548-BA5D-67F8B80CC328}"/>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028518555"/>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 image/table_1">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719667" y="1748367"/>
            <a:ext cx="10752667" cy="40809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
        <p:nvSpPr>
          <p:cNvPr id="5" name="Text Placeholder 6">
            <a:extLst>
              <a:ext uri="{FF2B5EF4-FFF2-40B4-BE49-F238E27FC236}">
                <a16:creationId xmlns:a16="http://schemas.microsoft.com/office/drawing/2014/main" id="{D74404B2-8923-1F41-913C-38B0420B7707}"/>
              </a:ext>
            </a:extLst>
          </p:cNvPr>
          <p:cNvSpPr>
            <a:spLocks noGrp="1"/>
          </p:cNvSpPr>
          <p:nvPr>
            <p:ph type="body" sz="quarter" idx="16" hasCustomPrompt="1"/>
          </p:nvPr>
        </p:nvSpPr>
        <p:spPr>
          <a:xfrm>
            <a:off x="1917521" y="6345542"/>
            <a:ext cx="8872792" cy="322317"/>
          </a:xfrm>
          <a:prstGeom prst="rect">
            <a:avLst/>
          </a:prstGeom>
        </p:spPr>
        <p:txBody>
          <a:bodyPr vert="horz" lIns="0" tIns="0" rIns="0" bIns="0" anchor="ctr"/>
          <a:lstStyle>
            <a:lvl1pPr marL="0" indent="0">
              <a:buNone/>
              <a:defRPr sz="8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Presentation title here</a:t>
            </a:r>
          </a:p>
        </p:txBody>
      </p:sp>
      <p:sp>
        <p:nvSpPr>
          <p:cNvPr id="7" name="CasellaDiTesto 6">
            <a:extLst>
              <a:ext uri="{FF2B5EF4-FFF2-40B4-BE49-F238E27FC236}">
                <a16:creationId xmlns:a16="http://schemas.microsoft.com/office/drawing/2014/main" id="{5C8568FE-51AA-944C-9250-DC15FC75C847}"/>
              </a:ext>
            </a:extLst>
          </p:cNvPr>
          <p:cNvSpPr txBox="1"/>
          <p:nvPr userDrawn="1"/>
        </p:nvSpPr>
        <p:spPr>
          <a:xfrm>
            <a:off x="1769718" y="6383395"/>
            <a:ext cx="159591" cy="215444"/>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lang="en-US" sz="800" kern="1200" spc="93" dirty="0">
                <a:solidFill>
                  <a:schemeClr val="tx1"/>
                </a:solidFill>
                <a:latin typeface="Bottega Veneta" pitchFamily="50" charset="0"/>
                <a:ea typeface="+mn-ea"/>
                <a:cs typeface="Times New Roman" panose="02020603050405020304" pitchFamily="18" charset="0"/>
              </a:rPr>
              <a:t>/</a:t>
            </a:r>
          </a:p>
        </p:txBody>
      </p:sp>
      <p:pic>
        <p:nvPicPr>
          <p:cNvPr id="9" name="Immagine 8">
            <a:extLst>
              <a:ext uri="{FF2B5EF4-FFF2-40B4-BE49-F238E27FC236}">
                <a16:creationId xmlns:a16="http://schemas.microsoft.com/office/drawing/2014/main" id="{3741E24B-C4E6-2540-B57E-2E0480F6F51F}"/>
              </a:ext>
            </a:extLst>
          </p:cNvPr>
          <p:cNvPicPr>
            <a:picLocks noChangeAspect="1"/>
          </p:cNvPicPr>
          <p:nvPr userDrawn="1"/>
        </p:nvPicPr>
        <p:blipFill>
          <a:blip r:embed="rId2"/>
          <a:srcRect/>
          <a:stretch/>
        </p:blipFill>
        <p:spPr>
          <a:xfrm>
            <a:off x="719666" y="6438323"/>
            <a:ext cx="1069623" cy="94105"/>
          </a:xfrm>
          <a:prstGeom prst="rect">
            <a:avLst/>
          </a:prstGeom>
        </p:spPr>
      </p:pic>
    </p:spTree>
    <p:extLst>
      <p:ext uri="{BB962C8B-B14F-4D97-AF65-F5344CB8AC3E}">
        <p14:creationId xmlns:p14="http://schemas.microsoft.com/office/powerpoint/2010/main" val="3742091534"/>
      </p:ext>
    </p:extLst>
  </p:cSld>
  <p:clrMapOvr>
    <a:masterClrMapping/>
  </p:clrMapOvr>
  <p:extLst>
    <p:ext uri="{DCECCB84-F9BA-43D5-87BE-67443E8EF086}">
      <p15:sldGuideLst xmlns:p15="http://schemas.microsoft.com/office/powerpoint/2012/main">
        <p15:guide id="1" orient="horz" pos="826">
          <p15:clr>
            <a:srgbClr val="FBAE40"/>
          </p15:clr>
        </p15:guide>
        <p15:guide id="2" orient="horz" pos="275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 image/table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719667" y="740834"/>
            <a:ext cx="10752667"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748366"/>
            <a:ext cx="12208043" cy="5109633"/>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150559852"/>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 image_3">
    <p:spTree>
      <p:nvGrpSpPr>
        <p:cNvPr id="1" name=""/>
        <p:cNvGrpSpPr/>
        <p:nvPr/>
      </p:nvGrpSpPr>
      <p:grpSpPr>
        <a:xfrm>
          <a:off x="0" y="0"/>
          <a:ext cx="0" cy="0"/>
          <a:chOff x="0" y="0"/>
          <a:chExt cx="0" cy="0"/>
        </a:xfrm>
      </p:grpSpPr>
      <p:sp>
        <p:nvSpPr>
          <p:cNvPr id="6" name="Picture Placeholder 10">
            <a:extLst>
              <a:ext uri="{FF2B5EF4-FFF2-40B4-BE49-F238E27FC236}">
                <a16:creationId xmlns:a16="http://schemas.microsoft.com/office/drawing/2014/main" id="{2D786AAF-49ED-4E4C-9C89-081F65200DB2}"/>
              </a:ext>
            </a:extLst>
          </p:cNvPr>
          <p:cNvSpPr>
            <a:spLocks noGrp="1"/>
          </p:cNvSpPr>
          <p:nvPr>
            <p:ph type="pic" sz="quarter" idx="17" hasCustomPrompt="1"/>
          </p:nvPr>
        </p:nvSpPr>
        <p:spPr>
          <a:xfrm>
            <a:off x="0" y="1"/>
            <a:ext cx="12208043" cy="6857999"/>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3007761370"/>
      </p:ext>
    </p:extLst>
  </p:cSld>
  <p:clrMapOvr>
    <a:masterClrMapping/>
  </p:clrMapOvr>
  <p:extLst>
    <p:ext uri="{DCECCB84-F9BA-43D5-87BE-67443E8EF086}">
      <p15:sldGuideLst xmlns:p15="http://schemas.microsoft.com/office/powerpoint/2012/main">
        <p15:guide id="1" orient="horz" pos="826">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mage/table + text_2">
    <p:spTree>
      <p:nvGrpSpPr>
        <p:cNvPr id="1" name=""/>
        <p:cNvGrpSpPr/>
        <p:nvPr/>
      </p:nvGrpSpPr>
      <p:grpSpPr>
        <a:xfrm>
          <a:off x="0" y="0"/>
          <a:ext cx="0" cy="0"/>
          <a:chOff x="0" y="0"/>
          <a:chExt cx="0" cy="0"/>
        </a:xfrm>
      </p:grpSpPr>
      <p:sp>
        <p:nvSpPr>
          <p:cNvPr id="15" name="Text Placeholder 6">
            <a:extLst>
              <a:ext uri="{FF2B5EF4-FFF2-40B4-BE49-F238E27FC236}">
                <a16:creationId xmlns:a16="http://schemas.microsoft.com/office/drawing/2014/main" id="{F275DED8-3D68-D246-A974-A09BC3726C1F}"/>
              </a:ext>
            </a:extLst>
          </p:cNvPr>
          <p:cNvSpPr>
            <a:spLocks noGrp="1"/>
          </p:cNvSpPr>
          <p:nvPr>
            <p:ph type="body" sz="quarter" idx="12" hasCustomPrompt="1"/>
          </p:nvPr>
        </p:nvSpPr>
        <p:spPr>
          <a:xfrm>
            <a:off x="6191250" y="740834"/>
            <a:ext cx="5281084" cy="676799"/>
          </a:xfrm>
          <a:prstGeom prst="rect">
            <a:avLst/>
          </a:prstGeom>
        </p:spPr>
        <p:txBody>
          <a:bodyPr vert="horz" lIns="0" tIns="0" rIns="0" bIns="0" anchor="t"/>
          <a:lstStyle>
            <a:lvl1pPr marL="0" indent="0">
              <a:buNone/>
              <a:defRPr sz="1600"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Slide title here </a:t>
            </a:r>
          </a:p>
        </p:txBody>
      </p:sp>
      <p:sp>
        <p:nvSpPr>
          <p:cNvPr id="16" name="Text Placeholder 6">
            <a:extLst>
              <a:ext uri="{FF2B5EF4-FFF2-40B4-BE49-F238E27FC236}">
                <a16:creationId xmlns:a16="http://schemas.microsoft.com/office/drawing/2014/main" id="{10530D98-8E62-704F-81A2-5373F93B0E82}"/>
              </a:ext>
            </a:extLst>
          </p:cNvPr>
          <p:cNvSpPr>
            <a:spLocks noGrp="1"/>
          </p:cNvSpPr>
          <p:nvPr>
            <p:ph type="body" sz="quarter" idx="13" hasCustomPrompt="1"/>
          </p:nvPr>
        </p:nvSpPr>
        <p:spPr>
          <a:xfrm>
            <a:off x="6191249" y="1751029"/>
            <a:ext cx="5281084" cy="4047483"/>
          </a:xfrm>
          <a:prstGeom prst="rect">
            <a:avLst/>
          </a:prstGeom>
        </p:spPr>
        <p:txBody>
          <a:bodyPr vert="horz" lIns="0" tIns="0" rIns="0" bIns="0" anchor="b"/>
          <a:lstStyle>
            <a:lvl1pPr marL="0" indent="0">
              <a:buNone/>
              <a:defRPr sz="1333" spc="93">
                <a:latin typeface="Bottega Veneta" pitchFamily="50" charset="0"/>
                <a:cs typeface="Times New Roman" panose="02020603050405020304" pitchFamily="18" charset="0"/>
              </a:defRPr>
            </a:lvl1pPr>
            <a:lvl2pPr marL="609585" indent="0">
              <a:buNone/>
              <a:defRPr sz="2933">
                <a:latin typeface="Berthold Akzidenz-Grotesk Light"/>
              </a:defRPr>
            </a:lvl2pPr>
            <a:lvl3pPr marL="1219170" indent="0">
              <a:buNone/>
              <a:defRPr sz="2933">
                <a:latin typeface="Berthold Akzidenz-Grotesk Light"/>
              </a:defRPr>
            </a:lvl3pPr>
            <a:lvl4pPr marL="1828754" indent="0">
              <a:buNone/>
              <a:defRPr sz="2933">
                <a:latin typeface="Berthold Akzidenz-Grotesk Light"/>
              </a:defRPr>
            </a:lvl4pPr>
            <a:lvl5pPr marL="2438339" indent="0">
              <a:buNone/>
              <a:defRPr sz="2933">
                <a:latin typeface="Berthold Akzidenz-Grotesk Light"/>
              </a:defRPr>
            </a:lvl5pPr>
          </a:lstStyle>
          <a:p>
            <a:pPr lvl="0"/>
            <a:r>
              <a:rPr lang="en-US" dirty="0"/>
              <a:t>Text here</a:t>
            </a:r>
          </a:p>
        </p:txBody>
      </p:sp>
      <p:sp>
        <p:nvSpPr>
          <p:cNvPr id="9" name="Picture Placeholder 10">
            <a:extLst>
              <a:ext uri="{FF2B5EF4-FFF2-40B4-BE49-F238E27FC236}">
                <a16:creationId xmlns:a16="http://schemas.microsoft.com/office/drawing/2014/main" id="{317562B1-F28D-724C-A87C-BA745CF59C08}"/>
              </a:ext>
            </a:extLst>
          </p:cNvPr>
          <p:cNvSpPr>
            <a:spLocks noGrp="1"/>
          </p:cNvSpPr>
          <p:nvPr>
            <p:ph type="pic" sz="quarter" idx="17" hasCustomPrompt="1"/>
          </p:nvPr>
        </p:nvSpPr>
        <p:spPr>
          <a:xfrm>
            <a:off x="0" y="0"/>
            <a:ext cx="6000749" cy="6858000"/>
          </a:xfrm>
          <a:prstGeom prst="rect">
            <a:avLst/>
          </a:prstGeom>
        </p:spPr>
        <p:txBody>
          <a:bodyPr vert="horz" lIns="0" tIns="0" anchor="ctr"/>
          <a:lstStyle>
            <a:lvl1pPr marL="0" indent="0" algn="ctr">
              <a:buNone/>
              <a:defRPr sz="2400" baseline="0">
                <a:solidFill>
                  <a:srgbClr val="FF0000"/>
                </a:solidFill>
                <a:latin typeface="Bottega Veneta" pitchFamily="50" charset="0"/>
                <a:cs typeface="Times New Roman" panose="02020603050405020304" pitchFamily="18" charset="0"/>
              </a:defRPr>
            </a:lvl1pPr>
          </a:lstStyle>
          <a:p>
            <a:r>
              <a:rPr lang="en-US" dirty="0"/>
              <a:t>Drop picture here</a:t>
            </a:r>
          </a:p>
        </p:txBody>
      </p:sp>
    </p:spTree>
    <p:extLst>
      <p:ext uri="{BB962C8B-B14F-4D97-AF65-F5344CB8AC3E}">
        <p14:creationId xmlns:p14="http://schemas.microsoft.com/office/powerpoint/2010/main" val="1988338854"/>
      </p:ext>
    </p:extLst>
  </p:cSld>
  <p:clrMapOvr>
    <a:masterClrMapping/>
  </p:clrMapOvr>
  <p:extLst>
    <p:ext uri="{DCECCB84-F9BA-43D5-87BE-67443E8EF086}">
      <p15:sldGuideLst xmlns:p15="http://schemas.microsoft.com/office/powerpoint/2012/main">
        <p15:guide id="5" pos="2835">
          <p15:clr>
            <a:srgbClr val="FBAE40"/>
          </p15:clr>
        </p15:guide>
        <p15:guide id="6" pos="2925">
          <p15:clr>
            <a:srgbClr val="FBAE40"/>
          </p15:clr>
        </p15:guide>
        <p15:guide id="8" orient="horz" pos="2754">
          <p15:clr>
            <a:srgbClr val="FBAE40"/>
          </p15:clr>
        </p15:guide>
        <p15:guide id="9" orient="horz" pos="826">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5" Type="http://schemas.openxmlformats.org/officeDocument/2006/relationships/theme" Target="../theme/theme2.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3.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F30F20B-510F-4F43-84D3-30DDA96550F8}"/>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2125434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CasellaDiTesto 7">
            <a:extLst>
              <a:ext uri="{FF2B5EF4-FFF2-40B4-BE49-F238E27FC236}">
                <a16:creationId xmlns:a16="http://schemas.microsoft.com/office/drawing/2014/main" id="{AE653EC2-BBFD-9F47-BB5C-B9776A24978F}"/>
              </a:ext>
            </a:extLst>
          </p:cNvPr>
          <p:cNvSpPr txBox="1"/>
          <p:nvPr userDrawn="1"/>
        </p:nvSpPr>
        <p:spPr>
          <a:xfrm>
            <a:off x="10545651" y="6416265"/>
            <a:ext cx="939383" cy="205121"/>
          </a:xfrm>
          <a:prstGeom prst="rect">
            <a:avLst/>
          </a:prstGeom>
          <a:noFill/>
        </p:spPr>
        <p:txBody>
          <a:bodyPr wrap="square" lIns="0" tIns="0" rIns="0" bIns="0" rtlCol="0" anchor="ctr">
            <a:spAutoFit/>
          </a:bodyPr>
          <a:lstStyle/>
          <a:p>
            <a:pPr algn="r"/>
            <a:fld id="{4C5D01EB-11EB-524B-9B69-89269036A261}" type="slidenum">
              <a:rPr lang="it-IT" sz="1333" b="0" i="0" smtClean="0">
                <a:solidFill>
                  <a:schemeClr val="tx1"/>
                </a:solidFill>
                <a:latin typeface="Bottega Veneta" pitchFamily="2" charset="0"/>
                <a:ea typeface="Berthold Akzidenz Grotesk Light" charset="0"/>
                <a:cs typeface="Times New Roman" panose="02020603050405020304" pitchFamily="18" charset="0"/>
              </a:rPr>
              <a:pPr algn="r"/>
              <a:t>‹#›</a:t>
            </a:fld>
            <a:endParaRPr lang="it-IT" sz="1333" b="0" i="0" dirty="0">
              <a:solidFill>
                <a:schemeClr val="tx1"/>
              </a:solidFill>
              <a:latin typeface="Bottega Veneta" pitchFamily="2"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38955148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CasellaDiTesto 1"/>
          <p:cNvSpPr txBox="1"/>
          <p:nvPr userDrawn="1"/>
        </p:nvSpPr>
        <p:spPr>
          <a:xfrm>
            <a:off x="10545651" y="6447023"/>
            <a:ext cx="939383" cy="123111"/>
          </a:xfrm>
          <a:prstGeom prst="rect">
            <a:avLst/>
          </a:prstGeom>
          <a:noFill/>
        </p:spPr>
        <p:txBody>
          <a:bodyPr wrap="square" lIns="0" tIns="0" rIns="0" bIns="0" rtlCol="0" anchor="ctr">
            <a:spAutoFit/>
          </a:bodyPr>
          <a:lstStyle/>
          <a:p>
            <a:pPr algn="r"/>
            <a:fld id="{4C5D01EB-11EB-524B-9B69-89269036A261}" type="slidenum">
              <a:rPr lang="it-IT" sz="800" b="0" i="0" smtClean="0">
                <a:solidFill>
                  <a:schemeClr val="tx1"/>
                </a:solidFill>
                <a:latin typeface="Bottega Veneta" pitchFamily="50" charset="0"/>
                <a:ea typeface="Berthold Akzidenz Grotesk Light" charset="0"/>
                <a:cs typeface="Times New Roman" panose="02020603050405020304" pitchFamily="18" charset="0"/>
              </a:rPr>
              <a:pPr algn="r"/>
              <a:t>‹#›</a:t>
            </a:fld>
            <a:endParaRPr lang="it-IT" sz="800" b="0" i="0" dirty="0">
              <a:solidFill>
                <a:schemeClr val="tx1"/>
              </a:solidFill>
              <a:latin typeface="Bottega Veneta" pitchFamily="50" charset="0"/>
              <a:ea typeface="Berthold Akzidenz Grotesk Light" charset="0"/>
              <a:cs typeface="Times New Roman" panose="02020603050405020304" pitchFamily="18" charset="0"/>
            </a:endParaRPr>
          </a:p>
        </p:txBody>
      </p:sp>
    </p:spTree>
    <p:extLst>
      <p:ext uri="{BB962C8B-B14F-4D97-AF65-F5344CB8AC3E}">
        <p14:creationId xmlns:p14="http://schemas.microsoft.com/office/powerpoint/2010/main" val="1756540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Lst>
  <p:hf hdr="0" dt="0"/>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420">
          <p15:clr>
            <a:srgbClr val="F26B43"/>
          </p15:clr>
        </p15:guide>
        <p15:guide id="3" orient="horz" pos="3094">
          <p15:clr>
            <a:srgbClr val="F26B43"/>
          </p15:clr>
        </p15:guide>
        <p15:guide id="4" orient="horz" pos="35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1drv.ms/u/s!ApFLkuLcYtnjlkLHwXYKpWUN3Mob?e=fw1F6B" TargetMode="External"/><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hyperlink" Target="https://1drv.ms/u/s!ApFLkuLcYtnjlj8wqcmP-hltYtP8?e=B2Xbx2" TargetMode="External"/><Relationship Id="rId5" Type="http://schemas.openxmlformats.org/officeDocument/2006/relationships/hyperlink" Target="https://1drv.ms/u/s!ApFLkuLcYtnjlj6jnoC9eSkSE3bO?e=spy6HX" TargetMode="External"/><Relationship Id="rId4" Type="http://schemas.openxmlformats.org/officeDocument/2006/relationships/hyperlink" Target="https://1drv.ms/u/s!ApFLkuLcYtnjljstYa5G-a7PCKsP?e=XKdnSh"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primaryhomeworkhelp.co.uk/literacy/" TargetMode="External"/><Relationship Id="rId3" Type="http://schemas.openxmlformats.org/officeDocument/2006/relationships/image" Target="../media/image5.png"/><Relationship Id="rId7" Type="http://schemas.openxmlformats.org/officeDocument/2006/relationships/hyperlink" Target="https://www.bbc.co.uk/bitesize/topics/zhrrd2p"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hyperlink" Target="http://www.crickweb.co.uk/ks2literacy.html" TargetMode="External"/><Relationship Id="rId5" Type="http://schemas.openxmlformats.org/officeDocument/2006/relationships/hyperlink" Target="http://www.sheppardsoftware.com/grammargames/pandapopPartsofSpeech.htm" TargetMode="External"/><Relationship Id="rId4" Type="http://schemas.openxmlformats.org/officeDocument/2006/relationships/hyperlink" Target="https://www.topmarks.co.uk/english-games/7-11-years/spelling-and-grammar" TargetMode="External"/><Relationship Id="rId9" Type="http://schemas.openxmlformats.org/officeDocument/2006/relationships/hyperlink" Target="http://www.funenglishgames.com/grammargames.html"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authorfy.com/10minutechallenges/"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
          <p:cNvSpPr txBox="1">
            <a:spLocks/>
          </p:cNvSpPr>
          <p:nvPr/>
        </p:nvSpPr>
        <p:spPr>
          <a:xfrm>
            <a:off x="719666" y="3210636"/>
            <a:ext cx="10752667" cy="676799"/>
          </a:xfrm>
          <a:prstGeom prst="rect">
            <a:avLst/>
          </a:prstGeom>
        </p:spPr>
        <p:txBody>
          <a:bodyPr vert="horz" lIns="0" tIns="0" rIns="0" bIns="0" anchor="t"/>
          <a:lstStyle>
            <a:lvl1pPr marL="0" indent="0" algn="l" defTabSz="609585" rtl="0" eaLnBrk="1" latinLnBrk="0" hangingPunct="1">
              <a:spcBef>
                <a:spcPct val="20000"/>
              </a:spcBef>
              <a:buFont typeface="Arial"/>
              <a:buNone/>
              <a:defRPr sz="2400" kern="1200" spc="93">
                <a:solidFill>
                  <a:schemeClr val="tx1"/>
                </a:solidFill>
                <a:latin typeface="Bottega Veneta" pitchFamily="2" charset="0"/>
                <a:ea typeface="+mn-ea"/>
                <a:cs typeface="Times New Roman" panose="02020603050405020304" pitchFamily="18" charset="0"/>
              </a:defRPr>
            </a:lvl1pPr>
            <a:lvl2pPr marL="609585"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2pPr>
            <a:lvl3pPr marL="1219170"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3pPr>
            <a:lvl4pPr marL="1828754"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4pPr>
            <a:lvl5pPr marL="2438339" indent="0" algn="l" defTabSz="609585" rtl="0" eaLnBrk="1" latinLnBrk="0" hangingPunct="1">
              <a:spcBef>
                <a:spcPct val="20000"/>
              </a:spcBef>
              <a:buFont typeface="Arial"/>
              <a:buNone/>
              <a:defRPr sz="2933" kern="1200">
                <a:solidFill>
                  <a:schemeClr val="tx1"/>
                </a:solidFill>
                <a:latin typeface="Berthold Akzidenz-Grotesk Ligh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a:lstStyle>
          <a:p>
            <a:pPr algn="ctr"/>
            <a:r>
              <a:rPr lang="en-GB" sz="2800" dirty="0">
                <a:latin typeface="Bottega Veneta"/>
                <a:cs typeface="Times New Roman"/>
              </a:rPr>
              <a:t>YEAR 4 HOME LEARNING </a:t>
            </a:r>
            <a:endParaRPr lang="en-GB" sz="2800" dirty="0"/>
          </a:p>
          <a:p>
            <a:pPr algn="ctr"/>
            <a:endParaRPr lang="it-CH" sz="2800" dirty="0"/>
          </a:p>
        </p:txBody>
      </p:sp>
    </p:spTree>
    <p:extLst>
      <p:ext uri="{BB962C8B-B14F-4D97-AF65-F5344CB8AC3E}">
        <p14:creationId xmlns:p14="http://schemas.microsoft.com/office/powerpoint/2010/main" val="88071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pPr lvl="0"/>
            <a:r>
              <a:rPr lang="en-GB" dirty="0">
                <a:solidFill>
                  <a:prstClr val="black"/>
                </a:solidFill>
              </a:rPr>
              <a:t>2 WEEK BLOCK: ENGLISH</a:t>
            </a:r>
          </a:p>
          <a:p>
            <a:endParaRPr lang="it-CH" dirty="0"/>
          </a:p>
        </p:txBody>
      </p:sp>
      <p:pic>
        <p:nvPicPr>
          <p:cNvPr id="4" name="Picture Placeholder 3"/>
          <p:cNvPicPr>
            <a:picLocks noGrp="1" noChangeAspect="1"/>
          </p:cNvPicPr>
          <p:nvPr>
            <p:ph type="pic" sz="quarter" idx="17"/>
          </p:nvPr>
        </p:nvPicPr>
        <p:blipFill>
          <a:blip r:embed="rId2"/>
          <a:srcRect t="6207" b="6207"/>
          <a:stretch>
            <a:fillRect/>
          </a:stretch>
        </p:blipFill>
        <p:spPr>
          <a:prstGeom prst="rect">
            <a:avLst/>
          </a:prstGeom>
        </p:spPr>
      </p:pic>
    </p:spTree>
    <p:extLst>
      <p:ext uri="{BB962C8B-B14F-4D97-AF65-F5344CB8AC3E}">
        <p14:creationId xmlns:p14="http://schemas.microsoft.com/office/powerpoint/2010/main" val="645581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E3E2FF3-F617-405B-8674-728BECAE65DF}"/>
              </a:ext>
            </a:extLst>
          </p:cNvPr>
          <p:cNvSpPr>
            <a:spLocks noGrp="1"/>
          </p:cNvSpPr>
          <p:nvPr>
            <p:ph type="body" sz="quarter" idx="12"/>
          </p:nvPr>
        </p:nvSpPr>
        <p:spPr/>
        <p:txBody>
          <a:bodyPr/>
          <a:lstStyle/>
          <a:p>
            <a:r>
              <a:rPr lang="en-US" dirty="0">
                <a:latin typeface="Bottega Veneta"/>
                <a:cs typeface="Times New Roman"/>
              </a:rPr>
              <a:t>GUIDANCE</a:t>
            </a:r>
            <a:endParaRPr lang="en-US" dirty="0"/>
          </a:p>
        </p:txBody>
      </p:sp>
      <p:sp>
        <p:nvSpPr>
          <p:cNvPr id="6" name="TextBox 5">
            <a:extLst>
              <a:ext uri="{FF2B5EF4-FFF2-40B4-BE49-F238E27FC236}">
                <a16:creationId xmlns:a16="http://schemas.microsoft.com/office/drawing/2014/main" id="{D461F009-32D7-4E5D-A9CC-FE5EE9684EB4}"/>
              </a:ext>
            </a:extLst>
          </p:cNvPr>
          <p:cNvSpPr txBox="1"/>
          <p:nvPr/>
        </p:nvSpPr>
        <p:spPr>
          <a:xfrm>
            <a:off x="681567" y="1263650"/>
            <a:ext cx="2743200"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ACTIVITIES SET OUT IN THIS PACK ARE DESIGNED TO BE FLEXIBLE TO ALLOW FOR DAYS WHEN YOU MAY HAVE MORE TIME THAN OTHERS.</a:t>
            </a:r>
          </a:p>
          <a:p>
            <a:r>
              <a:rPr lang="en-US" dirty="0">
                <a:cs typeface="Calibri"/>
              </a:rPr>
              <a:t>WE HAVE SET OUT A SUGGESTED PROGRAMME TO ILLUSTRATE HOW THE ACTIVITES MIGHT FIT IN TO A DAILY / WEEKLY SCEHDULE. </a:t>
            </a:r>
          </a:p>
        </p:txBody>
      </p:sp>
      <p:pic>
        <p:nvPicPr>
          <p:cNvPr id="9" name="Picture 9" descr="A screenshot of a cell phone&#10;&#10;Description generated with very high confidence">
            <a:extLst>
              <a:ext uri="{FF2B5EF4-FFF2-40B4-BE49-F238E27FC236}">
                <a16:creationId xmlns:a16="http://schemas.microsoft.com/office/drawing/2014/main" id="{BD4BA3C6-0533-4C07-A188-9F040EAF6710}"/>
              </a:ext>
            </a:extLst>
          </p:cNvPr>
          <p:cNvPicPr>
            <a:picLocks noChangeAspect="1"/>
          </p:cNvPicPr>
          <p:nvPr/>
        </p:nvPicPr>
        <p:blipFill>
          <a:blip r:embed="rId2"/>
          <a:stretch>
            <a:fillRect/>
          </a:stretch>
        </p:blipFill>
        <p:spPr>
          <a:xfrm>
            <a:off x="4565650" y="217306"/>
            <a:ext cx="5505449" cy="6254054"/>
          </a:xfrm>
          <a:prstGeom prst="rect">
            <a:avLst/>
          </a:prstGeom>
        </p:spPr>
      </p:pic>
    </p:spTree>
    <p:extLst>
      <p:ext uri="{BB962C8B-B14F-4D97-AF65-F5344CB8AC3E}">
        <p14:creationId xmlns:p14="http://schemas.microsoft.com/office/powerpoint/2010/main" val="3589419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12417" r="13937"/>
          <a:stretch/>
        </p:blipFill>
        <p:spPr>
          <a:xfrm>
            <a:off x="-128337" y="0"/>
            <a:ext cx="6128084"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148917" y="839439"/>
            <a:ext cx="5376334" cy="3046988"/>
          </a:xfrm>
          <a:prstGeom prst="rect">
            <a:avLst/>
          </a:prstGeom>
          <a:ln>
            <a:noFill/>
          </a:ln>
        </p:spPr>
        <p:txBody>
          <a:bodyPr wrap="square" anchor="t">
            <a:spAutoFit/>
          </a:bodyPr>
          <a:lstStyle/>
          <a:p>
            <a:pPr defTabSz="609570">
              <a:defRPr/>
            </a:pPr>
            <a:r>
              <a:rPr lang="it-CH" sz="1600" dirty="0">
                <a:latin typeface="Bottega Veneta"/>
                <a:cs typeface="Times New Roman"/>
              </a:rPr>
              <a:t>DAILY COMPREHENSION</a:t>
            </a: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start each English session with a mini comprehension from the folder provided online. </a:t>
            </a:r>
          </a:p>
          <a:p>
            <a:pPr lvl="0" defTabSz="609570">
              <a:defRPr/>
            </a:pPr>
            <a:endParaRPr lang="en-US" sz="1600" dirty="0">
              <a:latin typeface="Bottega Veneta" pitchFamily="50" charset="0"/>
              <a:cs typeface="Times New Roman" panose="02020603050405020304" pitchFamily="18" charset="0"/>
            </a:endParaRPr>
          </a:p>
          <a:p>
            <a:pPr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Each comprehension comes with an answer sheet.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defTabSz="609570">
              <a:defRPr/>
            </a:pPr>
            <a:r>
              <a:rPr lang="en-US" sz="1600" dirty="0">
                <a:latin typeface="Bottega Veneta"/>
                <a:cs typeface="Times New Roman"/>
              </a:rPr>
              <a:t>Read aloud to someone at home if you need to,  to help you with this task.</a:t>
            </a:r>
            <a:endParaRPr lang="en-US" sz="1600" b="0" i="0" u="none" strike="noStrike" kern="1200" cap="none" spc="0" normalizeH="0" baseline="0" noProof="0" dirty="0">
              <a:ln>
                <a:noFill/>
              </a:ln>
              <a:effectLst/>
              <a:uLnTx/>
              <a:uFillTx/>
              <a:latin typeface="Bottega Veneta"/>
              <a:cs typeface="Times New Roman"/>
            </a:endParaRPr>
          </a:p>
          <a:p>
            <a:pPr defTabSz="609570">
              <a:defRPr/>
            </a:pPr>
            <a:endParaRPr lang="en-US" sz="1600" dirty="0">
              <a:solidFill>
                <a:prstClr val="black"/>
              </a:solidFill>
              <a:latin typeface="Bottega Veneta"/>
              <a:cs typeface="Times New Roman"/>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244168" y="389120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1</a:t>
            </a:r>
          </a:p>
        </p:txBody>
      </p:sp>
      <p:sp>
        <p:nvSpPr>
          <p:cNvPr id="2" name="TextBox 1">
            <a:extLst>
              <a:ext uri="{FF2B5EF4-FFF2-40B4-BE49-F238E27FC236}">
                <a16:creationId xmlns:a16="http://schemas.microsoft.com/office/drawing/2014/main" id="{BC4A2FC4-3754-43D5-A93E-499C082F2505}"/>
              </a:ext>
            </a:extLst>
          </p:cNvPr>
          <p:cNvSpPr txBox="1"/>
          <p:nvPr/>
        </p:nvSpPr>
        <p:spPr>
          <a:xfrm>
            <a:off x="6195483" y="3888316"/>
            <a:ext cx="5875866"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cs typeface="Segoe UI"/>
              </a:rPr>
              <a:t>This is an ideal activity to complete if you are short on time. </a:t>
            </a:r>
            <a:endParaRPr lang="en-US" dirty="0">
              <a:cs typeface="Calibri"/>
            </a:endParaRPr>
          </a:p>
          <a:p>
            <a:endParaRPr lang="en-US" sz="1100" dirty="0">
              <a:cs typeface="Calibri"/>
            </a:endParaRPr>
          </a:p>
          <a:p>
            <a:r>
              <a:rPr lang="en-US" sz="1100" dirty="0">
                <a:cs typeface="Calibri"/>
              </a:rPr>
              <a:t>LINKS TO THE SHARED FILES:</a:t>
            </a:r>
            <a:endParaRPr lang="en-US" dirty="0">
              <a:cs typeface="Calibri"/>
            </a:endParaRPr>
          </a:p>
          <a:p>
            <a:r>
              <a:rPr lang="en-US" sz="1100" b="1" dirty="0">
                <a:solidFill>
                  <a:srgbClr val="FF0000"/>
                </a:solidFill>
                <a:cs typeface="Segoe UI"/>
              </a:rPr>
              <a:t>Vikings</a:t>
            </a:r>
            <a:r>
              <a:rPr lang="en-US" sz="1100" dirty="0">
                <a:cs typeface="Calibri"/>
              </a:rPr>
              <a:t> </a:t>
            </a:r>
          </a:p>
          <a:p>
            <a:r>
              <a:rPr lang="en-US" sz="1100" dirty="0">
                <a:solidFill>
                  <a:srgbClr val="0563C1"/>
                </a:solidFill>
                <a:cs typeface="Segoe UI"/>
                <a:hlinkClick r:id="rId4"/>
              </a:rPr>
              <a:t>https://1drv.ms/u/s!ApFLkuLcYtnjljstYa5G-a7PCKsP?e=XKdnSh</a:t>
            </a:r>
            <a:r>
              <a:rPr lang="en-US" sz="1100" dirty="0">
                <a:cs typeface="Calibri"/>
              </a:rPr>
              <a:t> </a:t>
            </a:r>
          </a:p>
          <a:p>
            <a:endParaRPr lang="en-US" sz="1100">
              <a:cs typeface="Calibri"/>
            </a:endParaRPr>
          </a:p>
          <a:p>
            <a:r>
              <a:rPr lang="en-US" sz="1100" b="1" dirty="0">
                <a:solidFill>
                  <a:srgbClr val="FF0000"/>
                </a:solidFill>
                <a:cs typeface="Segoe UI"/>
              </a:rPr>
              <a:t>Animals</a:t>
            </a:r>
            <a:r>
              <a:rPr lang="en-US" sz="1100" dirty="0">
                <a:cs typeface="Calibri"/>
              </a:rPr>
              <a:t> </a:t>
            </a:r>
          </a:p>
          <a:p>
            <a:r>
              <a:rPr lang="en-US" sz="1100" dirty="0">
                <a:solidFill>
                  <a:srgbClr val="0563C1"/>
                </a:solidFill>
                <a:cs typeface="Segoe UI"/>
                <a:hlinkClick r:id="rId5"/>
              </a:rPr>
              <a:t>https://1drv.ms/u/s!ApFLkuLcYtnjlj6jnoC9eSkSE3bO?e=spy6HX</a:t>
            </a:r>
            <a:r>
              <a:rPr lang="en-US" sz="1100" dirty="0">
                <a:cs typeface="Calibri"/>
              </a:rPr>
              <a:t> </a:t>
            </a:r>
          </a:p>
          <a:p>
            <a:endParaRPr lang="en-US" sz="1100">
              <a:cs typeface="Calibri"/>
            </a:endParaRPr>
          </a:p>
          <a:p>
            <a:r>
              <a:rPr lang="en-US" sz="1100" b="1" dirty="0">
                <a:solidFill>
                  <a:srgbClr val="FF0000"/>
                </a:solidFill>
                <a:cs typeface="Segoe UI"/>
              </a:rPr>
              <a:t>Magic &amp; Wizards</a:t>
            </a:r>
            <a:r>
              <a:rPr lang="en-US" sz="1100" dirty="0">
                <a:cs typeface="Calibri"/>
              </a:rPr>
              <a:t> </a:t>
            </a:r>
          </a:p>
          <a:p>
            <a:r>
              <a:rPr lang="en-US" sz="1100" dirty="0">
                <a:solidFill>
                  <a:srgbClr val="0563C1"/>
                </a:solidFill>
                <a:cs typeface="Segoe UI"/>
                <a:hlinkClick r:id="rId6"/>
              </a:rPr>
              <a:t>https://1drv.ms/u/s!ApFLkuLcYtnjlj8wqcmP-hltYtP8?e=B2Xbx2</a:t>
            </a:r>
            <a:r>
              <a:rPr lang="en-US" sz="1100" dirty="0">
                <a:cs typeface="Calibri"/>
              </a:rPr>
              <a:t> </a:t>
            </a:r>
          </a:p>
          <a:p>
            <a:endParaRPr lang="en-US" sz="1100">
              <a:cs typeface="Calibri"/>
            </a:endParaRPr>
          </a:p>
          <a:p>
            <a:r>
              <a:rPr lang="en-US" sz="1100" b="1" dirty="0">
                <a:solidFill>
                  <a:srgbClr val="FF0000"/>
                </a:solidFill>
                <a:cs typeface="Segoe UI"/>
              </a:rPr>
              <a:t>Rainforests</a:t>
            </a:r>
            <a:r>
              <a:rPr lang="en-US" sz="1100" dirty="0">
                <a:cs typeface="Calibri"/>
              </a:rPr>
              <a:t> </a:t>
            </a:r>
          </a:p>
          <a:p>
            <a:r>
              <a:rPr lang="en-US" sz="1100" dirty="0">
                <a:solidFill>
                  <a:srgbClr val="0563C1"/>
                </a:solidFill>
                <a:cs typeface="Segoe UI"/>
                <a:hlinkClick r:id="rId7"/>
              </a:rPr>
              <a:t>https://1drv.ms/u/s!ApFLkuLcYtnjlkLHwXYKpWUN3Mob?e=fw1F6B</a:t>
            </a:r>
            <a:r>
              <a:rPr lang="en-US" sz="1100" dirty="0">
                <a:cs typeface="Calibri"/>
              </a:rPr>
              <a:t> </a:t>
            </a:r>
          </a:p>
        </p:txBody>
      </p:sp>
    </p:spTree>
    <p:extLst>
      <p:ext uri="{BB962C8B-B14F-4D97-AF65-F5344CB8AC3E}">
        <p14:creationId xmlns:p14="http://schemas.microsoft.com/office/powerpoint/2010/main" val="2832127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25085" r="24389"/>
          <a:stretch/>
        </p:blipFill>
        <p:spPr>
          <a:xfrm>
            <a:off x="-120316" y="-14288"/>
            <a:ext cx="6160169" cy="6858000"/>
          </a:xfrm>
          <a:prstGeom prst="rect">
            <a:avLst/>
          </a:prstGeom>
        </p:spPr>
      </p:pic>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GRAMMAR</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latin typeface="Bottega Veneta"/>
                <a:cs typeface="Times New Roman"/>
              </a:rPr>
              <a:t>Choose a game each day from one of the websites below. </a:t>
            </a:r>
            <a:r>
              <a:rPr lang="en-GB" sz="1600" dirty="0">
                <a:hlinkClick r:id="rId4"/>
              </a:rPr>
              <a:t>https://www.topmarks.co.uk/english-games/7-11-years/spelling-and-grammar</a:t>
            </a:r>
            <a:r>
              <a:rPr lang="en-GB" sz="1600" dirty="0"/>
              <a:t> </a:t>
            </a:r>
          </a:p>
          <a:p>
            <a:r>
              <a:rPr lang="en-GB" sz="1600" dirty="0">
                <a:hlinkClick r:id="rId5"/>
              </a:rPr>
              <a:t>http://www.sheppardsoftware.com/grammargames/pandapopPartsofSpeech.htm</a:t>
            </a:r>
            <a:r>
              <a:rPr lang="en-GB" sz="1600" dirty="0"/>
              <a:t> </a:t>
            </a:r>
          </a:p>
          <a:p>
            <a:r>
              <a:rPr lang="en-GB" sz="1600" dirty="0">
                <a:hlinkClick r:id="rId6"/>
              </a:rPr>
              <a:t>http://www.crickweb.co.uk/ks2literacy.html</a:t>
            </a:r>
            <a:r>
              <a:rPr lang="en-GB" sz="1600" dirty="0"/>
              <a:t> </a:t>
            </a:r>
          </a:p>
          <a:p>
            <a:r>
              <a:rPr lang="en-GB" sz="1600" dirty="0">
                <a:hlinkClick r:id="rId7"/>
              </a:rPr>
              <a:t>https://www.bbc.co.uk/bitesize/topics/zhrrd2p</a:t>
            </a:r>
            <a:r>
              <a:rPr lang="en-GB" sz="1600" dirty="0"/>
              <a:t> </a:t>
            </a:r>
          </a:p>
          <a:p>
            <a:r>
              <a:rPr lang="en-GB" sz="1600" dirty="0">
                <a:hlinkClick r:id="rId8"/>
              </a:rPr>
              <a:t>http://www.primaryhomeworkhelp.co.uk/literacy/</a:t>
            </a:r>
            <a:r>
              <a:rPr lang="en-GB" sz="1600" dirty="0"/>
              <a:t> </a:t>
            </a:r>
          </a:p>
          <a:p>
            <a:r>
              <a:rPr lang="en-GB" sz="1600" dirty="0">
                <a:hlinkClick r:id="rId9"/>
              </a:rPr>
              <a:t>http://www.funenglishgames.com/grammargames.html</a:t>
            </a:r>
            <a:r>
              <a:rPr lang="en-GB" sz="1600" dirty="0"/>
              <a:t> </a:t>
            </a:r>
          </a:p>
          <a:p>
            <a:pPr lvl="0" defTabSz="609570">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10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55640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632992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2</a:t>
            </a:r>
          </a:p>
        </p:txBody>
      </p:sp>
    </p:spTree>
    <p:extLst>
      <p:ext uri="{BB962C8B-B14F-4D97-AF65-F5344CB8AC3E}">
        <p14:creationId xmlns:p14="http://schemas.microsoft.com/office/powerpoint/2010/main" val="248541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046988"/>
          </a:xfrm>
          <a:prstGeom prst="rect">
            <a:avLst/>
          </a:prstGeom>
          <a:ln>
            <a:noFill/>
          </a:ln>
        </p:spPr>
        <p:txBody>
          <a:bodyPr wrap="square" anchor="t">
            <a:spAutoFit/>
          </a:bodyPr>
          <a:lstStyle/>
          <a:p>
            <a:pPr defTabSz="609570">
              <a:defRPr/>
            </a:pPr>
            <a:r>
              <a:rPr kumimoji="0" lang="it-CH" sz="1600" b="0" i="0" u="none" strike="noStrike" kern="1200" cap="none" spc="0" normalizeH="0" baseline="0" noProof="0" dirty="0">
                <a:ln>
                  <a:noFill/>
                </a:ln>
                <a:effectLst/>
                <a:uLnTx/>
                <a:uFillTx/>
                <a:latin typeface="Bottega Veneta"/>
                <a:cs typeface="Times New Roman"/>
              </a:rPr>
              <a:t>WRITING COMPOSITION</a:t>
            </a:r>
            <a:r>
              <a:rPr lang="it-CH" sz="1600" dirty="0">
                <a:latin typeface="Bottega Veneta"/>
                <a:cs typeface="Times New Roman"/>
              </a:rPr>
              <a:t> (2 PER WEEK)</a:t>
            </a:r>
            <a:endParaRPr kumimoji="0" lang="it-CH" sz="1600" b="0" i="0" u="none" strike="noStrike" kern="1200" cap="none" spc="0" normalizeH="0" baseline="0" noProof="0" dirty="0">
              <a:ln>
                <a:noFill/>
              </a:ln>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Please follow this link to </a:t>
            </a:r>
            <a:r>
              <a:rPr lang="en-US" sz="1600" dirty="0" err="1">
                <a:solidFill>
                  <a:prstClr val="black"/>
                </a:solidFill>
                <a:latin typeface="Bottega Veneta" pitchFamily="50" charset="0"/>
                <a:cs typeface="Times New Roman" panose="02020603050405020304" pitchFamily="18" charset="0"/>
              </a:rPr>
              <a:t>Authorfy</a:t>
            </a:r>
            <a:r>
              <a:rPr lang="en-US" sz="1600" dirty="0">
                <a:solidFill>
                  <a:prstClr val="black"/>
                </a:solidFill>
                <a:latin typeface="Bottega Veneta" pitchFamily="50" charset="0"/>
                <a:cs typeface="Times New Roman" panose="02020603050405020304" pitchFamily="18" charset="0"/>
              </a:rPr>
              <a:t> website where authors have posted daily writing challenges. You can choose your own author challenge from the growing selection available. A new challenge is posted daily.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hlinkClick r:id="rId3"/>
              </a:rPr>
              <a:t>https://authorfy.com/10minutechallenges/</a:t>
            </a:r>
            <a:r>
              <a:rPr lang="en-US" sz="1600" dirty="0">
                <a:solidFill>
                  <a:prstClr val="black"/>
                </a:solidFill>
                <a:latin typeface="Bottega Veneta" pitchFamily="50" charset="0"/>
                <a:cs typeface="Times New Roman" panose="02020603050405020304" pitchFamily="18" charset="0"/>
              </a:rPr>
              <a:t> </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endParaRPr lang="it-IT" sz="1600" b="0" i="0" u="none" strike="noStrike" kern="1200" cap="none" spc="0" normalizeH="0" baseline="0" noProof="0" dirty="0">
              <a:ln>
                <a:noFill/>
              </a:ln>
              <a:solidFill>
                <a:prstClr val="black"/>
              </a:solidFill>
              <a:effectLst/>
              <a:uLnTx/>
              <a:uFillTx/>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258156"/>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3</a:t>
            </a:r>
          </a:p>
        </p:txBody>
      </p:sp>
      <p:pic>
        <p:nvPicPr>
          <p:cNvPr id="3" name="Picture 2"/>
          <p:cNvPicPr>
            <a:picLocks noChangeAspect="1"/>
          </p:cNvPicPr>
          <p:nvPr/>
        </p:nvPicPr>
        <p:blipFill>
          <a:blip r:embed="rId4"/>
          <a:stretch>
            <a:fillRect/>
          </a:stretch>
        </p:blipFill>
        <p:spPr>
          <a:xfrm>
            <a:off x="539750" y="1015660"/>
            <a:ext cx="5245769" cy="5245769"/>
          </a:xfrm>
          <a:prstGeom prst="rect">
            <a:avLst/>
          </a:prstGeom>
        </p:spPr>
      </p:pic>
    </p:spTree>
    <p:extLst>
      <p:ext uri="{BB962C8B-B14F-4D97-AF65-F5344CB8AC3E}">
        <p14:creationId xmlns:p14="http://schemas.microsoft.com/office/powerpoint/2010/main" val="264623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 (15-20 MINUTES PER DAY)</a:t>
            </a:r>
            <a:endParaRPr lang="it-CH" dirty="0"/>
          </a:p>
        </p:txBody>
      </p:sp>
      <p:sp>
        <p:nvSpPr>
          <p:cNvPr id="9" name="Rectangle 8"/>
          <p:cNvSpPr/>
          <p:nvPr/>
        </p:nvSpPr>
        <p:spPr>
          <a:xfrm>
            <a:off x="645584" y="1077597"/>
            <a:ext cx="10475496" cy="646331"/>
          </a:xfrm>
          <a:prstGeom prst="rect">
            <a:avLst/>
          </a:prstGeom>
        </p:spPr>
        <p:txBody>
          <a:bodyPr wrap="square" anchor="t">
            <a:spAutoFit/>
          </a:bodyPr>
          <a:lstStyle/>
          <a:p>
            <a:r>
              <a:rPr lang="en-GB" dirty="0"/>
              <a:t>Choose an additional task each week from the options below and on the next chart. You can develop your ideas over the week and try to complete your task by the end of the week. </a:t>
            </a:r>
            <a:endParaRPr lang="it-CH" dirty="0"/>
          </a:p>
        </p:txBody>
      </p:sp>
      <p:pic>
        <p:nvPicPr>
          <p:cNvPr id="3" name="Picture 14" descr="A screenshot of a cell phone screen with text&#10;&#10;Description generated with high confidence">
            <a:extLst>
              <a:ext uri="{FF2B5EF4-FFF2-40B4-BE49-F238E27FC236}">
                <a16:creationId xmlns:a16="http://schemas.microsoft.com/office/drawing/2014/main" id="{2190D753-6F4E-4F91-8416-DD76CF5BF1F8}"/>
              </a:ext>
            </a:extLst>
          </p:cNvPr>
          <p:cNvPicPr>
            <a:picLocks noChangeAspect="1"/>
          </p:cNvPicPr>
          <p:nvPr/>
        </p:nvPicPr>
        <p:blipFill>
          <a:blip r:embed="rId2"/>
          <a:stretch>
            <a:fillRect/>
          </a:stretch>
        </p:blipFill>
        <p:spPr>
          <a:xfrm>
            <a:off x="279400" y="1804011"/>
            <a:ext cx="5336116" cy="3503979"/>
          </a:xfrm>
          <a:prstGeom prst="rect">
            <a:avLst/>
          </a:prstGeom>
        </p:spPr>
      </p:pic>
      <p:pic>
        <p:nvPicPr>
          <p:cNvPr id="16" name="Picture 16" descr="A screenshot of a cell phone screen with text&#10;&#10;Description generated with high confidence">
            <a:extLst>
              <a:ext uri="{FF2B5EF4-FFF2-40B4-BE49-F238E27FC236}">
                <a16:creationId xmlns:a16="http://schemas.microsoft.com/office/drawing/2014/main" id="{5FAE5242-DF95-4586-8839-ECF576895460}"/>
              </a:ext>
            </a:extLst>
          </p:cNvPr>
          <p:cNvPicPr>
            <a:picLocks noChangeAspect="1"/>
          </p:cNvPicPr>
          <p:nvPr/>
        </p:nvPicPr>
        <p:blipFill>
          <a:blip r:embed="rId3"/>
          <a:stretch>
            <a:fillRect/>
          </a:stretch>
        </p:blipFill>
        <p:spPr>
          <a:xfrm>
            <a:off x="5888567" y="1801318"/>
            <a:ext cx="5336117" cy="3435280"/>
          </a:xfrm>
          <a:prstGeom prst="rect">
            <a:avLst/>
          </a:prstGeom>
        </p:spPr>
      </p:pic>
      <p:sp>
        <p:nvSpPr>
          <p:cNvPr id="18" name="TextBox 17">
            <a:extLst>
              <a:ext uri="{FF2B5EF4-FFF2-40B4-BE49-F238E27FC236}">
                <a16:creationId xmlns:a16="http://schemas.microsoft.com/office/drawing/2014/main" id="{DDB36BD1-B4BC-4848-ADDC-F1AC7515ED05}"/>
              </a:ext>
            </a:extLst>
          </p:cNvPr>
          <p:cNvSpPr txBox="1"/>
          <p:nvPr/>
        </p:nvSpPr>
        <p:spPr>
          <a:xfrm>
            <a:off x="438150" y="5317067"/>
            <a:ext cx="475403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Write a story about a mythical creature. Ensure your story has an introduction, build up, crisis, resolution and ending.</a:t>
            </a:r>
          </a:p>
        </p:txBody>
      </p:sp>
      <p:sp>
        <p:nvSpPr>
          <p:cNvPr id="19" name="TextBox 18">
            <a:extLst>
              <a:ext uri="{FF2B5EF4-FFF2-40B4-BE49-F238E27FC236}">
                <a16:creationId xmlns:a16="http://schemas.microsoft.com/office/drawing/2014/main" id="{C7F474E4-1D4F-4F02-AD45-690AD49FF13C}"/>
              </a:ext>
            </a:extLst>
          </p:cNvPr>
          <p:cNvSpPr txBox="1"/>
          <p:nvPr/>
        </p:nvSpPr>
        <p:spPr>
          <a:xfrm>
            <a:off x="6195483" y="5242983"/>
            <a:ext cx="527261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Write a story set in a fantasy forest. Ensure your story has an introduction, build up, crisis, resolution and ending.</a:t>
            </a:r>
            <a:r>
              <a:rPr lang="en-US" dirty="0">
                <a:cs typeface="Calibri"/>
              </a:rPr>
              <a:t>​</a:t>
            </a:r>
            <a:endParaRPr lang="en-US" dirty="0"/>
          </a:p>
        </p:txBody>
      </p:sp>
    </p:spTree>
    <p:extLst>
      <p:ext uri="{BB962C8B-B14F-4D97-AF65-F5344CB8AC3E}">
        <p14:creationId xmlns:p14="http://schemas.microsoft.com/office/powerpoint/2010/main" val="2530516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BIG WRITE</a:t>
            </a:r>
            <a:endParaRPr lang="it-CH" dirty="0"/>
          </a:p>
        </p:txBody>
      </p:sp>
      <p:sp>
        <p:nvSpPr>
          <p:cNvPr id="18" name="TextBox 17">
            <a:extLst>
              <a:ext uri="{FF2B5EF4-FFF2-40B4-BE49-F238E27FC236}">
                <a16:creationId xmlns:a16="http://schemas.microsoft.com/office/drawing/2014/main" id="{DDB36BD1-B4BC-4848-ADDC-F1AC7515ED05}"/>
              </a:ext>
            </a:extLst>
          </p:cNvPr>
          <p:cNvSpPr txBox="1"/>
          <p:nvPr/>
        </p:nvSpPr>
        <p:spPr>
          <a:xfrm>
            <a:off x="438150" y="5317067"/>
            <a:ext cx="1077594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Research The Rainforests and write a report. Ensure your report has the key features of a non-fiction information report including: Key facts, pictures, technical vocabulary (key words), headings, sub-headings and bullet points. You could use your information to design an information leaflet. </a:t>
            </a:r>
            <a:endParaRPr lang="en-US"/>
          </a:p>
        </p:txBody>
      </p:sp>
      <p:pic>
        <p:nvPicPr>
          <p:cNvPr id="4" name="Picture 4" descr="A screenshot of a cell phone&#10;&#10;Description generated with very high confidence">
            <a:extLst>
              <a:ext uri="{FF2B5EF4-FFF2-40B4-BE49-F238E27FC236}">
                <a16:creationId xmlns:a16="http://schemas.microsoft.com/office/drawing/2014/main" id="{0723B814-7543-48FA-B531-D6F6B59E977D}"/>
              </a:ext>
            </a:extLst>
          </p:cNvPr>
          <p:cNvPicPr>
            <a:picLocks noChangeAspect="1"/>
          </p:cNvPicPr>
          <p:nvPr/>
        </p:nvPicPr>
        <p:blipFill>
          <a:blip r:embed="rId2"/>
          <a:stretch>
            <a:fillRect/>
          </a:stretch>
        </p:blipFill>
        <p:spPr>
          <a:xfrm>
            <a:off x="300567" y="1845458"/>
            <a:ext cx="5219700" cy="3347000"/>
          </a:xfrm>
          <a:prstGeom prst="rect">
            <a:avLst/>
          </a:prstGeom>
        </p:spPr>
      </p:pic>
      <p:pic>
        <p:nvPicPr>
          <p:cNvPr id="6" name="Picture 6" descr="A screenshot of a cell phone&#10;&#10;Description generated with very high confidence">
            <a:extLst>
              <a:ext uri="{FF2B5EF4-FFF2-40B4-BE49-F238E27FC236}">
                <a16:creationId xmlns:a16="http://schemas.microsoft.com/office/drawing/2014/main" id="{A08229DD-9D1C-457C-8434-5AC81E35CA35}"/>
              </a:ext>
            </a:extLst>
          </p:cNvPr>
          <p:cNvPicPr>
            <a:picLocks noChangeAspect="1"/>
          </p:cNvPicPr>
          <p:nvPr/>
        </p:nvPicPr>
        <p:blipFill>
          <a:blip r:embed="rId3"/>
          <a:stretch>
            <a:fillRect/>
          </a:stretch>
        </p:blipFill>
        <p:spPr>
          <a:xfrm>
            <a:off x="5983816" y="1787461"/>
            <a:ext cx="5071532" cy="3410077"/>
          </a:xfrm>
          <a:prstGeom prst="rect">
            <a:avLst/>
          </a:prstGeom>
        </p:spPr>
      </p:pic>
    </p:spTree>
    <p:extLst>
      <p:ext uri="{BB962C8B-B14F-4D97-AF65-F5344CB8AC3E}">
        <p14:creationId xmlns:p14="http://schemas.microsoft.com/office/powerpoint/2010/main" val="2794409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p:txBody>
          <a:bodyPr/>
          <a:lstStyle/>
          <a:p>
            <a:r>
              <a:rPr lang="it-IT" dirty="0">
                <a:latin typeface="Bottega Veneta"/>
                <a:cs typeface="Times New Roman"/>
              </a:rPr>
              <a:t>WRITING COMPOSITION – DAILY CHALLENGE (10 MINUTES)</a:t>
            </a:r>
            <a:endParaRPr lang="it-CH" dirty="0"/>
          </a:p>
        </p:txBody>
      </p:sp>
      <p:pic>
        <p:nvPicPr>
          <p:cNvPr id="4" name="Picture 1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9667" y="2255833"/>
            <a:ext cx="2016224" cy="2031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719667" y="4312186"/>
            <a:ext cx="2016224" cy="1323439"/>
          </a:xfrm>
          <a:prstGeom prst="rect">
            <a:avLst/>
          </a:prstGeom>
          <a:noFill/>
        </p:spPr>
        <p:txBody>
          <a:bodyPr wrap="square" rtlCol="0">
            <a:spAutoFit/>
          </a:bodyPr>
          <a:lstStyle/>
          <a:p>
            <a:r>
              <a:rPr lang="en-GB" sz="1600" dirty="0"/>
              <a:t>One day you find this door in the corner of your room. What is it for? Where does it take you?</a:t>
            </a:r>
          </a:p>
        </p:txBody>
      </p:sp>
      <p:sp>
        <p:nvSpPr>
          <p:cNvPr id="6" name="Rectangle 5"/>
          <p:cNvSpPr/>
          <p:nvPr/>
        </p:nvSpPr>
        <p:spPr>
          <a:xfrm>
            <a:off x="4552149" y="4340761"/>
            <a:ext cx="3999003" cy="584775"/>
          </a:xfrm>
          <a:prstGeom prst="rect">
            <a:avLst/>
          </a:prstGeom>
        </p:spPr>
        <p:txBody>
          <a:bodyPr wrap="square">
            <a:spAutoFit/>
          </a:bodyPr>
          <a:lstStyle/>
          <a:p>
            <a:r>
              <a:rPr lang="en-GB" sz="1600" dirty="0"/>
              <a:t>Create a travel brochure for a chosen destination.</a:t>
            </a:r>
          </a:p>
        </p:txBody>
      </p:sp>
      <p:pic>
        <p:nvPicPr>
          <p:cNvPr id="7"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7186" y="2270140"/>
            <a:ext cx="1314066" cy="1997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32147"/>
          <a:stretch/>
        </p:blipFill>
        <p:spPr bwMode="auto">
          <a:xfrm>
            <a:off x="4592547" y="2237074"/>
            <a:ext cx="3999003" cy="196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9"/>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3983"/>
          <a:stretch/>
        </p:blipFill>
        <p:spPr bwMode="auto">
          <a:xfrm>
            <a:off x="8807597" y="2237073"/>
            <a:ext cx="3232004" cy="1964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2871538" y="4312186"/>
            <a:ext cx="1585361" cy="830997"/>
          </a:xfrm>
          <a:prstGeom prst="rect">
            <a:avLst/>
          </a:prstGeom>
        </p:spPr>
        <p:txBody>
          <a:bodyPr wrap="square">
            <a:spAutoFit/>
          </a:bodyPr>
          <a:lstStyle/>
          <a:p>
            <a:r>
              <a:rPr lang="en-GB" sz="1600" dirty="0"/>
              <a:t>Write a blurb for a story you have read.</a:t>
            </a:r>
          </a:p>
        </p:txBody>
      </p:sp>
      <p:sp>
        <p:nvSpPr>
          <p:cNvPr id="12" name="Rectangle 11"/>
          <p:cNvSpPr/>
          <p:nvPr/>
        </p:nvSpPr>
        <p:spPr>
          <a:xfrm>
            <a:off x="8727198" y="4312186"/>
            <a:ext cx="3312403" cy="830997"/>
          </a:xfrm>
          <a:prstGeom prst="rect">
            <a:avLst/>
          </a:prstGeom>
        </p:spPr>
        <p:txBody>
          <a:bodyPr wrap="square">
            <a:spAutoFit/>
          </a:bodyPr>
          <a:lstStyle/>
          <a:p>
            <a:r>
              <a:rPr lang="en-GB" sz="1600" dirty="0"/>
              <a:t>Write a set of instructions for an activity you have completed, or an experiment you have carried.</a:t>
            </a:r>
            <a:endParaRPr lang="it-CH" sz="1600" dirty="0"/>
          </a:p>
        </p:txBody>
      </p:sp>
      <p:sp>
        <p:nvSpPr>
          <p:cNvPr id="13" name="Rectangle 12"/>
          <p:cNvSpPr/>
          <p:nvPr/>
        </p:nvSpPr>
        <p:spPr>
          <a:xfrm>
            <a:off x="719667" y="1543264"/>
            <a:ext cx="10475496" cy="369332"/>
          </a:xfrm>
          <a:prstGeom prst="rect">
            <a:avLst/>
          </a:prstGeom>
        </p:spPr>
        <p:txBody>
          <a:bodyPr wrap="square" anchor="t">
            <a:spAutoFit/>
          </a:bodyPr>
          <a:lstStyle/>
          <a:p>
            <a:endParaRPr lang="en-GB" dirty="0">
              <a:cs typeface="Calibri"/>
            </a:endParaRPr>
          </a:p>
        </p:txBody>
      </p:sp>
    </p:spTree>
    <p:extLst>
      <p:ext uri="{BB962C8B-B14F-4D97-AF65-F5344CB8AC3E}">
        <p14:creationId xmlns:p14="http://schemas.microsoft.com/office/powerpoint/2010/main" val="134569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SPELLING</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continue to work through the Year 4-5 lists – aim to learn 10 new spellings each week and revisit 10 from previous weeks. </a:t>
            </a:r>
            <a:endParaRPr lang="en-US" sz="1600" dirty="0">
              <a:latin typeface="Bottega Veneta" pitchFamily="50" charset="0"/>
              <a:cs typeface="Times New Roman" panose="02020603050405020304" pitchFamily="18" charset="0"/>
            </a:endParaRP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Get someone to test you on them at the end of the week.</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lang="it-IT" sz="1600" dirty="0">
              <a:solidFill>
                <a:prstClr val="black"/>
              </a:solidFill>
              <a:latin typeface="Bottega Veneta" pitchFamily="50" charset="0"/>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solidFill>
                  <a:prstClr val="black"/>
                </a:solidFill>
                <a:latin typeface="Bottega Veneta" pitchFamily="50" charset="0"/>
                <a:cs typeface="Times New Roman" panose="02020603050405020304" pitchFamily="18" charset="0"/>
              </a:rPr>
              <a:t>1</a:t>
            </a: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0 MINUTES</a:t>
            </a: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1" y="5268930"/>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4</a:t>
            </a:r>
          </a:p>
        </p:txBody>
      </p:sp>
      <p:pic>
        <p:nvPicPr>
          <p:cNvPr id="2" name="Picture 1"/>
          <p:cNvPicPr>
            <a:picLocks noChangeAspect="1"/>
          </p:cNvPicPr>
          <p:nvPr/>
        </p:nvPicPr>
        <p:blipFill rotWithShape="1">
          <a:blip r:embed="rId3"/>
          <a:srcRect l="27531" r="17912"/>
          <a:stretch/>
        </p:blipFill>
        <p:spPr>
          <a:xfrm rot="5400000">
            <a:off x="-429889" y="429889"/>
            <a:ext cx="6858001" cy="5998226"/>
          </a:xfrm>
          <a:prstGeom prst="rect">
            <a:avLst/>
          </a:prstGeom>
        </p:spPr>
      </p:pic>
    </p:spTree>
    <p:extLst>
      <p:ext uri="{BB962C8B-B14F-4D97-AF65-F5344CB8AC3E}">
        <p14:creationId xmlns:p14="http://schemas.microsoft.com/office/powerpoint/2010/main" val="1488784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9299498-1156-4C88-B09E-105541870FDF}"/>
              </a:ext>
            </a:extLst>
          </p:cNvPr>
          <p:cNvSpPr/>
          <p:nvPr/>
        </p:nvSpPr>
        <p:spPr>
          <a:xfrm>
            <a:off x="6096000" y="1855439"/>
            <a:ext cx="5376334" cy="3785652"/>
          </a:xfrm>
          <a:prstGeom prst="rect">
            <a:avLst/>
          </a:prstGeom>
          <a:ln>
            <a:noFill/>
          </a:ln>
        </p:spPr>
        <p:txBody>
          <a:bodyPr wrap="square" anchor="t">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rPr>
              <a:t>READING</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CH"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defTabSz="609570">
              <a:defRPr/>
            </a:pPr>
            <a:r>
              <a:rPr lang="en-US" sz="1600" dirty="0">
                <a:latin typeface="Bottega Veneta"/>
                <a:cs typeface="Times New Roman"/>
              </a:rPr>
              <a:t>Please ensure you continue to read a good quality reading book from the year 4 list</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Talk to someone at home about the book that you are reading.</a:t>
            </a:r>
          </a:p>
          <a:p>
            <a:pPr lvl="0" defTabSz="609570">
              <a:defRPr/>
            </a:pPr>
            <a:endParaRPr lang="en-US" sz="1600" dirty="0">
              <a:solidFill>
                <a:prstClr val="black"/>
              </a:solidFill>
              <a:latin typeface="Bottega Veneta" pitchFamily="50" charset="0"/>
              <a:cs typeface="Times New Roman" panose="02020603050405020304" pitchFamily="18" charset="0"/>
            </a:endParaRPr>
          </a:p>
          <a:p>
            <a:pPr lvl="0" defTabSz="609570">
              <a:defRPr/>
            </a:pPr>
            <a:r>
              <a:rPr lang="en-US" sz="1600" dirty="0">
                <a:solidFill>
                  <a:prstClr val="black"/>
                </a:solidFill>
                <a:latin typeface="Bottega Veneta" pitchFamily="50" charset="0"/>
                <a:cs typeface="Times New Roman" panose="02020603050405020304" pitchFamily="18" charset="0"/>
              </a:rPr>
              <a:t>Read a few pages aloud to somebody; this is a different skill to silent reading. Can you make it exciting? Use different voices. </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Bottega Veneta" pitchFamily="50" charset="0"/>
              <a:ea typeface="+mn-ea"/>
              <a:cs typeface="Times New Roman" panose="02020603050405020304" pitchFamily="18" charset="0"/>
            </a:endParaRPr>
          </a:p>
          <a:p>
            <a:pPr marL="0" marR="0" lvl="0" indent="0" algn="l" defTabSz="609570" rtl="0" eaLnBrk="1" fontAlgn="auto" latinLnBrk="0" hangingPunct="1">
              <a:lnSpc>
                <a:spcPct val="100000"/>
              </a:lnSpc>
              <a:spcBef>
                <a:spcPts val="0"/>
              </a:spcBef>
              <a:spcAft>
                <a:spcPts val="0"/>
              </a:spcAft>
              <a:buClrTx/>
              <a:buSzTx/>
              <a:buFontTx/>
              <a:buNone/>
              <a:tabLst/>
              <a:defRPr/>
            </a:pPr>
            <a:r>
              <a:rPr lang="it-CH" sz="1600" dirty="0">
                <a:latin typeface="Bottega Veneta"/>
                <a:cs typeface="Times New Roman"/>
              </a:rPr>
              <a:t>20</a:t>
            </a:r>
            <a:r>
              <a:rPr kumimoji="0" lang="it-CH" sz="1600" b="0" i="0" u="none" strike="noStrike" kern="1200" cap="none" spc="0" normalizeH="0" baseline="0" noProof="0" dirty="0">
                <a:ln>
                  <a:noFill/>
                </a:ln>
                <a:effectLst/>
                <a:uLnTx/>
                <a:uFillTx/>
                <a:latin typeface="Bottega Veneta"/>
                <a:cs typeface="Times New Roman"/>
              </a:rPr>
              <a:t> MINUTES</a:t>
            </a:r>
            <a:endParaRPr lang="it-CH" sz="1600" b="0" i="0" u="none" strike="noStrike" kern="1200" cap="none" spc="0" normalizeH="0" baseline="0" noProof="0" dirty="0">
              <a:ln>
                <a:noFill/>
              </a:ln>
              <a:effectLst/>
              <a:uLnTx/>
              <a:uFillTx/>
              <a:latin typeface="Bottega Veneta"/>
              <a:cs typeface="Times New Roman"/>
            </a:endParaRPr>
          </a:p>
        </p:txBody>
      </p:sp>
      <p:cxnSp>
        <p:nvCxnSpPr>
          <p:cNvPr id="11" name="Straight Connector 10">
            <a:extLst>
              <a:ext uri="{FF2B5EF4-FFF2-40B4-BE49-F238E27FC236}">
                <a16:creationId xmlns:a16="http://schemas.microsoft.com/office/drawing/2014/main" id="{E39E5462-41C6-472B-8CE3-3AE5921C2F13}"/>
              </a:ext>
            </a:extLst>
          </p:cNvPr>
          <p:cNvCxnSpPr/>
          <p:nvPr/>
        </p:nvCxnSpPr>
        <p:spPr>
          <a:xfrm flipV="1">
            <a:off x="6191251" y="2338367"/>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E832DD4-53B5-4A75-9B1C-D83B2716765D}"/>
              </a:ext>
            </a:extLst>
          </p:cNvPr>
          <p:cNvCxnSpPr/>
          <p:nvPr/>
        </p:nvCxnSpPr>
        <p:spPr>
          <a:xfrm flipV="1">
            <a:off x="6191251" y="6152281"/>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9F4FD8A-A96D-4893-914C-000258D461D9}"/>
              </a:ext>
            </a:extLst>
          </p:cNvPr>
          <p:cNvCxnSpPr/>
          <p:nvPr/>
        </p:nvCxnSpPr>
        <p:spPr>
          <a:xfrm flipV="1">
            <a:off x="6191250" y="5640979"/>
            <a:ext cx="4976475" cy="4797"/>
          </a:xfrm>
          <a:prstGeom prst="line">
            <a:avLst/>
          </a:prstGeom>
          <a:ln w="952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9" name="Text Placeholder 1">
            <a:extLst>
              <a:ext uri="{FF2B5EF4-FFF2-40B4-BE49-F238E27FC236}">
                <a16:creationId xmlns:a16="http://schemas.microsoft.com/office/drawing/2014/main" id="{C5D5CF3F-4D91-E44A-B92C-99E328144FB4}"/>
              </a:ext>
            </a:extLst>
          </p:cNvPr>
          <p:cNvSpPr>
            <a:spLocks noGrp="1"/>
          </p:cNvSpPr>
          <p:nvPr>
            <p:ph type="body" sz="quarter" idx="12"/>
          </p:nvPr>
        </p:nvSpPr>
        <p:spPr>
          <a:xfrm>
            <a:off x="6191251" y="394507"/>
            <a:ext cx="5281083" cy="676799"/>
          </a:xfrm>
        </p:spPr>
        <p:txBody>
          <a:bodyPr/>
          <a:lstStyle/>
          <a:p>
            <a:pPr algn="ctr"/>
            <a:r>
              <a:rPr lang="it-IT" dirty="0"/>
              <a:t>ACTIVITY 5</a:t>
            </a:r>
          </a:p>
        </p:txBody>
      </p:sp>
      <p:pic>
        <p:nvPicPr>
          <p:cNvPr id="4" name="Picture 3"/>
          <p:cNvPicPr>
            <a:picLocks noChangeAspect="1"/>
          </p:cNvPicPr>
          <p:nvPr/>
        </p:nvPicPr>
        <p:blipFill rotWithShape="1">
          <a:blip r:embed="rId3"/>
          <a:srcRect l="19009" r="4638"/>
          <a:stretch/>
        </p:blipFill>
        <p:spPr>
          <a:xfrm rot="16200000">
            <a:off x="-532038" y="434066"/>
            <a:ext cx="6988634" cy="5924550"/>
          </a:xfrm>
          <a:prstGeom prst="rect">
            <a:avLst/>
          </a:prstGeom>
        </p:spPr>
      </p:pic>
    </p:spTree>
    <p:extLst>
      <p:ext uri="{BB962C8B-B14F-4D97-AF65-F5344CB8AC3E}">
        <p14:creationId xmlns:p14="http://schemas.microsoft.com/office/powerpoint/2010/main" val="207576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xt + ima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Imag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449</Words>
  <Application>Microsoft Office PowerPoint</Application>
  <PresentationFormat>Widescreen</PresentationFormat>
  <Paragraphs>87</Paragraphs>
  <Slides>11</Slides>
  <Notes>5</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Text + image</vt:lpstr>
      <vt:lpstr>1_Images</vt:lpstr>
      <vt:lpstr>Images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Kering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BROUGHTON Laura Jayne</dc:creator>
  <cp:lastModifiedBy>Head</cp:lastModifiedBy>
  <cp:revision>240</cp:revision>
  <dcterms:created xsi:type="dcterms:W3CDTF">2020-04-03T07:13:41Z</dcterms:created>
  <dcterms:modified xsi:type="dcterms:W3CDTF">2020-04-07T11:33:05Z</dcterms:modified>
</cp:coreProperties>
</file>