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9"/>
  </p:handoutMasterIdLst>
  <p:sldIdLst>
    <p:sldId id="258" r:id="rId2"/>
    <p:sldId id="263" r:id="rId3"/>
    <p:sldId id="264" r:id="rId4"/>
    <p:sldId id="266" r:id="rId5"/>
    <p:sldId id="267" r:id="rId6"/>
    <p:sldId id="268" r:id="rId7"/>
    <p:sldId id="271" r:id="rId8"/>
  </p:sldIdLst>
  <p:sldSz cx="9144000" cy="6858000" type="screen4x3"/>
  <p:notesSz cx="6858000" cy="9144000"/>
  <p:embeddedFontLst>
    <p:embeddedFont>
      <p:font typeface="Sassoon Infant Md" panose="02000603050000020003" charset="0"/>
      <p:regular r:id="rId10"/>
    </p:embeddedFont>
    <p:embeddedFont>
      <p:font typeface="BPreplay" panose="02000503000000020004" charset="0"/>
      <p:regular r:id="rId11"/>
      <p:bold r:id="rId12"/>
      <p:italic r:id="rId13"/>
      <p:boldItalic r:id="rId14"/>
    </p:embeddedFont>
    <p:embeddedFont>
      <p:font typeface="Calibri" panose="020F0502020204030204" pitchFamily="34" charset="0"/>
      <p:regular r:id="rId15"/>
      <p:bold r:id="rId16"/>
      <p:italic r:id="rId17"/>
      <p:boldItalic r:id="rId18"/>
    </p:embeddedFont>
    <p:embeddedFont>
      <p:font typeface="Sassoon Infant Rg" panose="02000503030000020003" charset="0"/>
      <p:regular r:id="rId19"/>
      <p:bold r:id="rId20"/>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7AB"/>
    <a:srgbClr val="E55300"/>
    <a:srgbClr val="FFDA7D"/>
    <a:srgbClr val="FED15A"/>
    <a:srgbClr val="A4176D"/>
    <a:srgbClr val="FEFBDA"/>
    <a:srgbClr val="FFFFE1"/>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1278" y="7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18"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6.fntdata"/><Relationship Id="rId23" Type="http://schemas.openxmlformats.org/officeDocument/2006/relationships/theme" Target="theme/theme1.xml"/><Relationship Id="rId10" Type="http://schemas.openxmlformats.org/officeDocument/2006/relationships/font" Target="fonts/font1.fntdata"/><Relationship Id="rId19"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font" Target="fonts/font5.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9A25DEF-7953-44C5-8D67-073C396FA7DC}" type="datetimeFigureOut">
              <a:rPr lang="en-GB"/>
              <a:pPr>
                <a:defRPr/>
              </a:pPr>
              <a:t>07/05/2020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7A90187-EF1D-4EE4-B713-D7808DF727CC}"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17017622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681877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6013482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967948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67056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6491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1" r:id="rId4"/>
    <p:sldLayoutId id="2147483732" r:id="rId5"/>
    <p:sldLayoutId id="214748373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hyperlink" Target="https://www.bbc.co.uk/bitesize/topics/ztyr9j6/articles/zjcxwty" TargetMode="External"/><Relationship Id="rId1" Type="http://schemas.openxmlformats.org/officeDocument/2006/relationships/slideLayout" Target="../slideLayouts/slideLayout2.xml"/><Relationship Id="rId4" Type="http://schemas.openxmlformats.org/officeDocument/2006/relationships/image" Target="../media/image14.em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194" name="Twinkl Logo"/>
          <p:cNvPicPr>
            <a:picLocks noChangeAspect="1"/>
          </p:cNvPicPr>
          <p:nvPr/>
        </p:nvPicPr>
        <p:blipFill>
          <a:blip r:embed="rId3" cstate="print">
            <a:grayscl/>
            <a:biLevel thresh="50000"/>
            <a:extLst>
              <a:ext uri="{28A0092B-C50C-407E-A947-70E740481C1C}">
                <a14:useLocalDpi xmlns:a14="http://schemas.microsoft.com/office/drawing/2010/main" val="0"/>
              </a:ext>
            </a:extLst>
          </a:blip>
          <a:srcRect/>
          <a:stretch>
            <a:fillRect/>
          </a:stretch>
        </p:blipFill>
        <p:spPr bwMode="auto">
          <a:xfrm>
            <a:off x="4278313" y="57197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317921" y="1739427"/>
            <a:ext cx="4508158"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rgbClr val="FF0000"/>
                </a:solidFill>
                <a:effectLst>
                  <a:outerShdw dist="38100" dir="2700000" algn="bl" rotWithShape="0">
                    <a:schemeClr val="accent5"/>
                  </a:outerShdw>
                </a:effectLst>
              </a:rPr>
              <a:t>And Danelaw</a:t>
            </a:r>
            <a:endParaRPr lang="en-US" sz="5400" b="1" cap="none" spc="0" dirty="0">
              <a:ln w="13462">
                <a:solidFill>
                  <a:schemeClr val="bg1"/>
                </a:solidFill>
                <a:prstDash val="solid"/>
              </a:ln>
              <a:solidFill>
                <a:srgbClr val="FF0000"/>
              </a:solidFill>
              <a:effectLst>
                <a:outerShdw dist="38100" dir="2700000" algn="bl" rotWithShape="0">
                  <a:schemeClr val="accent5"/>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anose="02000603050000020003"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dirty="0" smtClean="0"/>
              <a:t>Was </a:t>
            </a:r>
            <a:r>
              <a:rPr lang="en-GB" altLang="en-US" dirty="0" err="1" smtClean="0"/>
              <a:t>Danegeld</a:t>
            </a:r>
            <a:r>
              <a:rPr lang="en-GB" altLang="en-US" dirty="0" smtClean="0"/>
              <a:t> successful and getting rid of the Vikings?  </a:t>
            </a:r>
          </a:p>
        </p:txBody>
      </p:sp>
      <p:sp>
        <p:nvSpPr>
          <p:cNvPr id="9223" name="Content Placeholder 15"/>
          <p:cNvSpPr txBox="1">
            <a:spLocks/>
          </p:cNvSpPr>
          <p:nvPr/>
        </p:nvSpPr>
        <p:spPr bwMode="auto">
          <a:xfrm>
            <a:off x="628650" y="3467100"/>
            <a:ext cx="7886700" cy="2274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a:t>I can recall key details about King Ethelred and the introduction of Danegeld.</a:t>
            </a:r>
          </a:p>
          <a:p>
            <a:pPr eaLnBrk="1" hangingPunct="1"/>
            <a:r>
              <a:rPr lang="en-GB" altLang="en-US"/>
              <a:t>I can explain the problems King Ethelred faced before introducing Danegeld.</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57250" y="1457325"/>
            <a:ext cx="7446963" cy="4572000"/>
          </a:xfrm>
          <a:prstGeom prst="rect">
            <a:avLst/>
          </a:prstGeom>
          <a:solidFill>
            <a:srgbClr val="FFE7AB"/>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3" name="Title 5"/>
          <p:cNvSpPr>
            <a:spLocks noGrp="1"/>
          </p:cNvSpPr>
          <p:nvPr>
            <p:ph type="title"/>
          </p:nvPr>
        </p:nvSpPr>
        <p:spPr>
          <a:xfrm>
            <a:off x="503238" y="611188"/>
            <a:ext cx="8137525" cy="846137"/>
          </a:xfrm>
        </p:spPr>
        <p:txBody>
          <a:bodyPr>
            <a:normAutofit fontScale="90000"/>
          </a:bodyPr>
          <a:lstStyle/>
          <a:p>
            <a:pPr eaLnBrk="1" hangingPunct="1">
              <a:defRPr/>
            </a:pPr>
            <a:r>
              <a:rPr lang="en-GB" altLang="en-US" smtClean="0"/>
              <a:t>The Second Viking Age</a:t>
            </a:r>
          </a:p>
        </p:txBody>
      </p:sp>
      <p:sp>
        <p:nvSpPr>
          <p:cNvPr id="10244" name="Content Placeholder 6"/>
          <p:cNvSpPr>
            <a:spLocks noGrp="1"/>
          </p:cNvSpPr>
          <p:nvPr>
            <p:ph idx="1"/>
          </p:nvPr>
        </p:nvSpPr>
        <p:spPr>
          <a:xfrm>
            <a:off x="755650" y="1331913"/>
            <a:ext cx="4532313" cy="4243387"/>
          </a:xfrm>
        </p:spPr>
        <p:txBody>
          <a:bodyPr/>
          <a:lstStyle/>
          <a:p>
            <a:pPr marL="0" indent="0" eaLnBrk="1" hangingPunct="1">
              <a:buFont typeface="Arial" panose="020B0604020202020204" pitchFamily="34" charset="0"/>
              <a:buNone/>
            </a:pPr>
            <a:r>
              <a:rPr lang="en-GB" altLang="en-US" smtClean="0"/>
              <a:t>After the early Viking raids, Britain enjoyed a period of relative peace, and Viking attacks stopped for some time.</a:t>
            </a:r>
          </a:p>
          <a:p>
            <a:pPr marL="0" indent="0" eaLnBrk="1" hangingPunct="1">
              <a:buFont typeface="Arial" panose="020B0604020202020204" pitchFamily="34" charset="0"/>
              <a:buNone/>
            </a:pPr>
            <a:r>
              <a:rPr lang="en-GB" altLang="en-US" smtClean="0"/>
              <a:t>King Edgar, who ruled from AD 959 - 975, was able to concentrate on organising the Christian church and building many new churches and other religious buildings.</a:t>
            </a:r>
          </a:p>
          <a:p>
            <a:pPr marL="0" indent="0" eaLnBrk="1" hangingPunct="1">
              <a:buFont typeface="Arial" panose="020B0604020202020204" pitchFamily="34" charset="0"/>
              <a:buNone/>
            </a:pPr>
            <a:r>
              <a:rPr lang="en-GB" altLang="en-US" smtClean="0"/>
              <a:t>At this time, Denmark was becoming a major power led by King Harold Bluetooth. Viking armies were very strong and well organised and the raids were more about getting money which meant that the Danes could become even more powerful.</a:t>
            </a:r>
          </a:p>
          <a:p>
            <a:pPr marL="0" indent="0" eaLnBrk="1" hangingPunct="1">
              <a:buFont typeface="Arial" panose="020B0604020202020204" pitchFamily="34" charset="0"/>
              <a:buNone/>
            </a:pPr>
            <a:r>
              <a:rPr lang="en-GB" altLang="en-US" smtClean="0"/>
              <a:t>The Viking warriors were a greatly feared bunch!</a:t>
            </a:r>
          </a:p>
        </p:txBody>
      </p:sp>
      <p:pic>
        <p:nvPicPr>
          <p:cNvPr id="10245" name="Picture 1"/>
          <p:cNvPicPr>
            <a:picLocks noChangeAspect="1"/>
          </p:cNvPicPr>
          <p:nvPr/>
        </p:nvPicPr>
        <p:blipFill>
          <a:blip r:embed="rId2">
            <a:extLst>
              <a:ext uri="{28A0092B-C50C-407E-A947-70E740481C1C}">
                <a14:useLocalDpi xmlns:a14="http://schemas.microsoft.com/office/drawing/2010/main" val="0"/>
              </a:ext>
            </a:extLst>
          </a:blip>
          <a:srcRect b="44427"/>
          <a:stretch>
            <a:fillRect/>
          </a:stretch>
        </p:blipFill>
        <p:spPr bwMode="auto">
          <a:xfrm>
            <a:off x="4967288" y="1492250"/>
            <a:ext cx="3227387" cy="45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457325"/>
            <a:ext cx="6056313" cy="4572000"/>
          </a:xfrm>
          <a:prstGeom prst="rect">
            <a:avLst/>
          </a:prstGeom>
          <a:solidFill>
            <a:srgbClr val="FFE7AB"/>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p:cNvSpPr>
            <a:spLocks noGrp="1"/>
          </p:cNvSpPr>
          <p:nvPr>
            <p:ph type="title"/>
          </p:nvPr>
        </p:nvSpPr>
        <p:spPr>
          <a:xfrm>
            <a:off x="149225" y="611188"/>
            <a:ext cx="8137525" cy="846137"/>
          </a:xfrm>
        </p:spPr>
        <p:txBody>
          <a:bodyPr>
            <a:normAutofit fontScale="90000"/>
          </a:bodyPr>
          <a:lstStyle/>
          <a:p>
            <a:pPr eaLnBrk="1" hangingPunct="1">
              <a:defRPr/>
            </a:pPr>
            <a:r>
              <a:rPr lang="en-GB" altLang="en-US" smtClean="0"/>
              <a:t>King Ethelred II The Unready</a:t>
            </a:r>
          </a:p>
        </p:txBody>
      </p:sp>
      <p:sp>
        <p:nvSpPr>
          <p:cNvPr id="11268" name="Content Placeholder 6"/>
          <p:cNvSpPr>
            <a:spLocks noGrp="1"/>
          </p:cNvSpPr>
          <p:nvPr>
            <p:ph idx="1"/>
          </p:nvPr>
        </p:nvSpPr>
        <p:spPr>
          <a:xfrm>
            <a:off x="565150" y="1301750"/>
            <a:ext cx="5208588" cy="4632325"/>
          </a:xfrm>
        </p:spPr>
        <p:txBody>
          <a:bodyPr/>
          <a:lstStyle/>
          <a:p>
            <a:pPr marL="0" indent="0" eaLnBrk="1" hangingPunct="1">
              <a:buFont typeface="Arial" panose="020B0604020202020204" pitchFamily="34" charset="0"/>
              <a:buNone/>
            </a:pPr>
            <a:r>
              <a:rPr lang="en-GB" altLang="en-US" sz="1600" b="1" dirty="0" smtClean="0"/>
              <a:t>Read the information about Ethelred II The Unready. </a:t>
            </a:r>
          </a:p>
          <a:p>
            <a:pPr marL="0" indent="0" eaLnBrk="1" hangingPunct="1">
              <a:buFont typeface="Arial" panose="020B0604020202020204" pitchFamily="34" charset="0"/>
              <a:buNone/>
            </a:pPr>
            <a:r>
              <a:rPr lang="en-GB" altLang="en-US" sz="1600" b="1" dirty="0" smtClean="0"/>
              <a:t> </a:t>
            </a:r>
            <a:r>
              <a:rPr lang="en-GB" altLang="en-US" sz="1600" dirty="0" smtClean="0"/>
              <a:t>In AD 978, a young boy called Ethelred became king. His supporters had killed his older brother, Edward II, so that he could rule, even though he was only 7 years old at the time. Ethelred came to be known as ‘The Unready’ because he was believed to be ‘unwise’ or ‘badly advised’.</a:t>
            </a:r>
          </a:p>
          <a:p>
            <a:pPr marL="0" indent="0" eaLnBrk="1" hangingPunct="1">
              <a:buFont typeface="Arial" panose="020B0604020202020204" pitchFamily="34" charset="0"/>
              <a:buNone/>
            </a:pPr>
            <a:r>
              <a:rPr lang="en-GB" altLang="en-US" sz="1600" dirty="0" smtClean="0"/>
              <a:t>Ethelred had a lot to deal with during his reign. His brother’s supporters were a constant threat and Viking attacks were brutal. Ethelred was not a good soldier and Britain was struggling from all the Viking raids so he had to think of other ways to deal with the situation.</a:t>
            </a:r>
          </a:p>
          <a:p>
            <a:pPr marL="0" indent="0" eaLnBrk="1" hangingPunct="1">
              <a:buFont typeface="Arial" panose="020B0604020202020204" pitchFamily="34" charset="0"/>
              <a:buNone/>
            </a:pPr>
            <a:r>
              <a:rPr lang="en-GB" altLang="en-US" sz="1600" b="1" dirty="0" smtClean="0"/>
              <a:t>Do you think it is fair that King Ethelred is known as ‘The Unready’? Why/why not?</a:t>
            </a:r>
          </a:p>
        </p:txBody>
      </p:sp>
      <p:pic>
        <p:nvPicPr>
          <p:cNvPr id="11269" name="Picture 1"/>
          <p:cNvPicPr>
            <a:picLocks noChangeAspect="1"/>
          </p:cNvPicPr>
          <p:nvPr/>
        </p:nvPicPr>
        <p:blipFill>
          <a:blip r:embed="rId2">
            <a:extLst>
              <a:ext uri="{28A0092B-C50C-407E-A947-70E740481C1C}">
                <a14:useLocalDpi xmlns:a14="http://schemas.microsoft.com/office/drawing/2010/main" val="0"/>
              </a:ext>
            </a:extLst>
          </a:blip>
          <a:srcRect b="39853"/>
          <a:stretch>
            <a:fillRect/>
          </a:stretch>
        </p:blipFill>
        <p:spPr bwMode="auto">
          <a:xfrm>
            <a:off x="5508625" y="1301750"/>
            <a:ext cx="3149600" cy="504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5"/>
          <p:cNvSpPr>
            <a:spLocks noGrp="1"/>
          </p:cNvSpPr>
          <p:nvPr>
            <p:ph type="title"/>
          </p:nvPr>
        </p:nvSpPr>
        <p:spPr>
          <a:xfrm>
            <a:off x="503238" y="611188"/>
            <a:ext cx="8137525" cy="846137"/>
          </a:xfrm>
        </p:spPr>
        <p:txBody>
          <a:bodyPr>
            <a:normAutofit fontScale="90000"/>
          </a:bodyPr>
          <a:lstStyle/>
          <a:p>
            <a:pPr eaLnBrk="1" hangingPunct="1">
              <a:defRPr/>
            </a:pPr>
            <a:r>
              <a:rPr lang="en-GB" altLang="en-US" smtClean="0"/>
              <a:t>Danegeld</a:t>
            </a:r>
          </a:p>
        </p:txBody>
      </p:sp>
      <p:sp>
        <p:nvSpPr>
          <p:cNvPr id="12291" name="Content Placeholder 6"/>
          <p:cNvSpPr>
            <a:spLocks noGrp="1"/>
          </p:cNvSpPr>
          <p:nvPr>
            <p:ph idx="1"/>
          </p:nvPr>
        </p:nvSpPr>
        <p:spPr>
          <a:xfrm>
            <a:off x="503238" y="1146175"/>
            <a:ext cx="8137525" cy="4632325"/>
          </a:xfrm>
        </p:spPr>
        <p:txBody>
          <a:bodyPr/>
          <a:lstStyle/>
          <a:p>
            <a:pPr marL="0" indent="0" algn="ctr" eaLnBrk="1" hangingPunct="1">
              <a:buFont typeface="Arial" panose="020B0604020202020204" pitchFamily="34" charset="0"/>
              <a:buNone/>
            </a:pPr>
            <a:r>
              <a:rPr lang="en-GB" altLang="en-US" sz="1600" smtClean="0"/>
              <a:t>One thing King Ethelred did was form good relationships with Normandy to give him extra support, and he even married the Duke of Normandy’s daughter later on.</a:t>
            </a:r>
          </a:p>
          <a:p>
            <a:pPr marL="0" indent="0" algn="ctr" eaLnBrk="1" hangingPunct="1">
              <a:buFont typeface="Arial" panose="020B0604020202020204" pitchFamily="34" charset="0"/>
              <a:buNone/>
            </a:pPr>
            <a:r>
              <a:rPr lang="en-GB" altLang="en-US" sz="1600" smtClean="0"/>
              <a:t>Another strategy he used was paying the Vikings to go away. This had been done before (King Alfred the Great was the first to do it many years earlier) but under Ethelred’s rule it became an official agreement. The Anglo-Saxons first called it Gafol, but it was later called Danegeld by the Normans and it means ‘paying the Dane’.</a:t>
            </a:r>
          </a:p>
          <a:p>
            <a:pPr marL="0" indent="0" algn="ctr" eaLnBrk="1" hangingPunct="1">
              <a:buFont typeface="Arial" panose="020B0604020202020204" pitchFamily="34" charset="0"/>
              <a:buNone/>
            </a:pPr>
            <a:r>
              <a:rPr lang="en-GB" altLang="en-US" sz="1600" smtClean="0"/>
              <a:t>In AD 991 the Vikings were given 4500kg of silver to go home, but they soon returned. Each time there was a fresh attack they were paid again. The Vikings learnt that if they kept raiding Britain they would keep getting paid. By 1012, 22 000kg of silver was given to the Vikings in Danegeld.</a:t>
            </a:r>
          </a:p>
          <a:p>
            <a:pPr marL="0" indent="0" algn="ctr" eaLnBrk="1" hangingPunct="1">
              <a:buFont typeface="Arial" panose="020B0604020202020204" pitchFamily="34" charset="0"/>
              <a:buNone/>
            </a:pPr>
            <a:r>
              <a:rPr lang="en-GB" altLang="en-US" sz="1600" smtClean="0"/>
              <a:t>King Ethelred II was heavily criticised for his ineffective strategy.</a:t>
            </a:r>
          </a:p>
        </p:txBody>
      </p:sp>
      <p:pic>
        <p:nvPicPr>
          <p:cNvPr id="12292"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5000" y="4530725"/>
            <a:ext cx="2873375" cy="178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03450" y="4632325"/>
            <a:ext cx="2873375" cy="178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19225" y="4403725"/>
            <a:ext cx="2873375" cy="178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3238" y="4656138"/>
            <a:ext cx="2874962" cy="178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14800" y="4506913"/>
            <a:ext cx="2874963" cy="178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7" name="Picture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65800" y="4506913"/>
            <a:ext cx="2874963" cy="178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1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19500" y="4608513"/>
            <a:ext cx="2874963" cy="178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03238" y="1457325"/>
            <a:ext cx="8137525" cy="4572000"/>
          </a:xfrm>
          <a:prstGeom prst="rect">
            <a:avLst/>
          </a:prstGeom>
          <a:solidFill>
            <a:srgbClr val="FFE7AB"/>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5" name="Title 5"/>
          <p:cNvSpPr>
            <a:spLocks noGrp="1"/>
          </p:cNvSpPr>
          <p:nvPr>
            <p:ph type="title"/>
          </p:nvPr>
        </p:nvSpPr>
        <p:spPr>
          <a:xfrm>
            <a:off x="503238" y="611188"/>
            <a:ext cx="8137525" cy="846137"/>
          </a:xfrm>
        </p:spPr>
        <p:txBody>
          <a:bodyPr>
            <a:normAutofit fontScale="90000"/>
          </a:bodyPr>
          <a:lstStyle/>
          <a:p>
            <a:pPr eaLnBrk="1" hangingPunct="1">
              <a:defRPr/>
            </a:pPr>
            <a:r>
              <a:rPr lang="en-GB" altLang="en-US" smtClean="0"/>
              <a:t>Paying the Dane</a:t>
            </a:r>
          </a:p>
        </p:txBody>
      </p:sp>
      <p:sp>
        <p:nvSpPr>
          <p:cNvPr id="13316" name="Content Placeholder 6"/>
          <p:cNvSpPr>
            <a:spLocks noGrp="1"/>
          </p:cNvSpPr>
          <p:nvPr>
            <p:ph idx="1"/>
          </p:nvPr>
        </p:nvSpPr>
        <p:spPr>
          <a:xfrm>
            <a:off x="639763" y="1266825"/>
            <a:ext cx="5389562" cy="4630738"/>
          </a:xfrm>
        </p:spPr>
        <p:txBody>
          <a:bodyPr/>
          <a:lstStyle/>
          <a:p>
            <a:pPr marL="0" indent="0" eaLnBrk="1" hangingPunct="1">
              <a:buFont typeface="Arial" panose="020B0604020202020204" pitchFamily="34" charset="0"/>
              <a:buNone/>
            </a:pPr>
            <a:r>
              <a:rPr lang="en-GB" altLang="en-US" sz="1600" b="1" smtClean="0"/>
              <a:t>So why did King Ethelred choose to pay the Vikings rather than fight them?</a:t>
            </a:r>
          </a:p>
          <a:p>
            <a:pPr marL="0" indent="0" eaLnBrk="1" hangingPunct="1">
              <a:buFont typeface="Arial" panose="020B0604020202020204" pitchFamily="34" charset="0"/>
              <a:buNone/>
            </a:pPr>
            <a:r>
              <a:rPr lang="en-GB" altLang="en-US" sz="1600" smtClean="0"/>
              <a:t>The Vikings are probably best known for their fierce warriors. They were expert fighters, extremely organised and very brave in battle.</a:t>
            </a:r>
          </a:p>
          <a:p>
            <a:pPr marL="0" indent="0" eaLnBrk="1" hangingPunct="1">
              <a:buFont typeface="Arial" panose="020B0604020202020204" pitchFamily="34" charset="0"/>
              <a:buNone/>
            </a:pPr>
            <a:r>
              <a:rPr lang="en-GB" altLang="en-US" sz="1600" smtClean="0"/>
              <a:t>Viking warriors wore helmets made of leather or metal and they carried a large shield made of wood and covered in leather. They used axes, swords and spears.</a:t>
            </a:r>
          </a:p>
          <a:p>
            <a:pPr marL="0" indent="0" eaLnBrk="1" hangingPunct="1">
              <a:buFont typeface="Arial" panose="020B0604020202020204" pitchFamily="34" charset="0"/>
              <a:buNone/>
            </a:pPr>
            <a:r>
              <a:rPr lang="en-GB" altLang="en-US" sz="1600" smtClean="0"/>
              <a:t>Vikings are often shown in pictures wearing helmets with horns but they did not actually wear horned helmets in battle. Instead, the Vikings’ helmets would have been smooth and close-fitting to the head which is much more practical! It is thought that horned helmets were worn only in religious ceremonies.</a:t>
            </a:r>
          </a:p>
          <a:p>
            <a:pPr marL="0" indent="0" eaLnBrk="1" hangingPunct="1">
              <a:buFont typeface="Arial" panose="020B0604020202020204" pitchFamily="34" charset="0"/>
              <a:buNone/>
            </a:pPr>
            <a:r>
              <a:rPr lang="en-GB" altLang="en-US" sz="1600" b="1" smtClean="0"/>
              <a:t>To what extent do you think the skill and efficiency of the Viking warriors affected King Ethelred’s decision to pay them rather than fight them?</a:t>
            </a:r>
          </a:p>
        </p:txBody>
      </p:sp>
      <p:pic>
        <p:nvPicPr>
          <p:cNvPr id="1331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96188" y="1630363"/>
            <a:ext cx="722312" cy="431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2280284">
            <a:off x="4497388" y="1674813"/>
            <a:ext cx="3581400" cy="363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905625" y="430213"/>
            <a:ext cx="512763"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0" name="Whole Class"/>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5"/>
          <p:cNvSpPr>
            <a:spLocks noGrp="1"/>
          </p:cNvSpPr>
          <p:nvPr>
            <p:ph type="title"/>
          </p:nvPr>
        </p:nvSpPr>
        <p:spPr>
          <a:xfrm>
            <a:off x="503238" y="611188"/>
            <a:ext cx="8137525" cy="846137"/>
          </a:xfrm>
        </p:spPr>
        <p:txBody>
          <a:bodyPr>
            <a:normAutofit fontScale="90000"/>
          </a:bodyPr>
          <a:lstStyle/>
          <a:p>
            <a:pPr eaLnBrk="1" hangingPunct="1">
              <a:defRPr/>
            </a:pPr>
            <a:r>
              <a:rPr lang="en-GB" altLang="en-US" dirty="0" smtClean="0"/>
              <a:t>Challenge</a:t>
            </a:r>
            <a:br>
              <a:rPr lang="en-GB" altLang="en-US" dirty="0" smtClean="0"/>
            </a:br>
            <a:endParaRPr lang="en-GB" altLang="en-US" dirty="0" smtClean="0"/>
          </a:p>
        </p:txBody>
      </p:sp>
      <p:sp>
        <p:nvSpPr>
          <p:cNvPr id="16387" name="Content Placeholder 6"/>
          <p:cNvSpPr>
            <a:spLocks noGrp="1"/>
          </p:cNvSpPr>
          <p:nvPr>
            <p:ph idx="1"/>
          </p:nvPr>
        </p:nvSpPr>
        <p:spPr>
          <a:xfrm>
            <a:off x="503238" y="796009"/>
            <a:ext cx="7632700" cy="4632325"/>
          </a:xfrm>
        </p:spPr>
        <p:txBody>
          <a:bodyPr/>
          <a:lstStyle/>
          <a:p>
            <a:pPr marL="0" indent="0" algn="ctr" eaLnBrk="1" hangingPunct="1">
              <a:buFont typeface="Arial" panose="020B0604020202020204" pitchFamily="34" charset="0"/>
              <a:buNone/>
            </a:pPr>
            <a:r>
              <a:rPr lang="en-GB" altLang="en-US" sz="2000" dirty="0" smtClean="0"/>
              <a:t>Look at the BBC </a:t>
            </a:r>
            <a:r>
              <a:rPr lang="en-GB" altLang="en-US" sz="2000" dirty="0" err="1" smtClean="0"/>
              <a:t>Bitesize</a:t>
            </a:r>
            <a:r>
              <a:rPr lang="en-GB" altLang="en-US" sz="2000" dirty="0" smtClean="0"/>
              <a:t> page:</a:t>
            </a:r>
          </a:p>
          <a:p>
            <a:pPr marL="0" indent="0" algn="ctr" eaLnBrk="1" hangingPunct="1">
              <a:buNone/>
            </a:pPr>
            <a:r>
              <a:rPr lang="en-GB" altLang="en-US" sz="2000" dirty="0">
                <a:hlinkClick r:id="rId2"/>
              </a:rPr>
              <a:t>https://</a:t>
            </a:r>
            <a:r>
              <a:rPr lang="en-GB" altLang="en-US" sz="2000" dirty="0" smtClean="0">
                <a:hlinkClick r:id="rId2"/>
              </a:rPr>
              <a:t>www.bbc.co.uk/bitesize/topics/ztyr9j6/articles/zjcxwty</a:t>
            </a:r>
            <a:r>
              <a:rPr lang="en-GB" altLang="en-US" sz="2000" dirty="0" smtClean="0"/>
              <a:t>  </a:t>
            </a:r>
          </a:p>
          <a:p>
            <a:pPr marL="0" indent="0" algn="ctr" eaLnBrk="1" hangingPunct="1">
              <a:buNone/>
            </a:pPr>
            <a:r>
              <a:rPr lang="en-GB" altLang="en-US" sz="2000" dirty="0" smtClean="0"/>
              <a:t>This will explain about how the country was split into two parts.</a:t>
            </a:r>
          </a:p>
          <a:p>
            <a:pPr marL="0" indent="0" algn="ctr" eaLnBrk="1" hangingPunct="1">
              <a:buNone/>
            </a:pPr>
            <a:r>
              <a:rPr lang="en-GB" altLang="en-US" sz="2000" dirty="0" smtClean="0"/>
              <a:t>Then </a:t>
            </a:r>
            <a:r>
              <a:rPr lang="en-GB" altLang="en-US" sz="2000" dirty="0" smtClean="0"/>
              <a:t>complete </a:t>
            </a:r>
            <a:r>
              <a:rPr lang="en-GB" altLang="en-US" sz="2000" dirty="0" smtClean="0"/>
              <a:t>the map showing how England was divided into to two areas.  Maps can be downloaded from the home learning area</a:t>
            </a:r>
            <a:r>
              <a:rPr lang="en-GB" altLang="en-US" sz="1400" dirty="0" smtClean="0"/>
              <a:t>.</a:t>
            </a:r>
          </a:p>
        </p:txBody>
      </p:sp>
      <p:pic>
        <p:nvPicPr>
          <p:cNvPr id="3" name="Picture 2"/>
          <p:cNvPicPr>
            <a:picLocks noChangeAspect="1"/>
          </p:cNvPicPr>
          <p:nvPr/>
        </p:nvPicPr>
        <p:blipFill>
          <a:blip r:embed="rId3"/>
          <a:stretch>
            <a:fillRect/>
          </a:stretch>
        </p:blipFill>
        <p:spPr>
          <a:xfrm>
            <a:off x="1806100" y="3112171"/>
            <a:ext cx="2099694" cy="2994664"/>
          </a:xfrm>
          <a:prstGeom prst="rect">
            <a:avLst/>
          </a:prstGeom>
          <a:ln>
            <a:solidFill>
              <a:schemeClr val="tx1"/>
            </a:solidFill>
          </a:ln>
        </p:spPr>
      </p:pic>
      <p:pic>
        <p:nvPicPr>
          <p:cNvPr id="7" name="Picture 6"/>
          <p:cNvPicPr>
            <a:picLocks noChangeAspect="1"/>
          </p:cNvPicPr>
          <p:nvPr/>
        </p:nvPicPr>
        <p:blipFill>
          <a:blip r:embed="rId4"/>
          <a:stretch>
            <a:fillRect/>
          </a:stretch>
        </p:blipFill>
        <p:spPr>
          <a:xfrm>
            <a:off x="4793481" y="3112171"/>
            <a:ext cx="2396473" cy="299077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1156</TotalTime>
  <Words>673</Words>
  <Application>Microsoft Office PowerPoint</Application>
  <PresentationFormat>On-screen Show (4:3)</PresentationFormat>
  <Paragraphs>34</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Sassoon Infant Md</vt:lpstr>
      <vt:lpstr>Arial</vt:lpstr>
      <vt:lpstr>BPreplay</vt:lpstr>
      <vt:lpstr>Calibri</vt:lpstr>
      <vt:lpstr>Sassoon Infant Rg</vt:lpstr>
      <vt:lpstr>Office Theme</vt:lpstr>
      <vt:lpstr>PowerPoint Presentation</vt:lpstr>
      <vt:lpstr>PowerPoint Presentation</vt:lpstr>
      <vt:lpstr>The Second Viking Age</vt:lpstr>
      <vt:lpstr>King Ethelred II The Unready</vt:lpstr>
      <vt:lpstr>Danegeld</vt:lpstr>
      <vt:lpstr>Paying the Dane</vt:lpstr>
      <vt:lpstr>Challenge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James Treen</cp:lastModifiedBy>
  <cp:revision>88</cp:revision>
  <dcterms:created xsi:type="dcterms:W3CDTF">2014-10-01T16:09:27Z</dcterms:created>
  <dcterms:modified xsi:type="dcterms:W3CDTF">2020-05-07T12:55:55Z</dcterms:modified>
</cp:coreProperties>
</file>