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8" r:id="rId1"/>
  </p:sldMasterIdLst>
  <p:sldIdLst>
    <p:sldId id="264" r:id="rId2"/>
    <p:sldId id="260" r:id="rId3"/>
    <p:sldId id="259" r:id="rId4"/>
    <p:sldId id="261" r:id="rId5"/>
    <p:sldId id="267" r:id="rId6"/>
    <p:sldId id="268" r:id="rId7"/>
    <p:sldId id="269" r:id="rId8"/>
    <p:sldId id="262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C53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27"/>
    <p:restoredTop sz="94696"/>
  </p:normalViewPr>
  <p:slideViewPr>
    <p:cSldViewPr snapToGrid="0" snapToObjects="1">
      <p:cViewPr varScale="1">
        <p:scale>
          <a:sx n="94" d="100"/>
          <a:sy n="94" d="100"/>
        </p:scale>
        <p:origin x="40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  <a:prstGeom prst="rect">
            <a:avLst/>
          </a:prstGeo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158984" y="1792224"/>
            <a:ext cx="990599" cy="304799"/>
          </a:xfrm>
        </p:spPr>
        <p:txBody>
          <a:bodyPr/>
          <a:lstStyle>
            <a:lvl1pPr algn="l">
              <a:defRPr b="0">
                <a:solidFill>
                  <a:schemeClr val="bg1"/>
                </a:solidFill>
              </a:defRPr>
            </a:lvl1pPr>
          </a:lstStyle>
          <a:p>
            <a:fld id="{258405A7-250F-814A-8533-2E4170A81287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1976" y="3227832"/>
            <a:ext cx="3867912" cy="310896"/>
          </a:xfrm>
        </p:spPr>
        <p:txBody>
          <a:bodyPr/>
          <a:lstStyle>
            <a:lvl1pPr>
              <a:defRPr sz="1000" b="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87EA906C-2655-D143-9504-92F753CBE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8107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9"/>
            <a:ext cx="8825659" cy="706964"/>
          </a:xfrm>
          <a:prstGeom prst="rect">
            <a:avLst/>
          </a:prstGeo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405A7-250F-814A-8533-2E4170A81287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A906C-2655-D143-9504-92F753CBE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407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8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9192"/>
            <a:ext cx="4343400" cy="2286000"/>
          </a:xfrm>
          <a:prstGeom prst="rect">
            <a:avLst/>
          </a:prstGeom>
        </p:spPr>
        <p:txBody>
          <a:bodyPr anchor="ctr" anchorCtr="0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4576" y="2679192"/>
            <a:ext cx="3758184" cy="2286000"/>
          </a:xfrm>
        </p:spPr>
        <p:txBody>
          <a:bodyPr anchor="ctr" anchorCtr="0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405A7-250F-814A-8533-2E4170A81287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A906C-2655-D143-9504-92F753CBE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118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8032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76" y="2603500"/>
            <a:ext cx="4828032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405A7-250F-814A-8533-2E4170A81287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A906C-2655-D143-9504-92F753CBE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065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69264"/>
            <a:ext cx="8825659" cy="70408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98448"/>
            <a:ext cx="4828032" cy="284378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76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1" y="3187921"/>
            <a:ext cx="4825160" cy="285431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405A7-250F-814A-8533-2E4170A81287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A906C-2655-D143-9504-92F753CBE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6054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2144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405A7-250F-814A-8533-2E4170A81287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A906C-2655-D143-9504-92F753CBE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913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405A7-250F-814A-8533-2E4170A81287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A906C-2655-D143-9504-92F753CBE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156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298448"/>
            <a:ext cx="2793159" cy="1597152"/>
          </a:xfrm>
          <a:prstGeom prst="rect">
            <a:avLst/>
          </a:prstGeo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79008" y="1447800"/>
            <a:ext cx="5195997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3" y="3129280"/>
            <a:ext cx="2793159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405A7-250F-814A-8533-2E4170A81287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A906C-2655-D143-9504-92F753CBE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1799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405A7-250F-814A-8533-2E4170A81287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A906C-2655-D143-9504-92F753CBE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396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7" y="4969927"/>
            <a:ext cx="8825657" cy="56673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7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405A7-250F-814A-8533-2E4170A81287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A906C-2655-D143-9504-92F753CBE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353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0704"/>
            <a:ext cx="8833104" cy="1371600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2144" y="3547872"/>
            <a:ext cx="8825659" cy="2478024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405A7-250F-814A-8533-2E4170A81287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A906C-2655-D143-9504-92F753CBE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6049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2" name="TextBox 11"/>
          <p:cNvSpPr txBox="1"/>
          <p:nvPr/>
        </p:nvSpPr>
        <p:spPr bwMode="gray">
          <a:xfrm>
            <a:off x="898295" y="59676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 bwMode="gray">
          <a:xfrm>
            <a:off x="9715063" y="2629300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698249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 bwMode="gray">
          <a:xfrm>
            <a:off x="1945945" y="3679987"/>
            <a:ext cx="7725772" cy="342174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400" cap="small" dirty="0">
                <a:solidFill>
                  <a:schemeClr val="tx2">
                    <a:lumMod val="40000"/>
                    <a:lumOff val="60000"/>
                  </a:schemeClr>
                </a:solidFill>
                <a:latin typeface="+mn-lt"/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8"/>
            <a:ext cx="8825659" cy="997858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405A7-250F-814A-8533-2E4170A81287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A906C-2655-D143-9504-92F753CBE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1006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3525"/>
            <a:ext cx="8865623" cy="1819656"/>
          </a:xfrm>
          <a:prstGeom prst="rect">
            <a:avLst/>
          </a:prstGeo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9200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405A7-250F-814A-8533-2E4170A81287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A906C-2655-D143-9504-92F753CBE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0898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312916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79764"/>
            <a:ext cx="3129168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5380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4"/>
            <a:ext cx="3145380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595032"/>
            <a:ext cx="3161029" cy="58473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79764"/>
            <a:ext cx="3161029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991" y="2603500"/>
            <a:ext cx="32564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5824" y="2603500"/>
            <a:ext cx="0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405A7-250F-814A-8533-2E4170A81287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A906C-2655-D143-9504-92F753CBE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82552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 anchor="ctr" anchorCtr="0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5"/>
            <a:ext cx="3050438" cy="57626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0916"/>
            <a:ext cx="2691242" cy="158409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7"/>
            <a:ext cx="3050438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8"/>
            <a:ext cx="3050438" cy="91257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3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3" y="5109107"/>
            <a:ext cx="3050438" cy="91794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245" y="2603500"/>
            <a:ext cx="1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7352" y="2603500"/>
            <a:ext cx="0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405A7-250F-814A-8533-2E4170A81287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A906C-2655-D143-9504-92F753CBE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255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595033"/>
            <a:ext cx="8825659" cy="3424768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405A7-250F-814A-8533-2E4170A81287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A906C-2655-D143-9504-92F753CBE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63148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6"/>
            <a:ext cx="1441567" cy="4748591"/>
          </a:xfrm>
          <a:prstGeom prst="rect">
            <a:avLst/>
          </a:prstGeo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5"/>
            <a:ext cx="6256025" cy="474859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405A7-250F-814A-8533-2E4170A81287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A906C-2655-D143-9504-92F753CBE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82697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078E525D-6EE1-45A8-B04F-983E4BDE357D}"/>
              </a:ext>
            </a:extLst>
          </p:cNvPr>
          <p:cNvSpPr/>
          <p:nvPr userDrawn="1"/>
        </p:nvSpPr>
        <p:spPr bwMode="auto">
          <a:xfrm>
            <a:off x="624418" y="457201"/>
            <a:ext cx="10943167" cy="5940425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152519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078E525D-6EE1-45A8-B04F-983E4BDE357D}"/>
              </a:ext>
            </a:extLst>
          </p:cNvPr>
          <p:cNvSpPr/>
          <p:nvPr userDrawn="1"/>
        </p:nvSpPr>
        <p:spPr bwMode="auto">
          <a:xfrm>
            <a:off x="624418" y="457201"/>
            <a:ext cx="10943167" cy="5940425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646299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078E525D-6EE1-45A8-B04F-983E4BDE357D}"/>
              </a:ext>
            </a:extLst>
          </p:cNvPr>
          <p:cNvSpPr/>
          <p:nvPr userDrawn="1"/>
        </p:nvSpPr>
        <p:spPr bwMode="auto">
          <a:xfrm>
            <a:off x="624418" y="457201"/>
            <a:ext cx="10943167" cy="5940425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280644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7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30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2760" y="6391656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58405A7-250F-814A-8533-2E4170A81287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7784" y="6391656"/>
            <a:ext cx="3867912" cy="310896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87EA906C-2655-D143-9504-92F753CBE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498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  <p:sldLayoutId id="2147483697" r:id="rId18"/>
    <p:sldLayoutId id="2147483698" r:id="rId19"/>
    <p:sldLayoutId id="2147483699" r:id="rId20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2.png"/><Relationship Id="rId5" Type="http://schemas.openxmlformats.org/officeDocument/2006/relationships/hyperlink" Target="https://www.freesound.org/people/SirmXe/sounds/79974/" TargetMode="External"/><Relationship Id="rId10" Type="http://schemas.openxmlformats.org/officeDocument/2006/relationships/image" Target="../media/image16.png"/><Relationship Id="rId4" Type="http://schemas.openxmlformats.org/officeDocument/2006/relationships/image" Target="../media/image2.png"/><Relationship Id="rId9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8000" dirty="0"/>
              <a:t>Baroque Music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5009392"/>
            <a:ext cx="8825658" cy="861420"/>
          </a:xfrm>
        </p:spPr>
        <p:txBody>
          <a:bodyPr>
            <a:normAutofit/>
          </a:bodyPr>
          <a:lstStyle/>
          <a:p>
            <a:r>
              <a:rPr lang="en-US" sz="2800" dirty="0"/>
              <a:t>Year 3</a:t>
            </a:r>
          </a:p>
        </p:txBody>
      </p:sp>
    </p:spTree>
    <p:extLst>
      <p:ext uri="{BB962C8B-B14F-4D97-AF65-F5344CB8AC3E}">
        <p14:creationId xmlns:p14="http://schemas.microsoft.com/office/powerpoint/2010/main" val="14531951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030414" y="403225"/>
            <a:ext cx="8131175" cy="6051550"/>
          </a:xfrm>
          <a:prstGeom prst="roundRect">
            <a:avLst>
              <a:gd name="adj" fmla="val 4774"/>
            </a:avLst>
          </a:prstGeom>
          <a:solidFill>
            <a:schemeClr val="bg1">
              <a:alpha val="98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051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5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2231301" y="817562"/>
            <a:ext cx="7053192" cy="3200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en-GB" altLang="en-US" b="1" dirty="0">
                <a:solidFill>
                  <a:schemeClr val="bg2">
                    <a:lumMod val="75000"/>
                  </a:schemeClr>
                </a:solidFill>
                <a:latin typeface="Sassoon Infant Rg" panose="02000503030000020003" pitchFamily="50" charset="0"/>
              </a:rPr>
              <a:t>LO: To learn about the Baroque period in musical history.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endParaRPr lang="en-GB" altLang="en-US" sz="1800" dirty="0">
              <a:latin typeface="Sassoon Infant Rg" panose="02000503030000020003" pitchFamily="50" charset="0"/>
            </a:endParaRP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en-GB" altLang="en-US" sz="2400" b="1" dirty="0">
                <a:latin typeface="Sassoon Infant Rg" panose="02000503030000020003" pitchFamily="50" charset="0"/>
              </a:rPr>
              <a:t>Success Criteria</a:t>
            </a:r>
            <a:endParaRPr lang="en-GB" altLang="en-US" sz="2400" dirty="0">
              <a:latin typeface="Sassoon Infant Rg" panose="02000503030000020003" pitchFamily="50" charset="0"/>
            </a:endParaRPr>
          </a:p>
          <a:p>
            <a:pPr>
              <a:spcBef>
                <a:spcPct val="0"/>
              </a:spcBef>
              <a:buFontTx/>
              <a:buNone/>
              <a:defRPr/>
            </a:pPr>
            <a:endParaRPr lang="en-GB" altLang="en-US" sz="2400" dirty="0">
              <a:latin typeface="Sassoon Infant Rg" panose="02000503030000020003" pitchFamily="50" charset="0"/>
            </a:endParaRPr>
          </a:p>
          <a:p>
            <a:pPr marL="285750" indent="-107950">
              <a:spcBef>
                <a:spcPct val="0"/>
              </a:spcBef>
              <a:defRPr/>
            </a:pPr>
            <a:r>
              <a:rPr lang="en-GB" altLang="en-US" sz="2400" dirty="0">
                <a:latin typeface="Sassoon Infant Rg" panose="02000503030000020003" pitchFamily="50" charset="0"/>
              </a:rPr>
              <a:t>To be able to give examples of features of the Baroque period, including instruments and composers.</a:t>
            </a:r>
          </a:p>
        </p:txBody>
      </p:sp>
      <p:pic>
        <p:nvPicPr>
          <p:cNvPr id="2053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2757" y="1297761"/>
            <a:ext cx="2646363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34089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030414" y="403225"/>
            <a:ext cx="8131175" cy="6051550"/>
          </a:xfrm>
          <a:prstGeom prst="roundRect">
            <a:avLst>
              <a:gd name="adj" fmla="val 4774"/>
            </a:avLst>
          </a:prstGeom>
          <a:solidFill>
            <a:schemeClr val="bg1">
              <a:alpha val="98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3076" name="TextBox 2"/>
          <p:cNvSpPr txBox="1">
            <a:spLocks noChangeArrowheads="1"/>
          </p:cNvSpPr>
          <p:nvPr/>
        </p:nvSpPr>
        <p:spPr bwMode="auto">
          <a:xfrm>
            <a:off x="6321139" y="454175"/>
            <a:ext cx="312617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 dirty="0">
                <a:solidFill>
                  <a:schemeClr val="bg2">
                    <a:lumMod val="75000"/>
                  </a:schemeClr>
                </a:solidFill>
                <a:latin typeface="Abril Fatface" charset="0"/>
              </a:rPr>
              <a:t>Music in History</a:t>
            </a:r>
          </a:p>
        </p:txBody>
      </p:sp>
      <p:grpSp>
        <p:nvGrpSpPr>
          <p:cNvPr id="3079" name="Group 16"/>
          <p:cNvGrpSpPr>
            <a:grpSpLocks/>
          </p:cNvGrpSpPr>
          <p:nvPr/>
        </p:nvGrpSpPr>
        <p:grpSpPr bwMode="auto">
          <a:xfrm>
            <a:off x="1186219" y="2540720"/>
            <a:ext cx="8397874" cy="2134186"/>
            <a:chOff x="685801" y="1055211"/>
            <a:chExt cx="8397514" cy="2134076"/>
          </a:xfrm>
        </p:grpSpPr>
        <p:sp>
          <p:nvSpPr>
            <p:cNvPr id="3081" name="TextBox 6"/>
            <p:cNvSpPr txBox="1">
              <a:spLocks noChangeArrowheads="1"/>
            </p:cNvSpPr>
            <p:nvPr/>
          </p:nvSpPr>
          <p:spPr bwMode="auto">
            <a:xfrm>
              <a:off x="2857198" y="1055211"/>
              <a:ext cx="6226117" cy="707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000" dirty="0">
                  <a:latin typeface="Sassoon Infant Md" charset="0"/>
                </a:rPr>
                <a:t>Baroque Period 1600 to 1750</a:t>
              </a:r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1404908" y="2463836"/>
              <a:ext cx="6333853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Oval 3"/>
            <p:cNvSpPr/>
            <p:nvPr/>
          </p:nvSpPr>
          <p:spPr>
            <a:xfrm>
              <a:off x="685801" y="1779660"/>
              <a:ext cx="1395353" cy="1395340"/>
            </a:xfrm>
            <a:prstGeom prst="ellipse">
              <a:avLst/>
            </a:prstGeom>
            <a:solidFill>
              <a:srgbClr val="F3CA4C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/>
            <a:lstStyle/>
            <a:p>
              <a:pPr algn="ctr">
                <a:defRPr/>
              </a:pPr>
              <a:r>
                <a:rPr lang="en-GB" sz="1600" dirty="0">
                  <a:solidFill>
                    <a:schemeClr val="tx1"/>
                  </a:solidFill>
                  <a:latin typeface="Abril Fatface" panose="02000503000000020003" pitchFamily="50" charset="0"/>
                </a:rPr>
                <a:t>The </a:t>
              </a:r>
            </a:p>
            <a:p>
              <a:pPr algn="ctr">
                <a:defRPr/>
              </a:pPr>
              <a:r>
                <a:rPr lang="en-GB" sz="1600" dirty="0">
                  <a:solidFill>
                    <a:schemeClr val="tx1"/>
                  </a:solidFill>
                  <a:latin typeface="Abril Fatface" panose="02000503000000020003" pitchFamily="50" charset="0"/>
                </a:rPr>
                <a:t>Gunpowder </a:t>
              </a:r>
            </a:p>
            <a:p>
              <a:pPr algn="ctr">
                <a:defRPr/>
              </a:pPr>
              <a:r>
                <a:rPr lang="en-GB" sz="1600" dirty="0">
                  <a:solidFill>
                    <a:schemeClr val="tx1"/>
                  </a:solidFill>
                  <a:latin typeface="Abril Fatface" panose="02000503000000020003" pitchFamily="50" charset="0"/>
                </a:rPr>
                <a:t>Plot</a:t>
              </a:r>
            </a:p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  <a:latin typeface="Sassoon Infant Md" panose="02000603050000020003" pitchFamily="50" charset="0"/>
                </a:rPr>
                <a:t>1605</a:t>
              </a:r>
            </a:p>
          </p:txBody>
        </p:sp>
        <p:sp>
          <p:nvSpPr>
            <p:cNvPr id="9" name="Oval 8"/>
            <p:cNvSpPr/>
            <p:nvPr/>
          </p:nvSpPr>
          <p:spPr>
            <a:xfrm>
              <a:off x="2277996" y="1779660"/>
              <a:ext cx="1393765" cy="1395340"/>
            </a:xfrm>
            <a:prstGeom prst="ellipse">
              <a:avLst/>
            </a:prstGeom>
            <a:solidFill>
              <a:srgbClr val="F3CA4C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endParaRPr lang="en-GB" sz="1600" dirty="0">
                <a:solidFill>
                  <a:schemeClr val="tx1"/>
                </a:solidFill>
                <a:latin typeface="Abril Fatface" panose="02000503000000020003" pitchFamily="50" charset="0"/>
              </a:endParaRPr>
            </a:p>
            <a:p>
              <a:pPr algn="ctr">
                <a:defRPr/>
              </a:pPr>
              <a:r>
                <a:rPr lang="en-GB" sz="1600" dirty="0">
                  <a:solidFill>
                    <a:schemeClr val="tx1"/>
                  </a:solidFill>
                  <a:latin typeface="Abril Fatface" panose="02000503000000020003" pitchFamily="50" charset="0"/>
                </a:rPr>
                <a:t>The Great Fire of London</a:t>
              </a:r>
            </a:p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  <a:latin typeface="Sassoon Infant Md" panose="02000603050000020003" pitchFamily="50" charset="0"/>
                </a:rPr>
                <a:t>1666</a:t>
              </a:r>
            </a:p>
            <a:p>
              <a:pPr algn="ctr">
                <a:defRPr/>
              </a:pPr>
              <a:endParaRPr lang="en-GB" sz="1600" dirty="0">
                <a:solidFill>
                  <a:schemeClr val="tx1"/>
                </a:solidFill>
                <a:latin typeface="Abril Fatface" panose="02000503000000020003" pitchFamily="50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5486195" y="1793946"/>
              <a:ext cx="1393765" cy="1395341"/>
            </a:xfrm>
            <a:prstGeom prst="ellipse">
              <a:avLst/>
            </a:prstGeom>
            <a:solidFill>
              <a:srgbClr val="F3CA4C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endParaRPr lang="en-GB" sz="1600" dirty="0">
                <a:solidFill>
                  <a:schemeClr val="tx1"/>
                </a:solidFill>
                <a:latin typeface="Abril Fatface" panose="02000503000000020003" pitchFamily="50" charset="0"/>
              </a:endParaRPr>
            </a:p>
            <a:p>
              <a:pPr algn="ctr">
                <a:defRPr/>
              </a:pPr>
              <a:r>
                <a:rPr lang="en-GB" sz="1600" dirty="0">
                  <a:solidFill>
                    <a:schemeClr val="tx1"/>
                  </a:solidFill>
                  <a:latin typeface="Abril Fatface" panose="02000503000000020003" pitchFamily="50" charset="0"/>
                </a:rPr>
                <a:t>Bach and Handel </a:t>
              </a:r>
            </a:p>
            <a:p>
              <a:pPr algn="ctr">
                <a:defRPr/>
              </a:pPr>
              <a:r>
                <a:rPr lang="en-GB" sz="1600" dirty="0">
                  <a:solidFill>
                    <a:schemeClr val="tx1"/>
                  </a:solidFill>
                  <a:latin typeface="Abril Fatface" panose="02000503000000020003" pitchFamily="50" charset="0"/>
                </a:rPr>
                <a:t>born</a:t>
              </a:r>
            </a:p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  <a:latin typeface="Sassoon Infant Md" panose="02000603050000020003" pitchFamily="50" charset="0"/>
                </a:rPr>
                <a:t>1685</a:t>
              </a:r>
            </a:p>
            <a:p>
              <a:pPr algn="ctr">
                <a:defRPr/>
              </a:pPr>
              <a:endParaRPr lang="en-GB" sz="1600" dirty="0">
                <a:solidFill>
                  <a:schemeClr val="tx1"/>
                </a:solidFill>
                <a:latin typeface="Abril Fatface" panose="02000503000000020003" pitchFamily="50" charset="0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3876539" y="1793946"/>
              <a:ext cx="1393765" cy="1395341"/>
            </a:xfrm>
            <a:prstGeom prst="ellipse">
              <a:avLst/>
            </a:prstGeom>
            <a:solidFill>
              <a:srgbClr val="F3CA4C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endParaRPr lang="en-GB" sz="1600" dirty="0">
                <a:solidFill>
                  <a:schemeClr val="tx1"/>
                </a:solidFill>
                <a:latin typeface="Abril Fatface" panose="02000503000000020003" pitchFamily="50" charset="0"/>
              </a:endParaRPr>
            </a:p>
            <a:p>
              <a:pPr algn="ctr">
                <a:defRPr/>
              </a:pPr>
              <a:r>
                <a:rPr lang="en-GB" sz="1600" dirty="0">
                  <a:solidFill>
                    <a:schemeClr val="tx1"/>
                  </a:solidFill>
                  <a:latin typeface="Abril Fatface" panose="02000503000000020003" pitchFamily="50" charset="0"/>
                </a:rPr>
                <a:t>Vivaldi is </a:t>
              </a:r>
            </a:p>
            <a:p>
              <a:pPr algn="ctr">
                <a:defRPr/>
              </a:pPr>
              <a:r>
                <a:rPr lang="en-GB" sz="1600" dirty="0">
                  <a:solidFill>
                    <a:schemeClr val="tx1"/>
                  </a:solidFill>
                  <a:latin typeface="Abril Fatface" panose="02000503000000020003" pitchFamily="50" charset="0"/>
                </a:rPr>
                <a:t>born</a:t>
              </a:r>
            </a:p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  <a:latin typeface="Sassoon Infant Md" panose="02000603050000020003" pitchFamily="50" charset="0"/>
                </a:rPr>
                <a:t>1678</a:t>
              </a:r>
            </a:p>
            <a:p>
              <a:pPr algn="ctr">
                <a:defRPr/>
              </a:pPr>
              <a:endParaRPr lang="en-GB" sz="1600" dirty="0">
                <a:solidFill>
                  <a:schemeClr val="tx1"/>
                </a:solidFill>
                <a:latin typeface="Abril Fatface" panose="02000503000000020003" pitchFamily="50" charset="0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7052991" y="1779660"/>
              <a:ext cx="1395352" cy="1395340"/>
            </a:xfrm>
            <a:prstGeom prst="ellipse">
              <a:avLst/>
            </a:prstGeom>
            <a:solidFill>
              <a:srgbClr val="F3CA4C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endParaRPr lang="en-GB" sz="1600" dirty="0">
                <a:solidFill>
                  <a:schemeClr val="tx1"/>
                </a:solidFill>
                <a:latin typeface="Abril Fatface" panose="02000503000000020003" pitchFamily="50" charset="0"/>
              </a:endParaRPr>
            </a:p>
            <a:p>
              <a:pPr algn="ctr">
                <a:defRPr/>
              </a:pPr>
              <a:r>
                <a:rPr lang="en-GB" sz="1600" dirty="0">
                  <a:solidFill>
                    <a:schemeClr val="tx1"/>
                  </a:solidFill>
                  <a:latin typeface="Abril Fatface" panose="02000503000000020003" pitchFamily="50" charset="0"/>
                </a:rPr>
                <a:t>The piano is invented</a:t>
              </a:r>
            </a:p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  <a:latin typeface="Sassoon Infant Md" panose="02000603050000020003" pitchFamily="50" charset="0"/>
                </a:rPr>
                <a:t>1700</a:t>
              </a:r>
            </a:p>
            <a:p>
              <a:pPr algn="ctr">
                <a:defRPr/>
              </a:pPr>
              <a:endParaRPr lang="en-GB" sz="1600" dirty="0">
                <a:solidFill>
                  <a:schemeClr val="tx1"/>
                </a:solidFill>
                <a:latin typeface="Abril Fatface" panose="02000503000000020003" pitchFamily="50" charset="0"/>
              </a:endParaRPr>
            </a:p>
          </p:txBody>
        </p:sp>
      </p:grpSp>
      <p:pic>
        <p:nvPicPr>
          <p:cNvPr id="3080" name="Picture 205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2024" y="600074"/>
            <a:ext cx="2544691" cy="1656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80229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030414" y="403225"/>
            <a:ext cx="8131175" cy="6051550"/>
          </a:xfrm>
          <a:prstGeom prst="roundRect">
            <a:avLst>
              <a:gd name="adj" fmla="val 4774"/>
            </a:avLst>
          </a:prstGeom>
          <a:solidFill>
            <a:schemeClr val="bg1">
              <a:alpha val="98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5123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5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TextBox 2"/>
          <p:cNvSpPr txBox="1">
            <a:spLocks noChangeArrowheads="1"/>
          </p:cNvSpPr>
          <p:nvPr/>
        </p:nvSpPr>
        <p:spPr bwMode="auto">
          <a:xfrm>
            <a:off x="4112073" y="168275"/>
            <a:ext cx="393409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latin typeface="Abril Fatface" charset="0"/>
              </a:rPr>
              <a:t>Baroque (1600 - 1750)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207205" y="753569"/>
            <a:ext cx="7743825" cy="409342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000" dirty="0">
                <a:latin typeface="Sassoon Infant Rg" panose="02000503030000020003" pitchFamily="50" charset="0"/>
              </a:rPr>
              <a:t>The orchestra was born within the Baroque period. Operas were written for the first time and were based upon Roman or Greek mythology. </a:t>
            </a:r>
          </a:p>
          <a:p>
            <a:pPr>
              <a:defRPr/>
            </a:pPr>
            <a:endParaRPr lang="en-GB" sz="2000" dirty="0">
              <a:latin typeface="Sassoon Infant Rg" panose="02000503030000020003" pitchFamily="50" charset="0"/>
            </a:endParaRPr>
          </a:p>
          <a:p>
            <a:pPr>
              <a:defRPr/>
            </a:pPr>
            <a:r>
              <a:rPr lang="en-GB" sz="2000" dirty="0">
                <a:latin typeface="Sassoon Infant Rg" panose="02000503030000020003" pitchFamily="50" charset="0"/>
              </a:rPr>
              <a:t>Famous composers from this period include:</a:t>
            </a:r>
          </a:p>
          <a:p>
            <a:pPr>
              <a:defRPr/>
            </a:pPr>
            <a:endParaRPr lang="en-GB" sz="2000" dirty="0">
              <a:latin typeface="Sassoon Infant Rg" panose="02000503030000020003" pitchFamily="50" charset="0"/>
            </a:endParaRPr>
          </a:p>
          <a:p>
            <a:pPr marL="93662">
              <a:defRPr/>
            </a:pPr>
            <a:r>
              <a:rPr lang="en-GB" sz="2000" b="1" dirty="0">
                <a:latin typeface="Sassoon Infant Md" panose="02000603050000020003" pitchFamily="50" charset="0"/>
              </a:rPr>
              <a:t>Johann Sebastian Bach </a:t>
            </a:r>
            <a:endParaRPr lang="en-GB" sz="2000" b="1" dirty="0">
              <a:latin typeface="Sassoon Infant Rg" panose="02000503030000020003" pitchFamily="50" charset="0"/>
            </a:endParaRPr>
          </a:p>
          <a:p>
            <a:pPr marL="177800">
              <a:defRPr/>
            </a:pPr>
            <a:r>
              <a:rPr lang="en-GB" sz="2000" dirty="0">
                <a:latin typeface="Sassoon Infant Rg" panose="02000503030000020003" pitchFamily="50" charset="0"/>
              </a:rPr>
              <a:t>Born: 1685 	Died: 1750</a:t>
            </a:r>
          </a:p>
          <a:p>
            <a:pPr marL="177800">
              <a:defRPr/>
            </a:pPr>
            <a:endParaRPr lang="en-GB" sz="2000" dirty="0">
              <a:latin typeface="Sassoon Infant Rg" panose="02000503030000020003" pitchFamily="50" charset="0"/>
            </a:endParaRPr>
          </a:p>
          <a:p>
            <a:pPr marL="93662">
              <a:defRPr/>
            </a:pPr>
            <a:r>
              <a:rPr lang="en-GB" sz="2000" b="1" dirty="0">
                <a:latin typeface="Sassoon Infant Md" panose="02000603050000020003" pitchFamily="50" charset="0"/>
              </a:rPr>
              <a:t>George Frederick Handel </a:t>
            </a:r>
          </a:p>
          <a:p>
            <a:pPr marL="271463">
              <a:defRPr/>
            </a:pPr>
            <a:r>
              <a:rPr lang="en-GB" sz="2000" dirty="0">
                <a:latin typeface="Sassoon Infant Rg" panose="02000503030000020003" pitchFamily="50" charset="0"/>
              </a:rPr>
              <a:t>Born: 1685 	Died: 1759</a:t>
            </a:r>
          </a:p>
          <a:p>
            <a:pPr marL="271463">
              <a:defRPr/>
            </a:pPr>
            <a:endParaRPr lang="en-GB" sz="2000" dirty="0">
              <a:latin typeface="Sassoon Infant Rg" panose="02000503030000020003" pitchFamily="50" charset="0"/>
            </a:endParaRPr>
          </a:p>
          <a:p>
            <a:pPr marL="93662">
              <a:defRPr/>
            </a:pPr>
            <a:r>
              <a:rPr lang="en-GB" sz="2000" b="1" dirty="0">
                <a:latin typeface="Sassoon Infant Md" panose="02000603050000020003" pitchFamily="50" charset="0"/>
              </a:rPr>
              <a:t>Antonio Vivaldi </a:t>
            </a:r>
          </a:p>
          <a:p>
            <a:pPr marL="271463">
              <a:defRPr/>
            </a:pPr>
            <a:r>
              <a:rPr lang="en-GB" sz="2000" dirty="0">
                <a:latin typeface="Sassoon Infant Rg" panose="02000503030000020003" pitchFamily="50" charset="0"/>
              </a:rPr>
              <a:t>Born: 1678 	Died: 1741</a:t>
            </a:r>
          </a:p>
        </p:txBody>
      </p:sp>
      <p:grpSp>
        <p:nvGrpSpPr>
          <p:cNvPr id="5126" name="Group 11"/>
          <p:cNvGrpSpPr>
            <a:grpSpLocks/>
          </p:cNvGrpSpPr>
          <p:nvPr/>
        </p:nvGrpSpPr>
        <p:grpSpPr bwMode="auto">
          <a:xfrm>
            <a:off x="3270251" y="4862225"/>
            <a:ext cx="5645150" cy="1670050"/>
            <a:chOff x="1459466" y="4396704"/>
            <a:chExt cx="6361717" cy="1881191"/>
          </a:xfrm>
        </p:grpSpPr>
        <p:grpSp>
          <p:nvGrpSpPr>
            <p:cNvPr id="5127" name="Group 7"/>
            <p:cNvGrpSpPr>
              <a:grpSpLocks/>
            </p:cNvGrpSpPr>
            <p:nvPr/>
          </p:nvGrpSpPr>
          <p:grpSpPr bwMode="auto">
            <a:xfrm>
              <a:off x="1459466" y="4439036"/>
              <a:ext cx="1794933" cy="1813458"/>
              <a:chOff x="1307065" y="4142700"/>
              <a:chExt cx="1794933" cy="1813458"/>
            </a:xfrm>
          </p:grpSpPr>
          <p:sp>
            <p:nvSpPr>
              <p:cNvPr id="7" name="Oval 6"/>
              <p:cNvSpPr/>
              <p:nvPr/>
            </p:nvSpPr>
            <p:spPr>
              <a:xfrm>
                <a:off x="1307065" y="4143285"/>
                <a:ext cx="1794377" cy="1795357"/>
              </a:xfrm>
              <a:prstGeom prst="ellipse">
                <a:avLst/>
              </a:prstGeom>
              <a:solidFill>
                <a:srgbClr val="F3CA4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pic>
            <p:nvPicPr>
              <p:cNvPr id="5" name="Picture 4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20192" t="-17545" r="-21808" b="13159"/>
              <a:stretch/>
            </p:blipFill>
            <p:spPr>
              <a:xfrm>
                <a:off x="1330056" y="4142700"/>
                <a:ext cx="1726668" cy="1813458"/>
              </a:xfrm>
              <a:prstGeom prst="ellipse">
                <a:avLst/>
              </a:prstGeom>
            </p:spPr>
          </p:pic>
        </p:grpSp>
        <p:grpSp>
          <p:nvGrpSpPr>
            <p:cNvPr id="5128" name="Group 10"/>
            <p:cNvGrpSpPr>
              <a:grpSpLocks/>
            </p:cNvGrpSpPr>
            <p:nvPr/>
          </p:nvGrpSpPr>
          <p:grpSpPr bwMode="auto">
            <a:xfrm>
              <a:off x="6026250" y="4396704"/>
              <a:ext cx="1794933" cy="1820333"/>
              <a:chOff x="5873849" y="4100368"/>
              <a:chExt cx="1794933" cy="1820333"/>
            </a:xfrm>
          </p:grpSpPr>
          <p:sp>
            <p:nvSpPr>
              <p:cNvPr id="22" name="Oval 21"/>
              <p:cNvSpPr/>
              <p:nvPr/>
            </p:nvSpPr>
            <p:spPr>
              <a:xfrm>
                <a:off x="5874406" y="4116462"/>
                <a:ext cx="1794376" cy="1795357"/>
              </a:xfrm>
              <a:prstGeom prst="ellipse">
                <a:avLst/>
              </a:prstGeom>
              <a:solidFill>
                <a:srgbClr val="F3CA4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pic>
            <p:nvPicPr>
              <p:cNvPr id="6" name="Picture 5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25221" t="-20467" r="-22741" b="15688"/>
              <a:stretch/>
            </p:blipFill>
            <p:spPr>
              <a:xfrm>
                <a:off x="5883802" y="4100368"/>
                <a:ext cx="1778000" cy="1820333"/>
              </a:xfrm>
              <a:prstGeom prst="ellipse">
                <a:avLst/>
              </a:prstGeom>
            </p:spPr>
          </p:pic>
        </p:grpSp>
        <p:grpSp>
          <p:nvGrpSpPr>
            <p:cNvPr id="5129" name="Group 8"/>
            <p:cNvGrpSpPr>
              <a:grpSpLocks/>
            </p:cNvGrpSpPr>
            <p:nvPr/>
          </p:nvGrpSpPr>
          <p:grpSpPr bwMode="auto">
            <a:xfrm>
              <a:off x="3742858" y="4470744"/>
              <a:ext cx="1794933" cy="1807151"/>
              <a:chOff x="3567820" y="4142700"/>
              <a:chExt cx="1794933" cy="1807151"/>
            </a:xfrm>
          </p:grpSpPr>
          <p:sp>
            <p:nvSpPr>
              <p:cNvPr id="21" name="Oval 20"/>
              <p:cNvSpPr/>
              <p:nvPr/>
            </p:nvSpPr>
            <p:spPr>
              <a:xfrm>
                <a:off x="3567204" y="4141977"/>
                <a:ext cx="1796166" cy="1795357"/>
              </a:xfrm>
              <a:prstGeom prst="ellipse">
                <a:avLst/>
              </a:prstGeom>
              <a:solidFill>
                <a:srgbClr val="F3CA4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pic>
            <p:nvPicPr>
              <p:cNvPr id="4" name="Picture 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18739" t="-14346" r="-22281" b="6149"/>
              <a:stretch/>
            </p:blipFill>
            <p:spPr>
              <a:xfrm>
                <a:off x="3569305" y="4161792"/>
                <a:ext cx="1761066" cy="1788059"/>
              </a:xfrm>
              <a:prstGeom prst="ellipse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9685510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ChangeArrowheads="1"/>
          </p:cNvSpPr>
          <p:nvPr/>
        </p:nvSpPr>
        <p:spPr bwMode="auto">
          <a:xfrm>
            <a:off x="2208214" y="544513"/>
            <a:ext cx="7775575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charset="0"/>
              </a:defRPr>
            </a:lvl9pPr>
          </a:lstStyle>
          <a:p>
            <a:pPr algn="ctr" eaLnBrk="1" hangingPunct="1"/>
            <a:r>
              <a:rPr lang="en-GB" altLang="en-US" sz="3600">
                <a:solidFill>
                  <a:srgbClr val="013F7C"/>
                </a:solidFill>
                <a:latin typeface="Twinkl SemiBold" charset="0"/>
                <a:ea typeface="Clear Sans Light" charset="0"/>
                <a:cs typeface="Clear Sans Light" charset="0"/>
              </a:rPr>
              <a:t>Johan Sebastian Bach</a:t>
            </a:r>
          </a:p>
          <a:p>
            <a:pPr algn="ctr" eaLnBrk="1" hangingPunct="1"/>
            <a:r>
              <a:rPr lang="en-GB" altLang="en-US" sz="3600">
                <a:solidFill>
                  <a:srgbClr val="013F7C"/>
                </a:solidFill>
                <a:latin typeface="Twinkl SemiBold" charset="0"/>
                <a:ea typeface="Clear Sans Light" charset="0"/>
                <a:cs typeface="Clear Sans Light" charset="0"/>
              </a:rPr>
              <a:t>1685 - 1750</a:t>
            </a: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1776414" y="1727200"/>
            <a:ext cx="6962775" cy="3054350"/>
            <a:chOff x="251994" y="1727061"/>
            <a:chExt cx="6962537" cy="3054664"/>
          </a:xfrm>
        </p:grpSpPr>
        <p:sp>
          <p:nvSpPr>
            <p:cNvPr id="7" name="Right Triangle 6">
              <a:extLst>
                <a:ext uri="{FF2B5EF4-FFF2-40B4-BE49-F238E27FC236}">
                  <a16:creationId xmlns:a16="http://schemas.microsoft.com/office/drawing/2014/main" id="{5ECC169A-EE9A-434D-8A5B-D739058E1110}"/>
                </a:ext>
              </a:extLst>
            </p:cNvPr>
            <p:cNvSpPr/>
            <p:nvPr/>
          </p:nvSpPr>
          <p:spPr>
            <a:xfrm rot="2700000">
              <a:off x="312297" y="1727081"/>
              <a:ext cx="287368" cy="287327"/>
            </a:xfrm>
            <a:prstGeom prst="rtTriangle">
              <a:avLst/>
            </a:prstGeom>
            <a:solidFill>
              <a:srgbClr val="002C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D86C4D66-FDA8-4E83-8130-B8BF00079F43}"/>
                </a:ext>
              </a:extLst>
            </p:cNvPr>
            <p:cNvSpPr/>
            <p:nvPr/>
          </p:nvSpPr>
          <p:spPr>
            <a:xfrm>
              <a:off x="251994" y="1871539"/>
              <a:ext cx="6962537" cy="2910186"/>
            </a:xfrm>
            <a:prstGeom prst="rect">
              <a:avLst/>
            </a:prstGeom>
            <a:solidFill>
              <a:srgbClr val="013F7C"/>
            </a:solidFill>
          </p:spPr>
          <p:txBody>
            <a:bodyPr lIns="432000" tIns="108000" rIns="1152000" bIns="108000"/>
            <a:lstStyle/>
            <a:p>
              <a:pPr>
                <a:defRPr/>
              </a:pPr>
              <a:r>
                <a:rPr lang="en-GB" dirty="0">
                  <a:solidFill>
                    <a:schemeClr val="bg1"/>
                  </a:solidFill>
                  <a:latin typeface="Twinkl SemiBold"/>
                  <a:cs typeface="Arial" panose="020B0604020202020204" pitchFamily="34" charset="0"/>
                </a:rPr>
                <a:t>A German Baroque Composer</a:t>
              </a:r>
            </a:p>
            <a:p>
              <a:pPr marL="285750" indent="-285750">
                <a:buFont typeface="Arial" panose="020B0604020202020204" pitchFamily="34" charset="0"/>
                <a:buChar char="•"/>
                <a:defRPr/>
              </a:pPr>
              <a:r>
                <a:rPr lang="en-GB" dirty="0">
                  <a:solidFill>
                    <a:schemeClr val="bg1"/>
                  </a:solidFill>
                  <a:cs typeface="Arial" panose="020B0604020202020204" pitchFamily="34" charset="0"/>
                </a:rPr>
                <a:t>Johann Sebastian Bach was born in Eisenach, Germany in 1685.</a:t>
              </a:r>
            </a:p>
            <a:p>
              <a:pPr marL="285750" indent="-285750">
                <a:buFont typeface="Arial" panose="020B0604020202020204" pitchFamily="34" charset="0"/>
                <a:buChar char="•"/>
                <a:defRPr/>
              </a:pPr>
              <a:r>
                <a:rPr lang="en-GB" dirty="0">
                  <a:solidFill>
                    <a:schemeClr val="bg1"/>
                  </a:solidFill>
                  <a:cs typeface="Arial" panose="020B0604020202020204" pitchFamily="34" charset="0"/>
                </a:rPr>
                <a:t>As a child, Bach's father taught him to play violin and harpsichord.</a:t>
              </a:r>
            </a:p>
            <a:p>
              <a:pPr marL="285750" indent="-285750">
                <a:buFont typeface="Arial" panose="020B0604020202020204" pitchFamily="34" charset="0"/>
                <a:buChar char="•"/>
                <a:defRPr/>
              </a:pPr>
              <a:r>
                <a:rPr lang="en-GB" dirty="0">
                  <a:solidFill>
                    <a:schemeClr val="bg1"/>
                  </a:solidFill>
                  <a:cs typeface="Arial" panose="020B0604020202020204" pitchFamily="34" charset="0"/>
                </a:rPr>
                <a:t>He had 20 children!</a:t>
              </a:r>
            </a:p>
            <a:p>
              <a:pPr marL="285750" indent="-285750">
                <a:buFont typeface="Arial" panose="020B0604020202020204" pitchFamily="34" charset="0"/>
                <a:buChar char="•"/>
                <a:defRPr/>
              </a:pPr>
              <a:r>
                <a:rPr lang="en-GB" dirty="0">
                  <a:solidFill>
                    <a:schemeClr val="bg1"/>
                  </a:solidFill>
                  <a:cs typeface="Arial" panose="020B0604020202020204" pitchFamily="34" charset="0"/>
                </a:rPr>
                <a:t>Some of his most famous works include the Brandenburg Concertos, the Well-Tempered Clavier, and the Toccata and Fugue in D Minor.</a:t>
              </a:r>
            </a:p>
          </p:txBody>
        </p:sp>
      </p:grpSp>
      <p:pic>
        <p:nvPicPr>
          <p:cNvPr id="717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7614" y="2792414"/>
            <a:ext cx="3914775" cy="362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6296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ChangeArrowheads="1"/>
          </p:cNvSpPr>
          <p:nvPr/>
        </p:nvSpPr>
        <p:spPr bwMode="auto">
          <a:xfrm>
            <a:off x="2208214" y="544513"/>
            <a:ext cx="7775575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charset="0"/>
              </a:defRPr>
            </a:lvl9pPr>
          </a:lstStyle>
          <a:p>
            <a:pPr algn="ctr" eaLnBrk="1" hangingPunct="1"/>
            <a:r>
              <a:rPr lang="en-GB" altLang="en-US" sz="3600">
                <a:solidFill>
                  <a:srgbClr val="013F7C"/>
                </a:solidFill>
                <a:latin typeface="Twinkl SemiBold" charset="0"/>
                <a:ea typeface="Clear Sans Light" charset="0"/>
                <a:cs typeface="Clear Sans Light" charset="0"/>
              </a:rPr>
              <a:t>George Frideric Handel</a:t>
            </a:r>
          </a:p>
          <a:p>
            <a:pPr algn="ctr" eaLnBrk="1" hangingPunct="1"/>
            <a:r>
              <a:rPr lang="en-GB" altLang="en-US" sz="3600">
                <a:solidFill>
                  <a:srgbClr val="013F7C"/>
                </a:solidFill>
                <a:latin typeface="Twinkl SemiBold" charset="0"/>
                <a:ea typeface="Clear Sans Light" charset="0"/>
                <a:cs typeface="Clear Sans Light" charset="0"/>
              </a:rPr>
              <a:t>1685 - 1759</a:t>
            </a:r>
          </a:p>
        </p:txBody>
      </p:sp>
      <p:sp>
        <p:nvSpPr>
          <p:cNvPr id="7" name="Right Triangle 6">
            <a:extLst>
              <a:ext uri="{FF2B5EF4-FFF2-40B4-BE49-F238E27FC236}">
                <a16:creationId xmlns:a16="http://schemas.microsoft.com/office/drawing/2014/main" id="{EC249012-9EFB-48E3-8BFA-6073CD218FBB}"/>
              </a:ext>
            </a:extLst>
          </p:cNvPr>
          <p:cNvSpPr/>
          <p:nvPr/>
        </p:nvSpPr>
        <p:spPr>
          <a:xfrm rot="2700000">
            <a:off x="1837532" y="1726407"/>
            <a:ext cx="285750" cy="287337"/>
          </a:xfrm>
          <a:prstGeom prst="rtTriangle">
            <a:avLst/>
          </a:prstGeom>
          <a:solidFill>
            <a:srgbClr val="002C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D91D82B-FE46-44BB-9FA0-36A348FD6530}"/>
              </a:ext>
            </a:extLst>
          </p:cNvPr>
          <p:cNvSpPr/>
          <p:nvPr/>
        </p:nvSpPr>
        <p:spPr>
          <a:xfrm>
            <a:off x="1776414" y="1871663"/>
            <a:ext cx="6727825" cy="2717800"/>
          </a:xfrm>
          <a:prstGeom prst="rect">
            <a:avLst/>
          </a:prstGeom>
          <a:solidFill>
            <a:srgbClr val="013F7C"/>
          </a:solidFill>
        </p:spPr>
        <p:txBody>
          <a:bodyPr lIns="432000" tIns="108000" rIns="1152000" bIns="108000"/>
          <a:lstStyle/>
          <a:p>
            <a:pPr>
              <a:defRPr/>
            </a:pPr>
            <a:r>
              <a:rPr lang="en-GB" dirty="0">
                <a:solidFill>
                  <a:schemeClr val="bg1"/>
                </a:solidFill>
                <a:latin typeface="Twinkl SemiBold"/>
                <a:cs typeface="Arial" panose="020B0604020202020204" pitchFamily="34" charset="0"/>
              </a:rPr>
              <a:t>A German Baroque Composer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1"/>
                </a:solidFill>
                <a:latin typeface="Twinkl Light" pitchFamily="2" charset="0"/>
                <a:cs typeface="Arial" panose="020B0604020202020204" pitchFamily="34" charset="0"/>
              </a:rPr>
              <a:t>George Frederic Handel was born on 23</a:t>
            </a:r>
            <a:r>
              <a:rPr lang="en-GB" baseline="30000" dirty="0">
                <a:solidFill>
                  <a:schemeClr val="bg1"/>
                </a:solidFill>
                <a:latin typeface="Twinkl Light" pitchFamily="2" charset="0"/>
                <a:cs typeface="Arial" panose="020B0604020202020204" pitchFamily="34" charset="0"/>
              </a:rPr>
              <a:t>rd</a:t>
            </a:r>
            <a:r>
              <a:rPr lang="en-GB" dirty="0">
                <a:solidFill>
                  <a:schemeClr val="bg1"/>
                </a:solidFill>
                <a:latin typeface="Twinkl Light" pitchFamily="2" charset="0"/>
                <a:cs typeface="Arial" panose="020B0604020202020204" pitchFamily="34" charset="0"/>
              </a:rPr>
              <a:t> February 1685 – the same year as Baroque composer Johann Sebastian Bach.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1"/>
                </a:solidFill>
                <a:latin typeface="Twinkl Light" pitchFamily="2" charset="0"/>
                <a:cs typeface="Arial" panose="020B0604020202020204" pitchFamily="34" charset="0"/>
              </a:rPr>
              <a:t>His aunt gave him a harpsichord for his seventh birthday, which Handel played whenever he had the chance.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1"/>
                </a:solidFill>
                <a:latin typeface="Twinkl Light" pitchFamily="2" charset="0"/>
                <a:cs typeface="Arial" panose="020B0604020202020204" pitchFamily="34" charset="0"/>
              </a:rPr>
              <a:t>His father wanted him to be a lawyer.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1"/>
                </a:solidFill>
                <a:latin typeface="Twinkl Light" pitchFamily="2" charset="0"/>
                <a:cs typeface="Arial" panose="020B0604020202020204" pitchFamily="34" charset="0"/>
              </a:rPr>
              <a:t>He wrote Water Music and The Messiah.</a:t>
            </a:r>
          </a:p>
        </p:txBody>
      </p:sp>
      <p:pic>
        <p:nvPicPr>
          <p:cNvPr id="819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2792414"/>
            <a:ext cx="3354388" cy="362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4995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ChangeArrowheads="1"/>
          </p:cNvSpPr>
          <p:nvPr/>
        </p:nvSpPr>
        <p:spPr bwMode="auto">
          <a:xfrm>
            <a:off x="2208214" y="544513"/>
            <a:ext cx="7775575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charset="0"/>
              </a:defRPr>
            </a:lvl9pPr>
          </a:lstStyle>
          <a:p>
            <a:pPr algn="ctr" eaLnBrk="1" hangingPunct="1"/>
            <a:r>
              <a:rPr lang="en-GB" altLang="en-US" sz="3600">
                <a:solidFill>
                  <a:srgbClr val="013F7C"/>
                </a:solidFill>
                <a:latin typeface="Twinkl SemiBold" charset="0"/>
                <a:ea typeface="Clear Sans Light" charset="0"/>
                <a:cs typeface="Clear Sans Light" charset="0"/>
              </a:rPr>
              <a:t>Antonio Vivaldi</a:t>
            </a:r>
          </a:p>
          <a:p>
            <a:pPr algn="ctr" eaLnBrk="1" hangingPunct="1"/>
            <a:r>
              <a:rPr lang="en-GB" altLang="en-US" sz="3600">
                <a:solidFill>
                  <a:srgbClr val="013F7C"/>
                </a:solidFill>
                <a:latin typeface="Twinkl SemiBold" charset="0"/>
                <a:ea typeface="Clear Sans Light" charset="0"/>
                <a:cs typeface="Clear Sans Light" charset="0"/>
              </a:rPr>
              <a:t>1678 - 1741</a:t>
            </a: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1776413" y="1727199"/>
            <a:ext cx="7842250" cy="2326186"/>
            <a:chOff x="251994" y="1727060"/>
            <a:chExt cx="7843382" cy="2325796"/>
          </a:xfrm>
        </p:grpSpPr>
        <p:sp>
          <p:nvSpPr>
            <p:cNvPr id="7" name="Right Triangle 6">
              <a:extLst>
                <a:ext uri="{FF2B5EF4-FFF2-40B4-BE49-F238E27FC236}">
                  <a16:creationId xmlns:a16="http://schemas.microsoft.com/office/drawing/2014/main" id="{F5288B5C-A4E5-4C70-B9E8-847FEC61F436}"/>
                </a:ext>
              </a:extLst>
            </p:cNvPr>
            <p:cNvSpPr/>
            <p:nvPr/>
          </p:nvSpPr>
          <p:spPr>
            <a:xfrm rot="2700000">
              <a:off x="312373" y="1727016"/>
              <a:ext cx="287290" cy="287378"/>
            </a:xfrm>
            <a:prstGeom prst="rtTriangle">
              <a:avLst/>
            </a:prstGeom>
            <a:solidFill>
              <a:srgbClr val="002C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C771A32-FA7A-49E9-9738-ED50C58F403B}"/>
                </a:ext>
              </a:extLst>
            </p:cNvPr>
            <p:cNvSpPr/>
            <p:nvPr/>
          </p:nvSpPr>
          <p:spPr>
            <a:xfrm>
              <a:off x="251994" y="1871500"/>
              <a:ext cx="7843382" cy="2181356"/>
            </a:xfrm>
            <a:prstGeom prst="rect">
              <a:avLst/>
            </a:prstGeom>
            <a:solidFill>
              <a:srgbClr val="013F7C"/>
            </a:solidFill>
          </p:spPr>
          <p:txBody>
            <a:bodyPr lIns="432000" tIns="108000" rIns="1152000" bIns="108000"/>
            <a:lstStyle/>
            <a:p>
              <a:pPr>
                <a:defRPr/>
              </a:pPr>
              <a:r>
                <a:rPr lang="en-GB" dirty="0">
                  <a:solidFill>
                    <a:schemeClr val="bg1"/>
                  </a:solidFill>
                  <a:latin typeface="Twinkl SemiBold"/>
                  <a:cs typeface="Arial" panose="020B0604020202020204" pitchFamily="34" charset="0"/>
                </a:rPr>
                <a:t>An Italian Baroque Composer</a:t>
              </a:r>
            </a:p>
            <a:p>
              <a:pPr marL="285750" indent="-285750">
                <a:buFont typeface="Arial" panose="020B0604020202020204" pitchFamily="34" charset="0"/>
                <a:buChar char="•"/>
                <a:defRPr/>
              </a:pPr>
              <a:r>
                <a:rPr lang="en-GB" dirty="0">
                  <a:solidFill>
                    <a:schemeClr val="bg1"/>
                  </a:solidFill>
                  <a:cs typeface="Arial" panose="020B0604020202020204" pitchFamily="34" charset="0"/>
                </a:rPr>
                <a:t>Antonio Vivaldi was born on 4</a:t>
              </a:r>
              <a:r>
                <a:rPr lang="en-GB" baseline="30000" dirty="0">
                  <a:solidFill>
                    <a:schemeClr val="bg1"/>
                  </a:solidFill>
                  <a:cs typeface="Arial" panose="020B0604020202020204" pitchFamily="34" charset="0"/>
                </a:rPr>
                <a:t>th</a:t>
              </a:r>
              <a:r>
                <a:rPr lang="en-GB" dirty="0">
                  <a:solidFill>
                    <a:schemeClr val="bg1"/>
                  </a:solidFill>
                  <a:cs typeface="Arial" panose="020B0604020202020204" pitchFamily="34" charset="0"/>
                </a:rPr>
                <a:t> March 1678 in Venice.</a:t>
              </a:r>
            </a:p>
            <a:p>
              <a:pPr marL="285750" indent="-285750">
                <a:buFont typeface="Arial" panose="020B0604020202020204" pitchFamily="34" charset="0"/>
                <a:buChar char="•"/>
                <a:defRPr/>
              </a:pPr>
              <a:r>
                <a:rPr lang="en-GB" dirty="0">
                  <a:solidFill>
                    <a:schemeClr val="bg1"/>
                  </a:solidFill>
                  <a:cs typeface="Arial" panose="020B0604020202020204" pitchFamily="34" charset="0"/>
                </a:rPr>
                <a:t>Antonio's father, Giovanni Battista, was a barber before becoming a violinist, and taught Antonio to play the violin and then toured Venice playing the violin with him.</a:t>
              </a:r>
            </a:p>
            <a:p>
              <a:pPr marL="285750" indent="-285750">
                <a:buFont typeface="Arial" panose="020B0604020202020204" pitchFamily="34" charset="0"/>
                <a:buChar char="•"/>
                <a:defRPr/>
              </a:pPr>
              <a:r>
                <a:rPr lang="en-GB" dirty="0">
                  <a:solidFill>
                    <a:schemeClr val="bg1"/>
                  </a:solidFill>
                  <a:cs typeface="Arial" panose="020B0604020202020204" pitchFamily="34" charset="0"/>
                </a:rPr>
                <a:t>He wrote The Four Seasons.</a:t>
              </a:r>
            </a:p>
          </p:txBody>
        </p:sp>
      </p:grpSp>
      <p:pic>
        <p:nvPicPr>
          <p:cNvPr id="922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4650" y="3146426"/>
            <a:ext cx="3487738" cy="3275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2594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030414" y="403225"/>
            <a:ext cx="8131175" cy="6051550"/>
          </a:xfrm>
          <a:prstGeom prst="roundRect">
            <a:avLst>
              <a:gd name="adj" fmla="val 4774"/>
            </a:avLst>
          </a:prstGeom>
          <a:solidFill>
            <a:schemeClr val="bg1">
              <a:alpha val="98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6147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5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TextBox 2"/>
          <p:cNvSpPr txBox="1">
            <a:spLocks noChangeArrowheads="1"/>
          </p:cNvSpPr>
          <p:nvPr/>
        </p:nvSpPr>
        <p:spPr bwMode="auto">
          <a:xfrm>
            <a:off x="3339957" y="557214"/>
            <a:ext cx="55120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latin typeface="Abril Fatface" charset="0"/>
              </a:rPr>
              <a:t>Features Of The Baroque Period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224087" y="1829252"/>
            <a:ext cx="7743825" cy="403187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000" dirty="0">
                <a:latin typeface="Sassoon Infant Rg" panose="02000503030000020003" pitchFamily="50" charset="0"/>
              </a:rPr>
              <a:t>Music composed in this era can be </a:t>
            </a:r>
          </a:p>
          <a:p>
            <a:pPr>
              <a:defRPr/>
            </a:pPr>
            <a:r>
              <a:rPr lang="en-GB" sz="2000" dirty="0">
                <a:latin typeface="Sassoon Infant Rg" panose="02000503030000020003" pitchFamily="50" charset="0"/>
              </a:rPr>
              <a:t>described as elaborate. </a:t>
            </a:r>
          </a:p>
          <a:p>
            <a:pPr>
              <a:defRPr/>
            </a:pPr>
            <a:r>
              <a:rPr lang="en-GB" sz="2000" dirty="0">
                <a:latin typeface="Sassoon Infant Rg" panose="02000503030000020003" pitchFamily="50" charset="0"/>
              </a:rPr>
              <a:t>You may hear decorative trills. </a:t>
            </a:r>
          </a:p>
          <a:p>
            <a:pPr>
              <a:defRPr/>
            </a:pPr>
            <a:r>
              <a:rPr lang="en-GB" sz="2000" dirty="0">
                <a:latin typeface="Sassoon Infant Rg" panose="02000503030000020003" pitchFamily="50" charset="0"/>
              </a:rPr>
              <a:t>A trill is quickly alternating between two notes.  </a:t>
            </a:r>
          </a:p>
          <a:p>
            <a:pPr>
              <a:defRPr/>
            </a:pPr>
            <a:endParaRPr lang="en-GB" sz="2000" dirty="0">
              <a:latin typeface="Sassoon Infant Rg" panose="02000503030000020003" pitchFamily="50" charset="0"/>
            </a:endParaRPr>
          </a:p>
          <a:p>
            <a:pPr>
              <a:defRPr/>
            </a:pPr>
            <a:endParaRPr lang="en-GB" sz="2000" dirty="0">
              <a:latin typeface="Sassoon Infant Rg" panose="02000503030000020003" pitchFamily="50" charset="0"/>
            </a:endParaRPr>
          </a:p>
          <a:p>
            <a:pPr>
              <a:defRPr/>
            </a:pPr>
            <a:r>
              <a:rPr lang="en-GB" sz="2000" dirty="0">
                <a:latin typeface="Sassoon Infant Rg" panose="02000503030000020003" pitchFamily="50" charset="0"/>
              </a:rPr>
              <a:t>New styles such as concertos and sonatas were also introduced. </a:t>
            </a:r>
          </a:p>
          <a:p>
            <a:pPr marL="355600" indent="-177800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Sassoon Infant Rg" panose="02000503030000020003" pitchFamily="50" charset="0"/>
              </a:rPr>
              <a:t>A </a:t>
            </a:r>
            <a:r>
              <a:rPr lang="en-GB" sz="2000" b="1" dirty="0">
                <a:latin typeface="Sassoon Infant Rg" panose="02000503030000020003" pitchFamily="50" charset="0"/>
              </a:rPr>
              <a:t>concerto</a:t>
            </a:r>
            <a:r>
              <a:rPr lang="en-GB" sz="2000" dirty="0">
                <a:latin typeface="Sassoon Infant Rg" panose="02000503030000020003" pitchFamily="50" charset="0"/>
              </a:rPr>
              <a:t> is a solo piece accompanied by an orchestra. A concerto can be written for any instrument.</a:t>
            </a:r>
          </a:p>
          <a:p>
            <a:pPr marL="355600" indent="-177800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Sassoon Infant Rg" panose="02000503030000020003" pitchFamily="50" charset="0"/>
              </a:rPr>
              <a:t>A </a:t>
            </a:r>
            <a:r>
              <a:rPr lang="en-GB" sz="2000" b="1" dirty="0">
                <a:latin typeface="Sassoon Infant Rg" panose="02000503030000020003" pitchFamily="50" charset="0"/>
              </a:rPr>
              <a:t>sonata</a:t>
            </a:r>
            <a:r>
              <a:rPr lang="en-GB" sz="2000" dirty="0">
                <a:latin typeface="Sassoon Infant Rg" panose="02000503030000020003" pitchFamily="50" charset="0"/>
              </a:rPr>
              <a:t> is usually a piece written to be performed by a soloist and is made up of several movements. A movement could be described as a chapter within the piece. </a:t>
            </a:r>
          </a:p>
          <a:p>
            <a:pPr>
              <a:defRPr/>
            </a:pPr>
            <a:endParaRPr lang="en-GB" sz="1600" dirty="0">
              <a:latin typeface="Sassoon Infant Rg" panose="02000503030000020003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4808" y="1320787"/>
            <a:ext cx="4340470" cy="2133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6462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030414" y="403225"/>
            <a:ext cx="8131175" cy="6051550"/>
          </a:xfrm>
          <a:prstGeom prst="roundRect">
            <a:avLst>
              <a:gd name="adj" fmla="val 4774"/>
            </a:avLst>
          </a:prstGeom>
          <a:solidFill>
            <a:schemeClr val="bg1">
              <a:alpha val="98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7171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5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TextBox 2"/>
          <p:cNvSpPr txBox="1">
            <a:spLocks noChangeArrowheads="1"/>
          </p:cNvSpPr>
          <p:nvPr/>
        </p:nvSpPr>
        <p:spPr bwMode="auto">
          <a:xfrm>
            <a:off x="3314341" y="58258"/>
            <a:ext cx="555696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latin typeface="Abril Fatface" charset="0"/>
              </a:rPr>
              <a:t>Instruments Of The Baroque Era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120139" y="601385"/>
            <a:ext cx="7743825" cy="61247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dirty="0">
                <a:latin typeface="Sassoon Infant Rg" panose="02000503030000020003" pitchFamily="50" charset="0"/>
              </a:rPr>
              <a:t>The </a:t>
            </a:r>
            <a:r>
              <a:rPr lang="en-GB" b="1" dirty="0">
                <a:latin typeface="Sassoon Infant Rg" panose="02000503030000020003" pitchFamily="50" charset="0"/>
              </a:rPr>
              <a:t>harpsichord</a:t>
            </a:r>
            <a:r>
              <a:rPr lang="en-GB" dirty="0">
                <a:latin typeface="Sassoon Infant Rg" panose="02000503030000020003" pitchFamily="50" charset="0"/>
              </a:rPr>
              <a:t> was commonly used.   The piano was only invented part way through the Baroque period.  The harpsichord was a popular keyboard instrument before then.</a:t>
            </a:r>
          </a:p>
          <a:p>
            <a:pPr>
              <a:defRPr/>
            </a:pPr>
            <a:endParaRPr lang="en-GB" sz="1600" dirty="0">
              <a:latin typeface="Sassoon Infant Rg" panose="02000503030000020003" pitchFamily="50" charset="0"/>
            </a:endParaRPr>
          </a:p>
          <a:p>
            <a:pPr>
              <a:defRPr/>
            </a:pPr>
            <a:endParaRPr lang="en-GB" sz="1600" dirty="0">
              <a:latin typeface="Sassoon Infant Rg" panose="02000503030000020003" pitchFamily="50" charset="0"/>
            </a:endParaRPr>
          </a:p>
          <a:p>
            <a:pPr>
              <a:defRPr/>
            </a:pPr>
            <a:endParaRPr lang="en-GB" sz="1600" dirty="0">
              <a:latin typeface="Sassoon Infant Rg" panose="02000503030000020003" pitchFamily="50" charset="0"/>
            </a:endParaRPr>
          </a:p>
          <a:p>
            <a:pPr>
              <a:defRPr/>
            </a:pPr>
            <a:endParaRPr lang="en-GB" sz="1600" dirty="0">
              <a:latin typeface="Sassoon Infant Rg" panose="02000503030000020003" pitchFamily="50" charset="0"/>
            </a:endParaRPr>
          </a:p>
          <a:p>
            <a:pPr>
              <a:defRPr/>
            </a:pPr>
            <a:endParaRPr lang="en-GB" sz="1600" dirty="0">
              <a:latin typeface="Sassoon Infant Rg" panose="02000503030000020003" pitchFamily="50" charset="0"/>
            </a:endParaRPr>
          </a:p>
          <a:p>
            <a:pPr>
              <a:defRPr/>
            </a:pPr>
            <a:endParaRPr lang="en-GB" sz="1600" dirty="0">
              <a:latin typeface="Sassoon Infant Rg" panose="02000503030000020003" pitchFamily="50" charset="0"/>
            </a:endParaRPr>
          </a:p>
          <a:p>
            <a:pPr>
              <a:defRPr/>
            </a:pPr>
            <a:endParaRPr lang="en-GB" sz="1600" dirty="0">
              <a:latin typeface="Sassoon Infant Rg" panose="02000503030000020003" pitchFamily="50" charset="0"/>
            </a:endParaRPr>
          </a:p>
          <a:p>
            <a:pPr>
              <a:defRPr/>
            </a:pPr>
            <a:endParaRPr lang="en-GB" sz="1600" dirty="0">
              <a:latin typeface="Sassoon Infant Rg" panose="02000503030000020003" pitchFamily="50" charset="0"/>
            </a:endParaRPr>
          </a:p>
          <a:p>
            <a:pPr>
              <a:defRPr/>
            </a:pPr>
            <a:endParaRPr lang="en-GB" sz="1600" dirty="0">
              <a:latin typeface="Sassoon Infant Rg" panose="02000503030000020003" pitchFamily="50" charset="0"/>
            </a:endParaRPr>
          </a:p>
          <a:p>
            <a:pPr>
              <a:defRPr/>
            </a:pPr>
            <a:endParaRPr lang="en-GB" sz="1600" dirty="0">
              <a:latin typeface="Sassoon Infant Rg" panose="02000503030000020003" pitchFamily="50" charset="0"/>
            </a:endParaRPr>
          </a:p>
          <a:p>
            <a:pPr>
              <a:defRPr/>
            </a:pPr>
            <a:endParaRPr lang="en-GB" dirty="0">
              <a:latin typeface="Sassoon Infant Rg" panose="02000503030000020003" pitchFamily="50" charset="0"/>
            </a:endParaRPr>
          </a:p>
          <a:p>
            <a:pPr>
              <a:defRPr/>
            </a:pPr>
            <a:endParaRPr lang="en-GB" dirty="0">
              <a:latin typeface="Sassoon Infant Rg" panose="02000503030000020003" pitchFamily="50" charset="0"/>
            </a:endParaRPr>
          </a:p>
          <a:p>
            <a:pPr>
              <a:defRPr/>
            </a:pPr>
            <a:r>
              <a:rPr lang="en-GB" dirty="0">
                <a:latin typeface="Sassoon Infant Rg" panose="02000503030000020003" pitchFamily="50" charset="0"/>
              </a:rPr>
              <a:t>Other Baroque orchestral instruments include cellos and double basses, violins, violas, recorders and sometimes trumpets.</a:t>
            </a:r>
          </a:p>
          <a:p>
            <a:pPr>
              <a:defRPr/>
            </a:pPr>
            <a:endParaRPr lang="en-GB" sz="1600" dirty="0">
              <a:latin typeface="Sassoon Infant Rg" panose="02000503030000020003" pitchFamily="50" charset="0"/>
            </a:endParaRPr>
          </a:p>
          <a:p>
            <a:pPr>
              <a:defRPr/>
            </a:pPr>
            <a:r>
              <a:rPr lang="en-GB" b="1" dirty="0">
                <a:solidFill>
                  <a:srgbClr val="2C533D"/>
                </a:solidFill>
                <a:latin typeface="Sassoon Infant Rg" panose="02000503030000020003" pitchFamily="50" charset="0"/>
              </a:rPr>
              <a:t>Listen to this double Trumpet Concerto by Antonio Vivaldi.</a:t>
            </a:r>
          </a:p>
          <a:p>
            <a:pPr>
              <a:defRPr/>
            </a:pPr>
            <a:r>
              <a:rPr lang="en-GB" dirty="0">
                <a:latin typeface="Sassoon Infant Rg" panose="02000503030000020003" pitchFamily="50" charset="0"/>
              </a:rPr>
              <a:t>Can you hear the 2 trumpet soloists?</a:t>
            </a:r>
          </a:p>
          <a:p>
            <a:pPr>
              <a:defRPr/>
            </a:pPr>
            <a:r>
              <a:rPr lang="en-GB" dirty="0">
                <a:latin typeface="Sassoon Infant Rg" panose="02000503030000020003" pitchFamily="50" charset="0"/>
              </a:rPr>
              <a:t>Can you hear the string instruments accompanying them?</a:t>
            </a:r>
          </a:p>
          <a:p>
            <a:pPr>
              <a:defRPr/>
            </a:pPr>
            <a:r>
              <a:rPr lang="en-GB" dirty="0">
                <a:latin typeface="Sassoon Infant Rg" panose="02000503030000020003" pitchFamily="50" charset="0"/>
              </a:rPr>
              <a:t>Keep listening – can you hear the harpsichord too?</a:t>
            </a:r>
          </a:p>
          <a:p>
            <a:pPr>
              <a:defRPr/>
            </a:pPr>
            <a:r>
              <a:rPr lang="en-GB" dirty="0">
                <a:latin typeface="Sassoon Infant Rg" panose="02000503030000020003" pitchFamily="50" charset="0"/>
              </a:rPr>
              <a:t>Listen right to the end.  This is typical Baroque music.</a:t>
            </a:r>
          </a:p>
        </p:txBody>
      </p:sp>
      <p:sp>
        <p:nvSpPr>
          <p:cNvPr id="7174" name="TextBox 16"/>
          <p:cNvSpPr txBox="1">
            <a:spLocks noChangeArrowheads="1"/>
          </p:cNvSpPr>
          <p:nvPr/>
        </p:nvSpPr>
        <p:spPr bwMode="auto">
          <a:xfrm>
            <a:off x="2504367" y="4121928"/>
            <a:ext cx="433221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b="1" dirty="0">
                <a:latin typeface="Sassoon Infant Rg" charset="0"/>
              </a:rPr>
              <a:t>Click on the picture to hear what it sounds like.</a:t>
            </a:r>
          </a:p>
        </p:txBody>
      </p:sp>
      <p:pic>
        <p:nvPicPr>
          <p:cNvPr id="7175" name="Picture 1">
            <a:hlinkClick r:id="rId5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7146" y="1462349"/>
            <a:ext cx="2124042" cy="2655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9900" y="1562536"/>
            <a:ext cx="2516187" cy="163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7" name="Pictur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8671" y="1850069"/>
            <a:ext cx="2130425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8" name="Picture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8008" y="1135861"/>
            <a:ext cx="1533974" cy="4006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9" name="Straight Arrow Connector 18"/>
          <p:cNvCxnSpPr/>
          <p:nvPr/>
        </p:nvCxnSpPr>
        <p:spPr>
          <a:xfrm flipH="1" flipV="1">
            <a:off x="3834623" y="3412919"/>
            <a:ext cx="219075" cy="566738"/>
          </a:xfrm>
          <a:prstGeom prst="straightConnector1">
            <a:avLst/>
          </a:prstGeom>
          <a:ln w="3810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80" name="TextBox 16"/>
          <p:cNvSpPr txBox="1">
            <a:spLocks noChangeArrowheads="1"/>
          </p:cNvSpPr>
          <p:nvPr/>
        </p:nvSpPr>
        <p:spPr bwMode="auto">
          <a:xfrm>
            <a:off x="7198065" y="2669219"/>
            <a:ext cx="101822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b="1">
                <a:latin typeface="Sassoon Infant Rg" charset="0"/>
              </a:rPr>
              <a:t>mandolin</a:t>
            </a:r>
          </a:p>
        </p:txBody>
      </p:sp>
      <p:sp>
        <p:nvSpPr>
          <p:cNvPr id="7181" name="TextBox 16"/>
          <p:cNvSpPr txBox="1">
            <a:spLocks noChangeArrowheads="1"/>
          </p:cNvSpPr>
          <p:nvPr/>
        </p:nvSpPr>
        <p:spPr bwMode="auto">
          <a:xfrm>
            <a:off x="8663367" y="2088064"/>
            <a:ext cx="120577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b="1">
                <a:latin typeface="Sassoon Infant Rg" charset="0"/>
              </a:rPr>
              <a:t>double bass</a:t>
            </a:r>
          </a:p>
        </p:txBody>
      </p:sp>
      <p:sp>
        <p:nvSpPr>
          <p:cNvPr id="7182" name="TextBox 16"/>
          <p:cNvSpPr txBox="1">
            <a:spLocks noChangeArrowheads="1"/>
          </p:cNvSpPr>
          <p:nvPr/>
        </p:nvSpPr>
        <p:spPr bwMode="auto">
          <a:xfrm>
            <a:off x="5129225" y="2956815"/>
            <a:ext cx="58541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b="1">
                <a:latin typeface="Sassoon Infant Rg" charset="0"/>
              </a:rPr>
              <a:t>cello</a:t>
            </a:r>
          </a:p>
        </p:txBody>
      </p:sp>
      <p:pic>
        <p:nvPicPr>
          <p:cNvPr id="2" name="14 Double Trumpet Concerto for 2 trumpets, strings &amp; continuo in C Major, RV 537_ I. Allegr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251314" y="486371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464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782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EC7F02AD-9687-440F-A9DF-FAA6F22270D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379</TotalTime>
  <Words>512</Words>
  <Application>Microsoft Office PowerPoint</Application>
  <PresentationFormat>Widescreen</PresentationFormat>
  <Paragraphs>95</Paragraphs>
  <Slides>9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Ion Boardroom</vt:lpstr>
      <vt:lpstr>Baroque Music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Theresa Ward</dc:creator>
  <cp:lastModifiedBy>Theresa Ward</cp:lastModifiedBy>
  <cp:revision>15</cp:revision>
  <dcterms:created xsi:type="dcterms:W3CDTF">2020-03-18T15:26:32Z</dcterms:created>
  <dcterms:modified xsi:type="dcterms:W3CDTF">2020-05-04T10:04:36Z</dcterms:modified>
</cp:coreProperties>
</file>