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24"/>
  </p:handoutMasterIdLst>
  <p:sldIdLst>
    <p:sldId id="256" r:id="rId5"/>
    <p:sldId id="281" r:id="rId6"/>
    <p:sldId id="285" r:id="rId7"/>
    <p:sldId id="288" r:id="rId8"/>
    <p:sldId id="262" r:id="rId9"/>
    <p:sldId id="270" r:id="rId10"/>
    <p:sldId id="271" r:id="rId11"/>
    <p:sldId id="272" r:id="rId12"/>
    <p:sldId id="273" r:id="rId13"/>
    <p:sldId id="277" r:id="rId14"/>
    <p:sldId id="278" r:id="rId15"/>
    <p:sldId id="274" r:id="rId16"/>
    <p:sldId id="275" r:id="rId17"/>
    <p:sldId id="276" r:id="rId18"/>
    <p:sldId id="286" r:id="rId19"/>
    <p:sldId id="290" r:id="rId20"/>
    <p:sldId id="289" r:id="rId21"/>
    <p:sldId id="265" r:id="rId22"/>
    <p:sldId id="284" r:id="rId2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1180" y="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ad" userId="1116bbd5-d83c-488d-8a90-f13b5753bb27" providerId="ADAL" clId="{5B3ED368-9715-405A-AF8A-2A742A449EED}"/>
    <pc:docChg chg="modSld">
      <pc:chgData name="Head" userId="1116bbd5-d83c-488d-8a90-f13b5753bb27" providerId="ADAL" clId="{5B3ED368-9715-405A-AF8A-2A742A449EED}" dt="2025-09-29T09:30:29.301" v="10" actId="255"/>
      <pc:docMkLst>
        <pc:docMk/>
      </pc:docMkLst>
      <pc:sldChg chg="modSp mod">
        <pc:chgData name="Head" userId="1116bbd5-d83c-488d-8a90-f13b5753bb27" providerId="ADAL" clId="{5B3ED368-9715-405A-AF8A-2A742A449EED}" dt="2025-09-29T09:29:30.480" v="4" actId="20577"/>
        <pc:sldMkLst>
          <pc:docMk/>
          <pc:sldMk cId="1779829624" sldId="289"/>
        </pc:sldMkLst>
        <pc:spChg chg="mod">
          <ac:chgData name="Head" userId="1116bbd5-d83c-488d-8a90-f13b5753bb27" providerId="ADAL" clId="{5B3ED368-9715-405A-AF8A-2A742A449EED}" dt="2025-09-29T09:29:30.480" v="4" actId="20577"/>
          <ac:spMkLst>
            <pc:docMk/>
            <pc:sldMk cId="1779829624" sldId="289"/>
            <ac:spMk id="3" creationId="{CCB24C98-428E-867E-D2EC-FB2D5FC2606C}"/>
          </ac:spMkLst>
        </pc:spChg>
      </pc:sldChg>
      <pc:sldChg chg="modSp mod">
        <pc:chgData name="Head" userId="1116bbd5-d83c-488d-8a90-f13b5753bb27" providerId="ADAL" clId="{5B3ED368-9715-405A-AF8A-2A742A449EED}" dt="2025-09-29T09:30:29.301" v="10" actId="255"/>
        <pc:sldMkLst>
          <pc:docMk/>
          <pc:sldMk cId="3648499717" sldId="290"/>
        </pc:sldMkLst>
        <pc:spChg chg="mod">
          <ac:chgData name="Head" userId="1116bbd5-d83c-488d-8a90-f13b5753bb27" providerId="ADAL" clId="{5B3ED368-9715-405A-AF8A-2A742A449EED}" dt="2025-09-29T09:30:29.301" v="10" actId="255"/>
          <ac:spMkLst>
            <pc:docMk/>
            <pc:sldMk cId="3648499717" sldId="290"/>
            <ac:spMk id="3" creationId="{D3E44788-ED77-493F-1A5C-AFB363A5175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34" tIns="45717" rIns="91434" bIns="45717"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34" tIns="45717" rIns="91434" bIns="45717" rtlCol="0"/>
          <a:lstStyle>
            <a:lvl1pPr algn="r">
              <a:defRPr sz="1200"/>
            </a:lvl1pPr>
          </a:lstStyle>
          <a:p>
            <a:fld id="{37E1CC73-6A9C-4E77-9960-556E13BD8FB7}" type="datetimeFigureOut">
              <a:rPr lang="en-GB" smtClean="0"/>
              <a:t>29/09/2025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34" tIns="45717" rIns="91434" bIns="45717"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34" tIns="45717" rIns="91434" bIns="45717" rtlCol="0" anchor="b"/>
          <a:lstStyle>
            <a:lvl1pPr algn="r">
              <a:defRPr sz="1200"/>
            </a:lvl1pPr>
          </a:lstStyle>
          <a:p>
            <a:fld id="{ED725E25-8BC1-440B-8D57-E7B89CF485CC}" type="slidenum">
              <a:rPr lang="en-GB" smtClean="0"/>
              <a:t>‹#›</a:t>
            </a:fld>
            <a:endParaRPr lang="en-GB"/>
          </a:p>
        </p:txBody>
      </p:sp>
    </p:spTree>
    <p:extLst>
      <p:ext uri="{BB962C8B-B14F-4D97-AF65-F5344CB8AC3E}">
        <p14:creationId xmlns:p14="http://schemas.microsoft.com/office/powerpoint/2010/main" val="109197706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2E07725-D99C-486A-B365-4385DB5A5A01}"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58C819-1698-4495-93A3-963BE56012B1}" type="slidenum">
              <a:rPr lang="en-GB" smtClean="0"/>
              <a:t>‹#›</a:t>
            </a:fld>
            <a:endParaRPr lang="en-GB"/>
          </a:p>
        </p:txBody>
      </p:sp>
    </p:spTree>
    <p:extLst>
      <p:ext uri="{BB962C8B-B14F-4D97-AF65-F5344CB8AC3E}">
        <p14:creationId xmlns:p14="http://schemas.microsoft.com/office/powerpoint/2010/main" val="40783543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2E07725-D99C-486A-B365-4385DB5A5A01}"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58C819-1698-4495-93A3-963BE56012B1}" type="slidenum">
              <a:rPr lang="en-GB" smtClean="0"/>
              <a:t>‹#›</a:t>
            </a:fld>
            <a:endParaRPr lang="en-GB"/>
          </a:p>
        </p:txBody>
      </p:sp>
    </p:spTree>
    <p:extLst>
      <p:ext uri="{BB962C8B-B14F-4D97-AF65-F5344CB8AC3E}">
        <p14:creationId xmlns:p14="http://schemas.microsoft.com/office/powerpoint/2010/main" val="3434311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E07725-D99C-486A-B365-4385DB5A5A01}"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58C819-1698-4495-93A3-963BE56012B1}" type="slidenum">
              <a:rPr lang="en-GB" smtClean="0"/>
              <a:t>‹#›</a:t>
            </a:fld>
            <a:endParaRPr lang="en-GB"/>
          </a:p>
        </p:txBody>
      </p:sp>
    </p:spTree>
    <p:extLst>
      <p:ext uri="{BB962C8B-B14F-4D97-AF65-F5344CB8AC3E}">
        <p14:creationId xmlns:p14="http://schemas.microsoft.com/office/powerpoint/2010/main" val="3580859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2E07725-D99C-486A-B365-4385DB5A5A01}"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58C819-1698-4495-93A3-963BE56012B1}" type="slidenum">
              <a:rPr lang="en-GB" smtClean="0"/>
              <a:t>‹#›</a:t>
            </a:fld>
            <a:endParaRPr lang="en-GB"/>
          </a:p>
        </p:txBody>
      </p:sp>
    </p:spTree>
    <p:extLst>
      <p:ext uri="{BB962C8B-B14F-4D97-AF65-F5344CB8AC3E}">
        <p14:creationId xmlns:p14="http://schemas.microsoft.com/office/powerpoint/2010/main" val="3027536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2E07725-D99C-486A-B365-4385DB5A5A01}" type="datetimeFigureOut">
              <a:rPr lang="en-GB" smtClean="0"/>
              <a:t>29/09/2025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58C819-1698-4495-93A3-963BE56012B1}" type="slidenum">
              <a:rPr lang="en-GB" smtClean="0"/>
              <a:t>‹#›</a:t>
            </a:fld>
            <a:endParaRPr lang="en-GB"/>
          </a:p>
        </p:txBody>
      </p:sp>
    </p:spTree>
    <p:extLst>
      <p:ext uri="{BB962C8B-B14F-4D97-AF65-F5344CB8AC3E}">
        <p14:creationId xmlns:p14="http://schemas.microsoft.com/office/powerpoint/2010/main" val="2711026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2E07725-D99C-486A-B365-4385DB5A5A01}" type="datetimeFigureOut">
              <a:rPr lang="en-GB" smtClean="0"/>
              <a:t>29/09/2025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658C819-1698-4495-93A3-963BE56012B1}" type="slidenum">
              <a:rPr lang="en-GB" smtClean="0"/>
              <a:t>‹#›</a:t>
            </a:fld>
            <a:endParaRPr lang="en-GB"/>
          </a:p>
        </p:txBody>
      </p:sp>
    </p:spTree>
    <p:extLst>
      <p:ext uri="{BB962C8B-B14F-4D97-AF65-F5344CB8AC3E}">
        <p14:creationId xmlns:p14="http://schemas.microsoft.com/office/powerpoint/2010/main" val="204801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E07725-D99C-486A-B365-4385DB5A5A01}" type="datetimeFigureOut">
              <a:rPr lang="en-GB" smtClean="0"/>
              <a:t>29/09/2025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658C819-1698-4495-93A3-963BE56012B1}" type="slidenum">
              <a:rPr lang="en-GB" smtClean="0"/>
              <a:t>‹#›</a:t>
            </a:fld>
            <a:endParaRPr lang="en-GB"/>
          </a:p>
        </p:txBody>
      </p:sp>
    </p:spTree>
    <p:extLst>
      <p:ext uri="{BB962C8B-B14F-4D97-AF65-F5344CB8AC3E}">
        <p14:creationId xmlns:p14="http://schemas.microsoft.com/office/powerpoint/2010/main" val="365989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2E07725-D99C-486A-B365-4385DB5A5A01}"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58C819-1698-4495-93A3-963BE56012B1}" type="slidenum">
              <a:rPr lang="en-GB" smtClean="0"/>
              <a:t>‹#›</a:t>
            </a:fld>
            <a:endParaRPr lang="en-GB"/>
          </a:p>
        </p:txBody>
      </p:sp>
    </p:spTree>
    <p:extLst>
      <p:ext uri="{BB962C8B-B14F-4D97-AF65-F5344CB8AC3E}">
        <p14:creationId xmlns:p14="http://schemas.microsoft.com/office/powerpoint/2010/main" val="3850252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2E07725-D99C-486A-B365-4385DB5A5A01}"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58C819-1698-4495-93A3-963BE56012B1}" type="slidenum">
              <a:rPr lang="en-GB" smtClean="0"/>
              <a:t>‹#›</a:t>
            </a:fld>
            <a:endParaRPr lang="en-GB"/>
          </a:p>
        </p:txBody>
      </p:sp>
    </p:spTree>
    <p:extLst>
      <p:ext uri="{BB962C8B-B14F-4D97-AF65-F5344CB8AC3E}">
        <p14:creationId xmlns:p14="http://schemas.microsoft.com/office/powerpoint/2010/main" val="622822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2E07725-D99C-486A-B365-4385DB5A5A01}"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58C819-1698-4495-93A3-963BE56012B1}" type="slidenum">
              <a:rPr lang="en-GB" smtClean="0"/>
              <a:t>‹#›</a:t>
            </a:fld>
            <a:endParaRPr lang="en-GB"/>
          </a:p>
        </p:txBody>
      </p:sp>
    </p:spTree>
    <p:extLst>
      <p:ext uri="{BB962C8B-B14F-4D97-AF65-F5344CB8AC3E}">
        <p14:creationId xmlns:p14="http://schemas.microsoft.com/office/powerpoint/2010/main" val="1097181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2E07725-D99C-486A-B365-4385DB5A5A01}"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58C819-1698-4495-93A3-963BE56012B1}" type="slidenum">
              <a:rPr lang="en-GB" smtClean="0"/>
              <a:t>‹#›</a:t>
            </a:fld>
            <a:endParaRPr lang="en-GB"/>
          </a:p>
        </p:txBody>
      </p:sp>
    </p:spTree>
    <p:extLst>
      <p:ext uri="{BB962C8B-B14F-4D97-AF65-F5344CB8AC3E}">
        <p14:creationId xmlns:p14="http://schemas.microsoft.com/office/powerpoint/2010/main" val="2621588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E07725-D99C-486A-B365-4385DB5A5A01}" type="datetimeFigureOut">
              <a:rPr lang="en-GB" smtClean="0"/>
              <a:t>29/09/2025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58C819-1698-4495-93A3-963BE56012B1}" type="slidenum">
              <a:rPr lang="en-GB" smtClean="0"/>
              <a:t>‹#›</a:t>
            </a:fld>
            <a:endParaRPr lang="en-GB"/>
          </a:p>
        </p:txBody>
      </p:sp>
    </p:spTree>
    <p:extLst>
      <p:ext uri="{BB962C8B-B14F-4D97-AF65-F5344CB8AC3E}">
        <p14:creationId xmlns:p14="http://schemas.microsoft.com/office/powerpoint/2010/main" val="1255545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bbc.co.uk/schools/ks2bitesize/scienc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suzanne_king@oakfield.surrey.sch.uk" TargetMode="External"/><Relationship Id="rId7" Type="http://schemas.openxmlformats.org/officeDocument/2006/relationships/image" Target="../media/image20.png"/><Relationship Id="rId2" Type="http://schemas.openxmlformats.org/officeDocument/2006/relationships/hyperlink" Target="mailto:emily_buckler@oakfield.surrey.sch.uk" TargetMode="External"/><Relationship Id="rId1" Type="http://schemas.openxmlformats.org/officeDocument/2006/relationships/slideLayout" Target="../slideLayouts/slideLayout2.xml"/><Relationship Id="rId6" Type="http://schemas.openxmlformats.org/officeDocument/2006/relationships/hyperlink" Target="mailto:parent@oakfield.surrey.sch.uk" TargetMode="External"/><Relationship Id="rId5" Type="http://schemas.openxmlformats.org/officeDocument/2006/relationships/hyperlink" Target="mailto:Vicky_holman@oakfield.surrey.sch.uk" TargetMode="External"/><Relationship Id="rId4" Type="http://schemas.openxmlformats.org/officeDocument/2006/relationships/hyperlink" Target="mailto:Sarah_allen@oakfield.surrey.sch.uk"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0529" y="3212976"/>
            <a:ext cx="7772400" cy="1470025"/>
          </a:xfrm>
        </p:spPr>
        <p:txBody>
          <a:bodyPr>
            <a:normAutofit/>
          </a:bodyPr>
          <a:lstStyle/>
          <a:p>
            <a:r>
              <a:rPr lang="en-GB" sz="6000">
                <a:latin typeface="Calibri" panose="020F0502020204030204" pitchFamily="34" charset="0"/>
                <a:cs typeface="Calibri" panose="020F0502020204030204" pitchFamily="34" charset="0"/>
              </a:rPr>
              <a:t>Welcome to Year 4</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8319" r="1092"/>
          <a:stretch/>
        </p:blipFill>
        <p:spPr>
          <a:xfrm>
            <a:off x="2051719" y="332656"/>
            <a:ext cx="5048223" cy="280831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75505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fontScale="90000"/>
          </a:bodyPr>
          <a:lstStyle/>
          <a:p>
            <a:pPr lvl="0"/>
            <a:r>
              <a:rPr lang="en-US" sz="3600" b="1">
                <a:solidFill>
                  <a:srgbClr val="1F497D"/>
                </a:solidFill>
              </a:rPr>
              <a:t>‘From Small Acorns to Mighty Oaks’</a:t>
            </a:r>
            <a:br>
              <a:rPr lang="en-GB"/>
            </a:br>
            <a:endParaRPr lang="en-GB"/>
          </a:p>
        </p:txBody>
      </p:sp>
      <p:pic>
        <p:nvPicPr>
          <p:cNvPr id="3" name="Content Placeholder 2"/>
          <p:cNvPicPr>
            <a:picLocks noGrp="1" noChangeAspect="1"/>
          </p:cNvPicPr>
          <p:nvPr>
            <p:ph idx="1"/>
          </p:nvPr>
        </p:nvPicPr>
        <p:blipFill>
          <a:blip r:embed="rId2"/>
          <a:srcRect/>
          <a:stretch>
            <a:fillRect/>
          </a:stretch>
        </p:blipFill>
        <p:spPr>
          <a:xfrm>
            <a:off x="179515" y="1772820"/>
            <a:ext cx="8229600" cy="4147279"/>
          </a:xfrm>
        </p:spPr>
      </p:pic>
    </p:spTree>
    <p:extLst>
      <p:ext uri="{BB962C8B-B14F-4D97-AF65-F5344CB8AC3E}">
        <p14:creationId xmlns:p14="http://schemas.microsoft.com/office/powerpoint/2010/main" val="28914155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b="1">
                <a:solidFill>
                  <a:srgbClr val="1F497D"/>
                </a:solidFill>
              </a:rPr>
              <a:t>Our Vision</a:t>
            </a:r>
          </a:p>
        </p:txBody>
      </p:sp>
      <p:sp>
        <p:nvSpPr>
          <p:cNvPr id="3" name="Content Placeholder 2"/>
          <p:cNvSpPr txBox="1">
            <a:spLocks noGrp="1"/>
          </p:cNvSpPr>
          <p:nvPr>
            <p:ph idx="1"/>
          </p:nvPr>
        </p:nvSpPr>
        <p:spPr/>
        <p:txBody>
          <a:bodyPr/>
          <a:lstStyle/>
          <a:p>
            <a:pPr marL="0" lvl="0" indent="0" algn="ctr">
              <a:buNone/>
            </a:pPr>
            <a:r>
              <a:rPr lang="en-US" b="1">
                <a:latin typeface="Arial"/>
              </a:rPr>
              <a:t>For all learners to have </a:t>
            </a:r>
            <a:r>
              <a:rPr lang="en-US" sz="4000" b="1">
                <a:solidFill>
                  <a:srgbClr val="C00000"/>
                </a:solidFill>
                <a:latin typeface="Arial"/>
              </a:rPr>
              <a:t>courage</a:t>
            </a:r>
            <a:r>
              <a:rPr lang="en-US" b="1">
                <a:solidFill>
                  <a:srgbClr val="C00000"/>
                </a:solidFill>
                <a:latin typeface="Arial"/>
              </a:rPr>
              <a:t> to </a:t>
            </a:r>
            <a:r>
              <a:rPr lang="en-US" b="1">
                <a:latin typeface="Arial"/>
              </a:rPr>
              <a:t>embrace new experiences with </a:t>
            </a:r>
            <a:r>
              <a:rPr lang="en-US" sz="4000" b="1">
                <a:solidFill>
                  <a:srgbClr val="C00000"/>
                </a:solidFill>
                <a:latin typeface="Arial"/>
              </a:rPr>
              <a:t>confidence</a:t>
            </a:r>
            <a:r>
              <a:rPr lang="en-US" b="1">
                <a:solidFill>
                  <a:srgbClr val="C00000"/>
                </a:solidFill>
                <a:latin typeface="Arial"/>
              </a:rPr>
              <a:t>; </a:t>
            </a:r>
            <a:r>
              <a:rPr lang="en-US" b="1">
                <a:latin typeface="Arial"/>
              </a:rPr>
              <a:t>work</a:t>
            </a:r>
            <a:r>
              <a:rPr lang="en-US" sz="4000" b="1">
                <a:solidFill>
                  <a:srgbClr val="C00000"/>
                </a:solidFill>
                <a:latin typeface="Arial"/>
              </a:rPr>
              <a:t> co-operatively</a:t>
            </a:r>
            <a:r>
              <a:rPr lang="en-US" b="1">
                <a:solidFill>
                  <a:srgbClr val="C00000"/>
                </a:solidFill>
                <a:latin typeface="Arial"/>
              </a:rPr>
              <a:t>, </a:t>
            </a:r>
            <a:r>
              <a:rPr lang="en-US" b="1">
                <a:latin typeface="Arial"/>
              </a:rPr>
              <a:t>whilst respecting and</a:t>
            </a:r>
            <a:r>
              <a:rPr lang="en-US" sz="4000" b="1">
                <a:latin typeface="Arial"/>
              </a:rPr>
              <a:t> </a:t>
            </a:r>
            <a:r>
              <a:rPr lang="en-US" sz="4000" b="1">
                <a:solidFill>
                  <a:srgbClr val="C00000"/>
                </a:solidFill>
                <a:latin typeface="Arial"/>
              </a:rPr>
              <a:t>caring</a:t>
            </a:r>
            <a:r>
              <a:rPr lang="en-US" sz="4000" b="1">
                <a:latin typeface="Arial"/>
              </a:rPr>
              <a:t> </a:t>
            </a:r>
            <a:r>
              <a:rPr lang="en-US" b="1">
                <a:latin typeface="Arial"/>
              </a:rPr>
              <a:t>for others; be </a:t>
            </a:r>
            <a:r>
              <a:rPr lang="en-US" sz="4000" b="1">
                <a:solidFill>
                  <a:srgbClr val="C00000"/>
                </a:solidFill>
                <a:latin typeface="Arial"/>
              </a:rPr>
              <a:t>curious</a:t>
            </a:r>
            <a:r>
              <a:rPr lang="en-US" b="1">
                <a:solidFill>
                  <a:srgbClr val="C00000"/>
                </a:solidFill>
                <a:latin typeface="Arial"/>
              </a:rPr>
              <a:t> </a:t>
            </a:r>
            <a:r>
              <a:rPr lang="en-US" b="1">
                <a:latin typeface="Arial"/>
              </a:rPr>
              <a:t>about the whole world and enjoy learning for life.</a:t>
            </a:r>
            <a:endParaRPr lang="en-GB" sz="4400">
              <a:latin typeface="Times New Roman"/>
            </a:endParaRPr>
          </a:p>
          <a:p>
            <a:pPr marL="0" lvl="0" indent="0">
              <a:buNone/>
            </a:pPr>
            <a:endParaRPr lang="en-GB"/>
          </a:p>
        </p:txBody>
      </p:sp>
    </p:spTree>
    <p:extLst>
      <p:ext uri="{BB962C8B-B14F-4D97-AF65-F5344CB8AC3E}">
        <p14:creationId xmlns:p14="http://schemas.microsoft.com/office/powerpoint/2010/main" val="2803926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8229600" cy="1354162"/>
          </a:xfrm>
        </p:spPr>
        <p:txBody>
          <a:bodyPr>
            <a:normAutofit fontScale="90000"/>
          </a:bodyPr>
          <a:lstStyle/>
          <a:p>
            <a:pPr lvl="0"/>
            <a:r>
              <a:rPr lang="en-GB" b="1" u="sng">
                <a:solidFill>
                  <a:srgbClr val="376092"/>
                </a:solidFill>
              </a:rPr>
              <a:t>Supporting the School</a:t>
            </a:r>
            <a:br>
              <a:rPr lang="en-GB" b="1" u="sng">
                <a:solidFill>
                  <a:srgbClr val="376092"/>
                </a:solidFill>
              </a:rPr>
            </a:br>
            <a:endParaRPr lang="en-GB" b="1" u="sng">
              <a:solidFill>
                <a:srgbClr val="376092"/>
              </a:solidFill>
            </a:endParaRPr>
          </a:p>
        </p:txBody>
      </p:sp>
      <p:sp>
        <p:nvSpPr>
          <p:cNvPr id="3" name="Content Placeholder 2"/>
          <p:cNvSpPr txBox="1">
            <a:spLocks noGrp="1"/>
          </p:cNvSpPr>
          <p:nvPr>
            <p:ph idx="1"/>
          </p:nvPr>
        </p:nvSpPr>
        <p:spPr>
          <a:xfrm>
            <a:off x="457200" y="1600200"/>
            <a:ext cx="8229600" cy="5141168"/>
          </a:xfrm>
        </p:spPr>
        <p:txBody>
          <a:bodyPr>
            <a:normAutofit lnSpcReduction="10000"/>
          </a:bodyPr>
          <a:lstStyle/>
          <a:p>
            <a:pPr marL="0" lvl="0" indent="0">
              <a:buNone/>
            </a:pPr>
            <a:r>
              <a:rPr lang="en-GB" sz="3600" b="1"/>
              <a:t>Governors: </a:t>
            </a:r>
            <a:r>
              <a:rPr lang="en-GB" sz="2000"/>
              <a:t>Governing Boards are the strategic decision makers and vision setters in every school. They ensure that the best possible education is given for every child at Oakfield. Please contact Mrs Willemse should you be interested in learning more about this position. </a:t>
            </a:r>
            <a:endParaRPr lang="en-GB" sz="2000" b="1"/>
          </a:p>
          <a:p>
            <a:pPr marL="0" lvl="0" indent="0">
              <a:buNone/>
            </a:pPr>
            <a:r>
              <a:rPr lang="en-GB" sz="3600" b="1"/>
              <a:t>Friends: </a:t>
            </a:r>
            <a:r>
              <a:rPr lang="en-GB" sz="2000"/>
              <a:t>Aim is to organise a number of enjoyable school community events and to raise as much money as possible to assist the school with financing great projects. We are currently looking for more parents to join the Friends. All are invited to attend the </a:t>
            </a:r>
            <a:r>
              <a:rPr lang="en-GB" sz="2000" b="1"/>
              <a:t>Friends AGM</a:t>
            </a:r>
            <a:r>
              <a:rPr lang="en-GB" sz="2000"/>
              <a:t>. </a:t>
            </a:r>
          </a:p>
          <a:p>
            <a:pPr marL="0" lvl="0" indent="0">
              <a:buNone/>
            </a:pPr>
            <a:r>
              <a:rPr lang="en-GB" sz="3600" b="1"/>
              <a:t>Helpers: </a:t>
            </a:r>
            <a:r>
              <a:rPr lang="en-GB" sz="2000"/>
              <a:t>Many hands make light work. All help is greatly appreciated please contact the office or your child’s class teacher if you are able to offer support (reading/trips etc.). </a:t>
            </a:r>
          </a:p>
          <a:p>
            <a:pPr marL="0" lvl="0" indent="0">
              <a:buNone/>
            </a:pPr>
            <a:r>
              <a:rPr lang="en-GB" sz="3600" b="1"/>
              <a:t>Skills: </a:t>
            </a:r>
            <a:r>
              <a:rPr lang="en-GB" sz="2000"/>
              <a:t>We would love to hear from you if you have any specialist skills or qualifications, contacts etc. that if shared could benefit the school.    </a:t>
            </a:r>
          </a:p>
          <a:p>
            <a:pPr marL="0" lvl="0" indent="0">
              <a:buNone/>
            </a:pPr>
            <a:endParaRPr lang="en-GB" sz="2000"/>
          </a:p>
        </p:txBody>
      </p:sp>
    </p:spTree>
    <p:extLst>
      <p:ext uri="{BB962C8B-B14F-4D97-AF65-F5344CB8AC3E}">
        <p14:creationId xmlns:p14="http://schemas.microsoft.com/office/powerpoint/2010/main" val="684965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a:t>Meet the Team </a:t>
            </a:r>
          </a:p>
        </p:txBody>
      </p:sp>
      <p:sp>
        <p:nvSpPr>
          <p:cNvPr id="3" name="Content Placeholder 2"/>
          <p:cNvSpPr>
            <a:spLocks noGrp="1"/>
          </p:cNvSpPr>
          <p:nvPr>
            <p:ph idx="1"/>
          </p:nvPr>
        </p:nvSpPr>
        <p:spPr/>
        <p:txBody>
          <a:bodyPr vert="horz" lIns="91440" tIns="45720" rIns="91440" bIns="45720" rtlCol="0" anchor="t">
            <a:normAutofit/>
          </a:bodyPr>
          <a:lstStyle/>
          <a:p>
            <a:endParaRPr lang="en-GB">
              <a:latin typeface="+mj-lt"/>
            </a:endParaRPr>
          </a:p>
          <a:p>
            <a:r>
              <a:rPr lang="en-GB">
                <a:latin typeface="+mj-lt"/>
              </a:rPr>
              <a:t>Mrs Emily Buckler </a:t>
            </a:r>
            <a:r>
              <a:rPr lang="en-GB" sz="2400">
                <a:latin typeface="+mj-lt"/>
              </a:rPr>
              <a:t>(Year Group Leader)</a:t>
            </a:r>
          </a:p>
          <a:p>
            <a:r>
              <a:rPr lang="en-GB">
                <a:latin typeface="+mj-lt"/>
              </a:rPr>
              <a:t>Mrs Sue King</a:t>
            </a:r>
          </a:p>
          <a:p>
            <a:r>
              <a:rPr lang="en-GB">
                <a:latin typeface="+mj-lt"/>
              </a:rPr>
              <a:t>Miss Allen</a:t>
            </a:r>
            <a:endParaRPr lang="en-GB">
              <a:latin typeface="+mj-lt"/>
              <a:ea typeface="Calibri"/>
              <a:cs typeface="Calibri"/>
            </a:endParaRPr>
          </a:p>
          <a:p>
            <a:r>
              <a:rPr lang="en-GB">
                <a:latin typeface="+mj-lt"/>
              </a:rPr>
              <a:t>Mrs Holman</a:t>
            </a:r>
            <a:endParaRPr lang="en-GB">
              <a:latin typeface="+mj-lt"/>
              <a:ea typeface="Calibri"/>
              <a:cs typeface="Calibri"/>
            </a:endParaRPr>
          </a:p>
          <a:p>
            <a:r>
              <a:rPr lang="en-GB">
                <a:latin typeface="+mj-lt"/>
                <a:ea typeface="Calibri"/>
                <a:cs typeface="Calibri"/>
              </a:rPr>
              <a:t>Mrs Etty</a:t>
            </a:r>
          </a:p>
        </p:txBody>
      </p:sp>
      <p:pic>
        <p:nvPicPr>
          <p:cNvPr id="4" name="Picture 3"/>
          <p:cNvPicPr>
            <a:picLocks noChangeAspect="1"/>
          </p:cNvPicPr>
          <p:nvPr/>
        </p:nvPicPr>
        <p:blipFill>
          <a:blip r:embed="rId2"/>
          <a:stretch>
            <a:fillRect/>
          </a:stretch>
        </p:blipFill>
        <p:spPr>
          <a:xfrm>
            <a:off x="3995937" y="2872533"/>
            <a:ext cx="1080120" cy="1188390"/>
          </a:xfrm>
          <a:prstGeom prst="rect">
            <a:avLst/>
          </a:prstGeom>
        </p:spPr>
      </p:pic>
      <p:pic>
        <p:nvPicPr>
          <p:cNvPr id="6" name="Picture 5"/>
          <p:cNvPicPr>
            <a:picLocks noChangeAspect="1"/>
          </p:cNvPicPr>
          <p:nvPr/>
        </p:nvPicPr>
        <p:blipFill>
          <a:blip r:embed="rId3"/>
          <a:stretch>
            <a:fillRect/>
          </a:stretch>
        </p:blipFill>
        <p:spPr>
          <a:xfrm>
            <a:off x="5652120" y="2853596"/>
            <a:ext cx="1152128" cy="1222514"/>
          </a:xfrm>
          <a:prstGeom prst="rect">
            <a:avLst/>
          </a:prstGeom>
        </p:spPr>
      </p:pic>
      <p:pic>
        <p:nvPicPr>
          <p:cNvPr id="5" name="Picture 4">
            <a:extLst>
              <a:ext uri="{FF2B5EF4-FFF2-40B4-BE49-F238E27FC236}">
                <a16:creationId xmlns:a16="http://schemas.microsoft.com/office/drawing/2014/main" id="{CF14CA4A-F801-F352-DF23-225AB4E406FC}"/>
              </a:ext>
            </a:extLst>
          </p:cNvPr>
          <p:cNvPicPr>
            <a:picLocks noChangeAspect="1"/>
          </p:cNvPicPr>
          <p:nvPr/>
        </p:nvPicPr>
        <p:blipFill>
          <a:blip r:embed="rId4"/>
          <a:srcRect l="5351" r="4126" b="-877"/>
          <a:stretch>
            <a:fillRect/>
          </a:stretch>
        </p:blipFill>
        <p:spPr>
          <a:xfrm>
            <a:off x="3997090" y="4254695"/>
            <a:ext cx="1080175" cy="1616359"/>
          </a:xfrm>
          <a:prstGeom prst="rect">
            <a:avLst/>
          </a:prstGeom>
        </p:spPr>
      </p:pic>
      <p:pic>
        <p:nvPicPr>
          <p:cNvPr id="7" name="Picture 6">
            <a:extLst>
              <a:ext uri="{FF2B5EF4-FFF2-40B4-BE49-F238E27FC236}">
                <a16:creationId xmlns:a16="http://schemas.microsoft.com/office/drawing/2014/main" id="{7102CDCB-B795-D6A3-30A2-AF97CE6733E6}"/>
              </a:ext>
            </a:extLst>
          </p:cNvPr>
          <p:cNvPicPr>
            <a:picLocks noChangeAspect="1"/>
          </p:cNvPicPr>
          <p:nvPr/>
        </p:nvPicPr>
        <p:blipFill>
          <a:blip r:embed="rId5"/>
          <a:srcRect r="6977" b="574"/>
          <a:stretch>
            <a:fillRect/>
          </a:stretch>
        </p:blipFill>
        <p:spPr>
          <a:xfrm>
            <a:off x="7156051" y="2713075"/>
            <a:ext cx="1128433" cy="1338437"/>
          </a:xfrm>
          <a:prstGeom prst="rect">
            <a:avLst/>
          </a:prstGeom>
        </p:spPr>
      </p:pic>
      <p:pic>
        <p:nvPicPr>
          <p:cNvPr id="8" name="Picture 7">
            <a:extLst>
              <a:ext uri="{FF2B5EF4-FFF2-40B4-BE49-F238E27FC236}">
                <a16:creationId xmlns:a16="http://schemas.microsoft.com/office/drawing/2014/main" id="{8B9DD224-38EC-2652-9188-E8DCB954D637}"/>
              </a:ext>
            </a:extLst>
          </p:cNvPr>
          <p:cNvPicPr>
            <a:picLocks noChangeAspect="1"/>
          </p:cNvPicPr>
          <p:nvPr/>
        </p:nvPicPr>
        <p:blipFill>
          <a:blip r:embed="rId6"/>
          <a:stretch>
            <a:fillRect/>
          </a:stretch>
        </p:blipFill>
        <p:spPr>
          <a:xfrm>
            <a:off x="5476291" y="4376416"/>
            <a:ext cx="1501211" cy="1372886"/>
          </a:xfrm>
          <a:prstGeom prst="rect">
            <a:avLst/>
          </a:prstGeom>
        </p:spPr>
      </p:pic>
    </p:spTree>
    <p:extLst>
      <p:ext uri="{BB962C8B-B14F-4D97-AF65-F5344CB8AC3E}">
        <p14:creationId xmlns:p14="http://schemas.microsoft.com/office/powerpoint/2010/main" val="1095750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noGrp="1"/>
          </p:cNvSpPr>
          <p:nvPr>
            <p:ph idx="1"/>
          </p:nvPr>
        </p:nvSpPr>
        <p:spPr>
          <a:xfrm>
            <a:off x="457200" y="2359421"/>
            <a:ext cx="8229600" cy="4525963"/>
          </a:xfrm>
        </p:spPr>
        <p:txBody>
          <a:bodyPr vert="horz" lIns="91440" tIns="45720" rIns="91440" bIns="45720" rtlCol="0" anchor="t">
            <a:normAutofit/>
          </a:bodyPr>
          <a:lstStyle/>
          <a:p>
            <a:pPr lvl="0">
              <a:lnSpc>
                <a:spcPct val="90000"/>
              </a:lnSpc>
              <a:spcBef>
                <a:spcPts val="700"/>
              </a:spcBef>
            </a:pPr>
            <a:r>
              <a:rPr lang="en-GB">
                <a:latin typeface="+mj-lt"/>
              </a:rPr>
              <a:t>Autumn Term focus will be on Place Value; 4 Operations and Fractions. Homework will be a mixture of calculation, problem solving, tables and arithmetic. Most will be online activities. </a:t>
            </a:r>
          </a:p>
          <a:p>
            <a:pPr>
              <a:lnSpc>
                <a:spcPct val="90000"/>
              </a:lnSpc>
              <a:spcBef>
                <a:spcPts val="700"/>
              </a:spcBef>
            </a:pPr>
            <a:r>
              <a:rPr lang="en-GB">
                <a:latin typeface="+mj-lt"/>
              </a:rPr>
              <a:t>Knowing times table facts up to 12x12 is essential. Year 4 National Times Table Check –End of May/ start of June 2026.</a:t>
            </a:r>
            <a:endParaRPr lang="en-GB">
              <a:latin typeface="+mj-lt"/>
              <a:ea typeface="Calibri"/>
              <a:cs typeface="Calibri"/>
            </a:endParaRPr>
          </a:p>
          <a:p>
            <a:pPr lvl="0">
              <a:lnSpc>
                <a:spcPct val="90000"/>
              </a:lnSpc>
              <a:spcBef>
                <a:spcPts val="700"/>
              </a:spcBef>
            </a:pPr>
            <a:r>
              <a:rPr lang="en-GB">
                <a:latin typeface="+mj-lt"/>
              </a:rPr>
              <a:t>Reminder: All children are subscribed to Times Tables Rockstars and Doodle maths.</a:t>
            </a:r>
            <a:endParaRPr lang="en-GB" sz="3000">
              <a:latin typeface="+mj-lt"/>
            </a:endParaRPr>
          </a:p>
        </p:txBody>
      </p:sp>
      <p:sp>
        <p:nvSpPr>
          <p:cNvPr id="5" name="AutoShape 2" descr="Image result for math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latin typeface="+mj-lt"/>
            </a:endParaRPr>
          </a:p>
        </p:txBody>
      </p:sp>
      <p:sp>
        <p:nvSpPr>
          <p:cNvPr id="6" name="AutoShape 4" descr="Image result for math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latin typeface="+mj-lt"/>
            </a:endParaRPr>
          </a:p>
        </p:txBody>
      </p:sp>
      <p:pic>
        <p:nvPicPr>
          <p:cNvPr id="1029"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l="4720" t="22538" r="52983" b="30524"/>
          <a:stretch/>
        </p:blipFill>
        <p:spPr bwMode="auto">
          <a:xfrm>
            <a:off x="3347864" y="146095"/>
            <a:ext cx="2455442" cy="204363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4346517"/>
      </p:ext>
    </p:extLst>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noGrp="1"/>
          </p:cNvSpPr>
          <p:nvPr>
            <p:ph idx="1"/>
          </p:nvPr>
        </p:nvSpPr>
        <p:spPr>
          <a:xfrm>
            <a:off x="179512" y="1916835"/>
            <a:ext cx="8712968" cy="4608509"/>
          </a:xfrm>
        </p:spPr>
        <p:txBody>
          <a:bodyPr>
            <a:normAutofit fontScale="92500" lnSpcReduction="10000"/>
          </a:bodyPr>
          <a:lstStyle/>
          <a:p>
            <a:r>
              <a:rPr lang="en-GB" sz="2800">
                <a:latin typeface="+mj-lt"/>
              </a:rPr>
              <a:t>Our genres for this term are: stories with mythical settings and explanation texts. </a:t>
            </a:r>
          </a:p>
          <a:p>
            <a:r>
              <a:rPr lang="en-GB" sz="2800"/>
              <a:t> </a:t>
            </a:r>
            <a:r>
              <a:rPr lang="en-GB" sz="2800" b="1" err="1"/>
              <a:t>SPaG</a:t>
            </a:r>
            <a:r>
              <a:rPr lang="en-GB" sz="2800"/>
              <a:t> (Spelling/punctuation/ grammar) will be taught within our five writing sessions. Five </a:t>
            </a:r>
            <a:r>
              <a:rPr lang="en-GB" sz="2800" b="1"/>
              <a:t>Whole Class Reading</a:t>
            </a:r>
            <a:r>
              <a:rPr lang="en-GB" sz="2800"/>
              <a:t> sessions per week. (A class novel will be shared daily by the class teacher after lunch; two reading sessions per week will be based on the class novel). Spelling lessons are taught weekly. The year 3/4 statutory spelling list can be found in the back of the pupil planners</a:t>
            </a:r>
          </a:p>
          <a:p>
            <a:r>
              <a:rPr lang="en-GB" sz="2800">
                <a:latin typeface="+mj-lt"/>
              </a:rPr>
              <a:t>Pupils will have access to Doodle English &amp; Spell and Spag.com</a:t>
            </a:r>
            <a:endParaRPr lang="en-GB" sz="2700">
              <a:latin typeface="+mj-lt"/>
            </a:endParaRPr>
          </a:p>
        </p:txBody>
      </p:sp>
      <p:pic>
        <p:nvPicPr>
          <p:cNvPr id="2050" name="Picture 2" descr="https://www.englishimpression.com/Uploads/15-8-2016-image/English.png"/>
          <p:cNvPicPr>
            <a:picLocks noChangeAspect="1" noChangeArrowheads="1"/>
          </p:cNvPicPr>
          <p:nvPr/>
        </p:nvPicPr>
        <p:blipFill>
          <a:blip r:embed="rId2" cstate="print">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491880" y="188640"/>
            <a:ext cx="2195376" cy="16824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6017494"/>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noGrp="1"/>
          </p:cNvSpPr>
          <p:nvPr>
            <p:ph idx="1"/>
          </p:nvPr>
        </p:nvSpPr>
        <p:spPr>
          <a:xfrm>
            <a:off x="457200" y="2060847"/>
            <a:ext cx="8229600" cy="4680520"/>
          </a:xfrm>
        </p:spPr>
        <p:txBody>
          <a:bodyPr vert="horz" lIns="91440" tIns="45720" rIns="91440" bIns="45720" rtlCol="0" anchor="t">
            <a:normAutofit/>
          </a:bodyPr>
          <a:lstStyle/>
          <a:p>
            <a:r>
              <a:rPr lang="en-GB" sz="4000">
                <a:latin typeface="Calibri"/>
                <a:ea typeface="Calibri"/>
                <a:cs typeface="Calibri"/>
              </a:rPr>
              <a:t>Electricity and Properties of materials </a:t>
            </a:r>
            <a:endParaRPr lang="en-GB" sz="2400">
              <a:latin typeface="Calibri" panose="020F0502020204030204" pitchFamily="34" charset="0"/>
              <a:ea typeface="Calibri" panose="020F0502020204030204" pitchFamily="34" charset="0"/>
              <a:cs typeface="Calibri" panose="020F0502020204030204" pitchFamily="34" charset="0"/>
            </a:endParaRPr>
          </a:p>
          <a:p>
            <a:r>
              <a:rPr lang="en-GB" sz="4000">
                <a:latin typeface="Calibri"/>
                <a:ea typeface="Calibri"/>
                <a:cs typeface="Calibri"/>
              </a:rPr>
              <a:t>There are useful resources on the BBC website. </a:t>
            </a:r>
            <a:r>
              <a:rPr lang="en-GB" sz="2400" u="sng">
                <a:solidFill>
                  <a:srgbClr val="008000"/>
                </a:solidFill>
                <a:latin typeface="Century Gothic"/>
                <a:cs typeface="Arial"/>
                <a:hlinkClick r:id="rId2"/>
              </a:rPr>
              <a:t>http://www.bbc.co.uk/schools/ks2bitesize/science/</a:t>
            </a:r>
            <a:r>
              <a:rPr lang="en-GB" sz="2400" i="1">
                <a:latin typeface="Century Gothic"/>
                <a:cs typeface="Arial"/>
              </a:rPr>
              <a:t> </a:t>
            </a:r>
            <a:endParaRPr lang="en-GB" sz="2400">
              <a:latin typeface="Calibri" panose="020F0502020204030204" pitchFamily="34" charset="0"/>
              <a:ea typeface="Calibri"/>
              <a:cs typeface="Calibri" panose="020F0502020204030204" pitchFamily="34" charset="0"/>
            </a:endParaRPr>
          </a:p>
          <a:p>
            <a:pPr lvl="0"/>
            <a:r>
              <a:rPr lang="en-GB" sz="4000">
                <a:latin typeface="Calibri" panose="020F0502020204030204" pitchFamily="34" charset="0"/>
                <a:cs typeface="Calibri" panose="020F0502020204030204" pitchFamily="34" charset="0"/>
              </a:rPr>
              <a:t>Outdoor learning opportunities will be encouraged. </a:t>
            </a:r>
          </a:p>
          <a:p>
            <a:pPr lvl="0"/>
            <a:endParaRPr lang="en-GB">
              <a:latin typeface="Calibri" panose="020F0502020204030204" pitchFamily="34" charset="0"/>
              <a:cs typeface="Calibri" panose="020F0502020204030204" pitchFamily="34" charset="0"/>
            </a:endParaRPr>
          </a:p>
        </p:txBody>
      </p:sp>
      <p:pic>
        <p:nvPicPr>
          <p:cNvPr id="3074" name="Picture 2" descr="https://scijinks.gov/science/science-03.png"/>
          <p:cNvPicPr>
            <a:picLocks noChangeAspect="1" noChangeArrowheads="1"/>
          </p:cNvPicPr>
          <p:nvPr/>
        </p:nvPicPr>
        <p:blipFill>
          <a:blip r:embed="rId3"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2555776" y="332656"/>
            <a:ext cx="4046565" cy="14382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616452"/>
      </p:ext>
    </p:extLst>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fakenham-inf.norfolk.sch.uk/wp-content/uploads/2014/12/PSHE_Hi-res_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27603" y="188640"/>
            <a:ext cx="3358915" cy="15121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9" name="Rectangle 8"/>
          <p:cNvSpPr/>
          <p:nvPr/>
        </p:nvSpPr>
        <p:spPr>
          <a:xfrm>
            <a:off x="147103" y="2060848"/>
            <a:ext cx="8784976" cy="4154984"/>
          </a:xfrm>
          <a:prstGeom prst="rect">
            <a:avLst/>
          </a:prstGeom>
        </p:spPr>
        <p:txBody>
          <a:bodyPr wrap="square">
            <a:spAutoFit/>
          </a:bodyPr>
          <a:lstStyle/>
          <a:p>
            <a:pPr lvl="0"/>
            <a:r>
              <a:rPr lang="en-GB" sz="2400" b="1"/>
              <a:t>PSHE</a:t>
            </a:r>
            <a:r>
              <a:rPr lang="en-GB" sz="2400"/>
              <a:t>: We use a scheme called Jigsaw which brings together emotional literacy, social skills and spiritual development in a comprehensive scheme of learning. Emphasis on well-being and resilience</a:t>
            </a:r>
          </a:p>
          <a:p>
            <a:pPr marL="457200" lvl="0" indent="-457200"/>
            <a:r>
              <a:rPr lang="en-GB" sz="2400"/>
              <a:t>Autumn 1: Being me in my world </a:t>
            </a:r>
          </a:p>
          <a:p>
            <a:pPr marL="457200" lvl="0" indent="-457200"/>
            <a:r>
              <a:rPr lang="en-GB" sz="2400"/>
              <a:t>Autumn 2: Celebrating difference</a:t>
            </a:r>
          </a:p>
          <a:p>
            <a:pPr marL="457200" lvl="0" indent="-457200"/>
            <a:r>
              <a:rPr lang="en-GB" sz="2400"/>
              <a:t>Spring 1: Dreams and goals</a:t>
            </a:r>
          </a:p>
          <a:p>
            <a:pPr marL="457200" lvl="0" indent="-457200"/>
            <a:r>
              <a:rPr lang="en-GB" sz="2400"/>
              <a:t>Spring 2: Healthy me</a:t>
            </a:r>
          </a:p>
          <a:p>
            <a:pPr marL="457200" lvl="0" indent="-457200"/>
            <a:r>
              <a:rPr lang="en-GB" sz="2400"/>
              <a:t>Summer 1: Relationships</a:t>
            </a:r>
          </a:p>
          <a:p>
            <a:pPr marL="457200" lvl="0" indent="-457200"/>
            <a:r>
              <a:rPr lang="en-GB" sz="2400"/>
              <a:t>Summer 2: Changing me (Including SRE)</a:t>
            </a:r>
          </a:p>
          <a:p>
            <a:pPr marL="457200" lvl="0" indent="-457200"/>
            <a:r>
              <a:rPr lang="en-GB" sz="2400"/>
              <a:t>Additional social and emotional support (Calm Club, ELSA &amp; Thrive)</a:t>
            </a:r>
          </a:p>
        </p:txBody>
      </p:sp>
    </p:spTree>
    <p:extLst>
      <p:ext uri="{BB962C8B-B14F-4D97-AF65-F5344CB8AC3E}">
        <p14:creationId xmlns:p14="http://schemas.microsoft.com/office/powerpoint/2010/main" val="1055316412"/>
      </p:ext>
    </p:extLst>
  </p:cSld>
  <p:clrMapOvr>
    <a:masterClrMapping/>
  </p:clrMapOvr>
  <p:transition spd="slow">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47103" y="2060848"/>
            <a:ext cx="8784976" cy="3354765"/>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GB" sz="200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endParaRPr lang="en-GB" sz="320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sz="3200">
                <a:latin typeface="Calibri"/>
                <a:ea typeface="Calibri"/>
                <a:cs typeface="Calibri"/>
              </a:rPr>
              <a:t>We use the Surrey Agreed syllabus for RE  </a:t>
            </a:r>
          </a:p>
          <a:p>
            <a:pPr marL="457200" indent="-457200">
              <a:buFont typeface="Arial" panose="020B0604020202020204" pitchFamily="34" charset="0"/>
              <a:buChar char="•"/>
            </a:pPr>
            <a:r>
              <a:rPr lang="en-GB" sz="3200">
                <a:latin typeface="Calibri" panose="020F0502020204030204" pitchFamily="34" charset="0"/>
                <a:cs typeface="Calibri" panose="020F0502020204030204" pitchFamily="34" charset="0"/>
              </a:rPr>
              <a:t>Beliefs and Practices  </a:t>
            </a:r>
            <a:r>
              <a:rPr lang="en-GB" sz="2400">
                <a:latin typeface="Calibri" panose="020F0502020204030204" pitchFamily="34" charset="0"/>
                <a:cs typeface="Calibri" panose="020F0502020204030204" pitchFamily="34" charset="0"/>
              </a:rPr>
              <a:t>(Judaism and Christianity)  </a:t>
            </a:r>
            <a:r>
              <a:rPr lang="en-GB" sz="3200">
                <a:latin typeface="Calibri" panose="020F0502020204030204" pitchFamily="34" charset="0"/>
                <a:cs typeface="Calibri" panose="020F0502020204030204" pitchFamily="34" charset="0"/>
              </a:rPr>
              <a:t>including Christmas.</a:t>
            </a:r>
          </a:p>
          <a:p>
            <a:pPr marL="457200" indent="-457200">
              <a:buFont typeface="Arial" panose="020B0604020202020204" pitchFamily="34" charset="0"/>
              <a:buChar char="•"/>
            </a:pPr>
            <a:r>
              <a:rPr lang="en-GB" sz="3200">
                <a:latin typeface="Calibri"/>
                <a:ea typeface="Calibri"/>
                <a:cs typeface="Calibri"/>
              </a:rPr>
              <a:t>Religious enrichment during the year</a:t>
            </a:r>
          </a:p>
          <a:p>
            <a:pPr marL="457200" indent="-457200">
              <a:buFont typeface="Arial" panose="020B0604020202020204" pitchFamily="34" charset="0"/>
              <a:buChar char="•"/>
            </a:pPr>
            <a:r>
              <a:rPr lang="en-GB" sz="3200">
                <a:latin typeface="Calibri"/>
                <a:ea typeface="Calibri"/>
                <a:cs typeface="Calibri"/>
              </a:rPr>
              <a:t>Picture News weekly  </a:t>
            </a:r>
          </a:p>
        </p:txBody>
      </p:sp>
      <p:pic>
        <p:nvPicPr>
          <p:cNvPr id="4100" name="Picture 4" descr="http://www.springfield.derbyshire.sch.uk/wp-content/uploads/2014/08/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7111" y="692696"/>
            <a:ext cx="1544960" cy="154496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3486121"/>
      </p:ext>
    </p:extLst>
  </p:cSld>
  <p:clrMapOvr>
    <a:masterClrMapping/>
  </p:clrMapOvr>
  <p:transition spd="slow">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noGrp="1"/>
          </p:cNvSpPr>
          <p:nvPr>
            <p:ph idx="1"/>
          </p:nvPr>
        </p:nvSpPr>
        <p:spPr>
          <a:xfrm>
            <a:off x="457200" y="1600200"/>
            <a:ext cx="8229600" cy="4997150"/>
          </a:xfrm>
        </p:spPr>
        <p:txBody>
          <a:bodyPr vert="horz" lIns="91440" tIns="45720" rIns="91440" bIns="45720" rtlCol="0" anchor="t">
            <a:normAutofit fontScale="92500" lnSpcReduction="10000"/>
          </a:bodyPr>
          <a:lstStyle/>
          <a:p>
            <a:pPr marL="0" lvl="0" indent="0">
              <a:buNone/>
            </a:pPr>
            <a:endParaRPr lang="en-GB">
              <a:latin typeface="+mj-lt"/>
            </a:endParaRPr>
          </a:p>
          <a:p>
            <a:pPr marL="0" indent="0">
              <a:buNone/>
            </a:pPr>
            <a:r>
              <a:rPr lang="en-GB" sz="3000">
                <a:latin typeface="+mj-lt"/>
              </a:rPr>
              <a:t>The school uses the Collins Geography and History scheme. This is an enquiry based scheme led by innovative key questions. The children are taught important subject knowledge, whilst allowing sufficient time for mastering key subject skills, and challenging outcomes through investigating at greater depth.</a:t>
            </a:r>
          </a:p>
          <a:p>
            <a:pPr marL="0" lvl="0" indent="0">
              <a:buNone/>
            </a:pPr>
            <a:r>
              <a:rPr lang="en-GB" sz="3800" b="1">
                <a:latin typeface="+mj-lt"/>
              </a:rPr>
              <a:t>HISTORY :  </a:t>
            </a:r>
            <a:r>
              <a:rPr lang="en-GB" sz="3800">
                <a:latin typeface="+mj-lt"/>
              </a:rPr>
              <a:t>Romans </a:t>
            </a:r>
          </a:p>
          <a:p>
            <a:pPr marL="0" lvl="0" indent="0">
              <a:buNone/>
            </a:pPr>
            <a:r>
              <a:rPr lang="en-GB" sz="3800">
                <a:latin typeface="+mj-lt"/>
              </a:rPr>
              <a:t>       </a:t>
            </a:r>
            <a:br>
              <a:rPr lang="en-GB" sz="3800">
                <a:latin typeface="+mj-lt"/>
              </a:rPr>
            </a:br>
            <a:r>
              <a:rPr lang="en-GB" sz="3800" b="1">
                <a:latin typeface="+mj-lt"/>
              </a:rPr>
              <a:t>GEOGRAPHY: </a:t>
            </a:r>
            <a:r>
              <a:rPr lang="en-GB" sz="3800">
                <a:latin typeface="+mj-lt"/>
              </a:rPr>
              <a:t>Fairtrade</a:t>
            </a:r>
            <a:r>
              <a:rPr lang="en-GB">
                <a:latin typeface="+mj-lt"/>
              </a:rPr>
              <a:t> </a:t>
            </a:r>
          </a:p>
          <a:p>
            <a:pPr marL="0" lvl="0" indent="0">
              <a:buNone/>
            </a:pPr>
            <a:endParaRPr lang="en-GB">
              <a:latin typeface="+mj-lt"/>
            </a:endParaRPr>
          </a:p>
        </p:txBody>
      </p:sp>
      <p:pic>
        <p:nvPicPr>
          <p:cNvPr id="6" name="Picture 2" descr="http://www.st-marys-whitstable.kent.sch.uk/_files/images/page/HistoryZone/07808F21838CD6CB3426CB537F77039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58758"/>
            <a:ext cx="2520280" cy="173899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7" name="Picture 2" descr="https://www.thestudentroom.co.uk/w/images/c/cd/Geograph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58758"/>
            <a:ext cx="2448272" cy="1839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7416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noGrp="1"/>
          </p:cNvSpPr>
          <p:nvPr>
            <p:ph type="ctrTitle"/>
          </p:nvPr>
        </p:nvSpPr>
        <p:spPr>
          <a:xfrm>
            <a:off x="-5292" y="908720"/>
            <a:ext cx="9144000" cy="6192691"/>
          </a:xfrm>
        </p:spPr>
        <p:txBody>
          <a:bodyPr>
            <a:normAutofit/>
          </a:bodyPr>
          <a:lstStyle/>
          <a:p>
            <a:br>
              <a:rPr lang="en-GB" sz="3200">
                <a:latin typeface="Calibri" panose="020F0502020204030204" pitchFamily="34" charset="0"/>
                <a:cs typeface="Calibri" panose="020F0502020204030204" pitchFamily="34" charset="0"/>
              </a:rPr>
            </a:br>
            <a:r>
              <a:rPr lang="en-GB" sz="2700" b="1">
                <a:latin typeface="Calibri"/>
                <a:ea typeface="Calibri"/>
                <a:cs typeface="Calibri"/>
              </a:rPr>
              <a:t>ART:  </a:t>
            </a:r>
            <a:r>
              <a:rPr lang="en-GB" sz="2700">
                <a:latin typeface="Calibri"/>
                <a:ea typeface="Calibri"/>
                <a:cs typeface="Calibri"/>
              </a:rPr>
              <a:t>Pointillism </a:t>
            </a:r>
            <a:br>
              <a:rPr lang="en-GB" sz="2700">
                <a:latin typeface="Calibri" panose="020F0502020204030204" pitchFamily="34" charset="0"/>
                <a:ea typeface="Calibri"/>
                <a:cs typeface="Calibri" panose="020F0502020204030204" pitchFamily="34" charset="0"/>
              </a:rPr>
            </a:br>
            <a:r>
              <a:rPr lang="en-GB" sz="2700" b="1">
                <a:latin typeface="Calibri"/>
                <a:ea typeface="Calibri"/>
                <a:cs typeface="Calibri"/>
              </a:rPr>
              <a:t>DT: </a:t>
            </a:r>
            <a:r>
              <a:rPr lang="en-GB" sz="2700">
                <a:latin typeface="Calibri"/>
                <a:ea typeface="Calibri"/>
                <a:cs typeface="Calibri"/>
              </a:rPr>
              <a:t>Catapaults</a:t>
            </a:r>
            <a:br>
              <a:rPr lang="en-GB" sz="2700">
                <a:latin typeface="Calibri"/>
                <a:cs typeface="Calibri"/>
              </a:rPr>
            </a:br>
            <a:r>
              <a:rPr lang="en-GB" sz="2700">
                <a:latin typeface="Calibri"/>
                <a:ea typeface="Calibri"/>
                <a:cs typeface="Calibri"/>
              </a:rPr>
              <a:t>using our Plan Be scheme</a:t>
            </a:r>
            <a:br>
              <a:rPr lang="en-GB" sz="2700">
                <a:latin typeface="Calibri" panose="020F0502020204030204" pitchFamily="34" charset="0"/>
                <a:cs typeface="Calibri" panose="020F0502020204030204" pitchFamily="34" charset="0"/>
              </a:rPr>
            </a:br>
            <a:br>
              <a:rPr lang="en-GB" sz="2700">
                <a:latin typeface="Calibri" panose="020F0502020204030204" pitchFamily="34" charset="0"/>
                <a:cs typeface="Calibri" panose="020F0502020204030204" pitchFamily="34" charset="0"/>
              </a:rPr>
            </a:br>
            <a:br>
              <a:rPr lang="en-GB" sz="2700">
                <a:latin typeface="Calibri" panose="020F0502020204030204" pitchFamily="34" charset="0"/>
                <a:cs typeface="Calibri" panose="020F0502020204030204" pitchFamily="34" charset="0"/>
              </a:rPr>
            </a:br>
            <a:r>
              <a:rPr lang="en-GB" sz="2700" b="1">
                <a:latin typeface="Calibri"/>
                <a:ea typeface="Calibri"/>
                <a:cs typeface="Calibri"/>
              </a:rPr>
              <a:t>PE: </a:t>
            </a:r>
            <a:r>
              <a:rPr lang="en-GB" sz="2700">
                <a:latin typeface="Calibri"/>
                <a:ea typeface="Calibri"/>
                <a:cs typeface="Calibri"/>
              </a:rPr>
              <a:t>Taught on Fridays</a:t>
            </a:r>
            <a:br>
              <a:rPr lang="en-GB" sz="2700">
                <a:latin typeface="Calibri" panose="020F0502020204030204" pitchFamily="34" charset="0"/>
                <a:cs typeface="Calibri" panose="020F0502020204030204" pitchFamily="34" charset="0"/>
              </a:rPr>
            </a:br>
            <a:r>
              <a:rPr lang="en-GB" sz="2400">
                <a:latin typeface="Calibri"/>
                <a:ea typeface="Calibri"/>
                <a:cs typeface="Calibri"/>
              </a:rPr>
              <a:t>Pupils should come to school dressed in their PE Kit on their PE day. Children will also take part in the daily mile and use the outdoor gym equipment. Navy tracksuits are allowed in colder months. Watches and earrings must be removed by the children for PE lessons. </a:t>
            </a:r>
            <a:br>
              <a:rPr lang="en-GB" sz="2400">
                <a:latin typeface="Calibri"/>
                <a:ea typeface="Calibri"/>
                <a:cs typeface="Calibri"/>
              </a:rPr>
            </a:br>
            <a:r>
              <a:rPr lang="en-GB" sz="2400" b="1">
                <a:latin typeface="Calibri"/>
                <a:ea typeface="Calibri"/>
                <a:cs typeface="Calibri"/>
              </a:rPr>
              <a:t>Thursday 11th September for 6 weeks we will be having cricket coaching run by Surrey Cricket- PE kit must be worn</a:t>
            </a:r>
          </a:p>
        </p:txBody>
      </p:sp>
      <p:pic>
        <p:nvPicPr>
          <p:cNvPr id="5124" name="Picture 4" descr="https://image.shutterstock.com/z/stock-vector-art-word-cloud-business-concept-26395132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6661"/>
          <a:stretch/>
        </p:blipFill>
        <p:spPr bwMode="auto">
          <a:xfrm>
            <a:off x="755576" y="179437"/>
            <a:ext cx="2143041" cy="145856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25" name="Picture 5"/>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6477" t="46970" r="64631" b="19696"/>
          <a:stretch/>
        </p:blipFill>
        <p:spPr bwMode="auto">
          <a:xfrm>
            <a:off x="7812360" y="2806453"/>
            <a:ext cx="1185372" cy="15686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descr="Image result for design and technolog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92080" y="190156"/>
            <a:ext cx="3445432" cy="1458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5206289"/>
      </p:ext>
    </p:extLst>
  </p:cSld>
  <p:clrMapOvr>
    <a:masterClrMapping/>
  </p:clrMapOvr>
  <p:transition spd="slow">
    <p:wheel spokes="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noGrp="1"/>
          </p:cNvSpPr>
          <p:nvPr>
            <p:ph idx="1"/>
          </p:nvPr>
        </p:nvSpPr>
        <p:spPr>
          <a:xfrm>
            <a:off x="395536" y="1844824"/>
            <a:ext cx="8229600" cy="4525963"/>
          </a:xfrm>
        </p:spPr>
        <p:txBody>
          <a:bodyPr vert="horz" lIns="91440" tIns="45720" rIns="91440" bIns="45720" rtlCol="0" anchor="t">
            <a:normAutofit lnSpcReduction="10000"/>
          </a:bodyPr>
          <a:lstStyle/>
          <a:p>
            <a:r>
              <a:rPr lang="en-GB">
                <a:latin typeface="Calibri"/>
                <a:ea typeface="Calibri"/>
                <a:cs typeface="Calibri"/>
              </a:rPr>
              <a:t> </a:t>
            </a:r>
            <a:r>
              <a:rPr lang="en-GB" err="1">
                <a:latin typeface="Calibri"/>
                <a:ea typeface="Calibri"/>
                <a:cs typeface="Calibri"/>
              </a:rPr>
              <a:t>Bignor</a:t>
            </a:r>
            <a:r>
              <a:rPr lang="en-GB">
                <a:latin typeface="Calibri"/>
                <a:ea typeface="Calibri"/>
                <a:cs typeface="Calibri"/>
              </a:rPr>
              <a:t> Roman Villa: 22nd October</a:t>
            </a:r>
            <a:r>
              <a:rPr lang="en-GB">
                <a:ea typeface="Calibri"/>
                <a:cs typeface="Calibri"/>
              </a:rPr>
              <a:t> </a:t>
            </a:r>
            <a:r>
              <a:rPr lang="en-US">
                <a:ea typeface="Calibri"/>
                <a:cs typeface="Calibri"/>
              </a:rPr>
              <a:t>2025</a:t>
            </a:r>
          </a:p>
          <a:p>
            <a:pPr marL="0" lvl="0" indent="0">
              <a:buNone/>
            </a:pPr>
            <a:endParaRPr lang="en-GB">
              <a:latin typeface="Calibri" panose="020F0502020204030204" pitchFamily="34" charset="0"/>
              <a:cs typeface="Calibri" panose="020F0502020204030204" pitchFamily="34" charset="0"/>
            </a:endParaRPr>
          </a:p>
          <a:p>
            <a:pPr lvl="0"/>
            <a:endParaRPr lang="en-GB">
              <a:latin typeface="Calibri" panose="020F0502020204030204" pitchFamily="34" charset="0"/>
              <a:cs typeface="Calibri" panose="020F0502020204030204" pitchFamily="34" charset="0"/>
            </a:endParaRPr>
          </a:p>
          <a:p>
            <a:pPr lvl="0"/>
            <a:endParaRPr lang="en-GB">
              <a:latin typeface="Calibri" panose="020F0502020204030204" pitchFamily="34" charset="0"/>
              <a:cs typeface="Calibri" panose="020F0502020204030204" pitchFamily="34" charset="0"/>
            </a:endParaRPr>
          </a:p>
          <a:p>
            <a:r>
              <a:rPr lang="en-GB">
                <a:latin typeface="Calibri"/>
                <a:ea typeface="Calibri"/>
                <a:cs typeface="Calibri"/>
              </a:rPr>
              <a:t>High Ashurst residential:  5th-7th November 2025 (Parent meeting 14th October) </a:t>
            </a:r>
            <a:endParaRPr lang="en-GB" sz="2400">
              <a:latin typeface="Calibri"/>
              <a:ea typeface="Calibri"/>
              <a:cs typeface="Calibri"/>
            </a:endParaRPr>
          </a:p>
          <a:p>
            <a:r>
              <a:rPr lang="en-GB">
                <a:latin typeface="Calibri"/>
                <a:ea typeface="Calibri"/>
                <a:cs typeface="Calibri"/>
              </a:rPr>
              <a:t>The Children's Concert 28th January 2026</a:t>
            </a:r>
          </a:p>
          <a:p>
            <a:r>
              <a:rPr lang="en-GB" sz="3000">
                <a:latin typeface="Calibri"/>
                <a:ea typeface="Calibri"/>
                <a:cs typeface="Calibri"/>
              </a:rPr>
              <a:t>Pond dipping: July</a:t>
            </a:r>
          </a:p>
          <a:p>
            <a:pPr lvl="0"/>
            <a:endParaRPr lang="en-GB" sz="2400">
              <a:latin typeface="Calibri" panose="020F0502020204030204" pitchFamily="34" charset="0"/>
              <a:cs typeface="Calibri" panose="020F0502020204030204" pitchFamily="34" charset="0"/>
            </a:endParaRPr>
          </a:p>
          <a:p>
            <a:pPr lvl="0"/>
            <a:endParaRPr lang="en-GB">
              <a:latin typeface="Calibri" panose="020F0502020204030204" pitchFamily="34" charset="0"/>
              <a:cs typeface="Calibri" panose="020F0502020204030204" pitchFamily="34" charset="0"/>
            </a:endParaRPr>
          </a:p>
        </p:txBody>
      </p:sp>
      <p:pic>
        <p:nvPicPr>
          <p:cNvPr id="6146" name="Picture 2" descr="http://www.spsfg.org/uploaded/images/spsgsummer_enrichment_sol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1679" y="476672"/>
            <a:ext cx="5997749" cy="8024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50" name="Picture 6" descr="http://www.hunters.co.uk/files/6313/6264/9411/High-Ashurst-817x40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68543" y="3083580"/>
            <a:ext cx="2317130" cy="11514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368585"/>
      </p:ext>
    </p:extLst>
  </p:cSld>
  <p:clrMapOvr>
    <a:masterClrMapping/>
  </p:clrMapOvr>
  <p:transition spd="slow">
    <p:check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noGrp="1"/>
          </p:cNvSpPr>
          <p:nvPr>
            <p:ph idx="1"/>
          </p:nvPr>
        </p:nvSpPr>
        <p:spPr>
          <a:xfrm>
            <a:off x="179512" y="1744219"/>
            <a:ext cx="8784976" cy="4925141"/>
          </a:xfrm>
        </p:spPr>
        <p:txBody>
          <a:bodyPr>
            <a:normAutofit fontScale="77500" lnSpcReduction="20000"/>
          </a:bodyPr>
          <a:lstStyle/>
          <a:p>
            <a:pPr lvl="0">
              <a:lnSpc>
                <a:spcPct val="90000"/>
              </a:lnSpc>
            </a:pPr>
            <a:r>
              <a:rPr lang="en-GB">
                <a:latin typeface="Calibri" panose="020F0502020204030204" pitchFamily="34" charset="0"/>
                <a:cs typeface="Calibri" panose="020F0502020204030204" pitchFamily="34" charset="0"/>
              </a:rPr>
              <a:t>Children are expected to read 5x per week for 20 mins.  This should be recorded in their Homework Planner and signed weekly by a parent/adult.  </a:t>
            </a:r>
          </a:p>
          <a:p>
            <a:pPr lvl="0">
              <a:lnSpc>
                <a:spcPct val="90000"/>
              </a:lnSpc>
            </a:pPr>
            <a:r>
              <a:rPr lang="en-GB">
                <a:latin typeface="Calibri" panose="020F0502020204030204" pitchFamily="34" charset="0"/>
                <a:cs typeface="Calibri" panose="020F0502020204030204" pitchFamily="34" charset="0"/>
              </a:rPr>
              <a:t>Homework for Maths and English will be set every </a:t>
            </a:r>
            <a:r>
              <a:rPr lang="en-GB" b="1">
                <a:latin typeface="Calibri" panose="020F0502020204030204" pitchFamily="34" charset="0"/>
                <a:cs typeface="Calibri" panose="020F0502020204030204" pitchFamily="34" charset="0"/>
              </a:rPr>
              <a:t>Monday</a:t>
            </a:r>
            <a:r>
              <a:rPr lang="en-GB">
                <a:latin typeface="Calibri" panose="020F0502020204030204" pitchFamily="34" charset="0"/>
                <a:cs typeface="Calibri" panose="020F0502020204030204" pitchFamily="34" charset="0"/>
              </a:rPr>
              <a:t> and uploaded onto Google Classroom the weekend before. Spelling lists are set weekly.  Homework should take no longer than 20 minutes </a:t>
            </a:r>
            <a:r>
              <a:rPr lang="en-GB" i="1">
                <a:latin typeface="Calibri" panose="020F0502020204030204" pitchFamily="34" charset="0"/>
                <a:cs typeface="Calibri" panose="020F0502020204030204" pitchFamily="34" charset="0"/>
              </a:rPr>
              <a:t>unless a child is happy to continue.  </a:t>
            </a:r>
            <a:r>
              <a:rPr lang="en-GB">
                <a:latin typeface="Calibri" panose="020F0502020204030204" pitchFamily="34" charset="0"/>
                <a:cs typeface="Calibri" panose="020F0502020204030204" pitchFamily="34" charset="0"/>
              </a:rPr>
              <a:t>On occasion, science, topic or art homework may be set instead of online tasks.  </a:t>
            </a:r>
          </a:p>
          <a:p>
            <a:pPr lvl="0">
              <a:lnSpc>
                <a:spcPct val="90000"/>
              </a:lnSpc>
            </a:pPr>
            <a:r>
              <a:rPr lang="en-GB">
                <a:latin typeface="Calibri" panose="020F0502020204030204" pitchFamily="34" charset="0"/>
                <a:cs typeface="Calibri" panose="020F0502020204030204" pitchFamily="34" charset="0"/>
              </a:rPr>
              <a:t>We encourage parents to support their child with their learning as much as possible. </a:t>
            </a:r>
          </a:p>
          <a:p>
            <a:pPr>
              <a:lnSpc>
                <a:spcPct val="90000"/>
              </a:lnSpc>
            </a:pPr>
            <a:r>
              <a:rPr lang="en-GB"/>
              <a:t>Homework club takes place during </a:t>
            </a:r>
            <a:r>
              <a:rPr lang="en-GB" b="1"/>
              <a:t>Tuesday Lunchtime </a:t>
            </a:r>
            <a:r>
              <a:rPr lang="en-GB"/>
              <a:t>for children that require more support or those children that don’t have access to digital devices or a connection to the internet at home. </a:t>
            </a:r>
          </a:p>
          <a:p>
            <a:pPr>
              <a:lnSpc>
                <a:spcPct val="90000"/>
              </a:lnSpc>
            </a:pPr>
            <a:r>
              <a:rPr lang="en-GB"/>
              <a:t>Topic Webs will be sent home</a:t>
            </a:r>
          </a:p>
          <a:p>
            <a:pPr lvl="0">
              <a:lnSpc>
                <a:spcPct val="90000"/>
              </a:lnSpc>
            </a:pPr>
            <a:endParaRPr lang="en-GB">
              <a:latin typeface="Calibri" panose="020F0502020204030204" pitchFamily="34" charset="0"/>
              <a:cs typeface="Calibri" panose="020F0502020204030204" pitchFamily="34" charset="0"/>
            </a:endParaRPr>
          </a:p>
        </p:txBody>
      </p:sp>
      <p:pic>
        <p:nvPicPr>
          <p:cNvPr id="8194" name="Picture 2" descr="https://ichef.bbci.co.uk/childrens-responsive-ichef-live/r/400/1x/cbbc/dog-ate-my-homework-logo-se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116632"/>
            <a:ext cx="2160496" cy="1215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0071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fontScale="90000"/>
          </a:bodyPr>
          <a:lstStyle/>
          <a:p>
            <a:pPr lvl="0"/>
            <a:r>
              <a:rPr lang="en-GB" b="1" u="sng"/>
              <a:t>Essentials/Daily Kit/Planner:</a:t>
            </a:r>
            <a:br>
              <a:rPr lang="en-GB"/>
            </a:br>
            <a:endParaRPr lang="en-GB"/>
          </a:p>
        </p:txBody>
      </p:sp>
      <p:sp>
        <p:nvSpPr>
          <p:cNvPr id="3" name="Content Placeholder 2"/>
          <p:cNvSpPr txBox="1">
            <a:spLocks noGrp="1"/>
          </p:cNvSpPr>
          <p:nvPr>
            <p:ph idx="1"/>
          </p:nvPr>
        </p:nvSpPr>
        <p:spPr>
          <a:xfrm>
            <a:off x="467541" y="980730"/>
            <a:ext cx="8229600" cy="5256583"/>
          </a:xfrm>
        </p:spPr>
        <p:txBody>
          <a:bodyPr vert="horz" lIns="91440" tIns="45720" rIns="91440" bIns="45720" rtlCol="0" anchor="t">
            <a:normAutofit lnSpcReduction="10000"/>
          </a:bodyPr>
          <a:lstStyle/>
          <a:p>
            <a:pPr marL="0" indent="0">
              <a:buNone/>
            </a:pPr>
            <a:r>
              <a:rPr lang="en-GB" sz="2800"/>
              <a:t>Your child needs a pencil, rubber, sharpener, 30cm ruler, coloured pencils, whiteboard pen,</a:t>
            </a:r>
            <a:r>
              <a:rPr lang="en-GB" sz="2800" b="1"/>
              <a:t> </a:t>
            </a:r>
            <a:r>
              <a:rPr lang="en-GB" sz="2800"/>
              <a:t>glue stick and blue handwriting pen, green biro, green highlighter, kept in </a:t>
            </a:r>
            <a:r>
              <a:rPr lang="en-GB" sz="2800" b="1"/>
              <a:t>one small pencil case.</a:t>
            </a:r>
            <a:r>
              <a:rPr lang="en-GB" sz="2800"/>
              <a:t>  An art shirt is required.  Children are encouraged to wear watches.  Only plain, small stud earrings can be worn.  Long hair is tied back with </a:t>
            </a:r>
            <a:r>
              <a:rPr lang="en-GB" sz="2800" u="sng"/>
              <a:t>plain blue or black </a:t>
            </a:r>
            <a:r>
              <a:rPr lang="en-GB" sz="2800"/>
              <a:t>hair bands.  No nail polish. School black shoes and not trainers to be worn. Uniform must be clearly named and worn correctly.  Homework Planners are to be in school daily.</a:t>
            </a:r>
          </a:p>
          <a:p>
            <a:pPr marL="0" lvl="0" indent="0">
              <a:buNone/>
            </a:pPr>
            <a:r>
              <a:rPr lang="en-GB" sz="2800"/>
              <a:t>Inhalers must be in school daily and any medicine given to office. </a:t>
            </a:r>
          </a:p>
          <a:p>
            <a:pPr lvl="0"/>
            <a:endParaRPr lang="en-GB"/>
          </a:p>
        </p:txBody>
      </p:sp>
    </p:spTree>
    <p:extLst>
      <p:ext uri="{BB962C8B-B14F-4D97-AF65-F5344CB8AC3E}">
        <p14:creationId xmlns:p14="http://schemas.microsoft.com/office/powerpoint/2010/main" val="13102759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1D739-1C43-BFCE-3C89-4408D515F9B6}"/>
              </a:ext>
            </a:extLst>
          </p:cNvPr>
          <p:cNvSpPr>
            <a:spLocks noGrp="1"/>
          </p:cNvSpPr>
          <p:nvPr>
            <p:ph type="title"/>
          </p:nvPr>
        </p:nvSpPr>
        <p:spPr/>
        <p:txBody>
          <a:bodyPr>
            <a:normAutofit fontScale="90000"/>
          </a:bodyPr>
          <a:lstStyle/>
          <a:p>
            <a:pPr marL="342900" marR="0" lvl="0" indent="-342900" defTabSz="914400" rtl="0" eaLnBrk="1" fontAlgn="auto" latinLnBrk="0" hangingPunct="1">
              <a:lnSpc>
                <a:spcPct val="100000"/>
              </a:lnSpc>
              <a:spcBef>
                <a:spcPct val="20000"/>
              </a:spcBef>
              <a:spcAft>
                <a:spcPts val="0"/>
              </a:spcAft>
              <a:tabLst/>
              <a:defRPr/>
            </a:pPr>
            <a:br>
              <a:rPr kumimoji="0" lang="en-US" sz="3600" b="0" i="0" u="none" strike="noStrike" kern="1200" cap="none" spc="0" normalizeH="0" baseline="0" noProof="0" dirty="0">
                <a:ln>
                  <a:noFill/>
                </a:ln>
                <a:solidFill>
                  <a:prstClr val="black"/>
                </a:solidFill>
                <a:effectLst/>
                <a:uLnTx/>
                <a:uFillTx/>
                <a:latin typeface="Calibri"/>
                <a:ea typeface="+mn-ea"/>
                <a:cs typeface="+mn-cs"/>
              </a:rPr>
            </a:br>
            <a:r>
              <a:rPr kumimoji="0" lang="en-US" sz="4900" b="0" i="0" u="none" strike="noStrike" kern="1200" cap="none" spc="0" normalizeH="0" baseline="0" noProof="0" dirty="0">
                <a:ln>
                  <a:noFill/>
                </a:ln>
                <a:solidFill>
                  <a:prstClr val="black"/>
                </a:solidFill>
                <a:effectLst/>
                <a:uLnTx/>
                <a:uFillTx/>
                <a:latin typeface="Calibri"/>
                <a:ea typeface="+mn-ea"/>
                <a:cs typeface="+mn-cs"/>
              </a:rPr>
              <a:t>Going Home Arrangements</a:t>
            </a:r>
            <a:br>
              <a:rPr kumimoji="0" lang="en-US" sz="1500" b="0" i="0" u="none" strike="noStrike" kern="1200" cap="none" spc="0" normalizeH="0" baseline="0" noProof="0" dirty="0">
                <a:ln>
                  <a:noFill/>
                </a:ln>
                <a:solidFill>
                  <a:prstClr val="black"/>
                </a:solidFill>
                <a:effectLst/>
                <a:uLnTx/>
                <a:uFillTx/>
                <a:latin typeface="Calibri"/>
                <a:ea typeface="+mn-ea"/>
                <a:cs typeface="+mn-cs"/>
              </a:rPr>
            </a:br>
            <a:endParaRPr lang="en-GB" dirty="0"/>
          </a:p>
        </p:txBody>
      </p:sp>
      <p:sp>
        <p:nvSpPr>
          <p:cNvPr id="3" name="Content Placeholder 2">
            <a:extLst>
              <a:ext uri="{FF2B5EF4-FFF2-40B4-BE49-F238E27FC236}">
                <a16:creationId xmlns:a16="http://schemas.microsoft.com/office/drawing/2014/main" id="{D3E44788-ED77-493F-1A5C-AFB363A51752}"/>
              </a:ext>
            </a:extLst>
          </p:cNvPr>
          <p:cNvSpPr>
            <a:spLocks noGrp="1"/>
          </p:cNvSpPr>
          <p:nvPr>
            <p:ph idx="1"/>
          </p:nvPr>
        </p:nvSpPr>
        <p:spPr/>
        <p:txBody>
          <a:bodyPr>
            <a:normAutofit fontScale="55000" lnSpcReduction="20000"/>
          </a:bodyPr>
          <a:lstStyle/>
          <a:p>
            <a:r>
              <a:rPr lang="en-US" sz="3300" dirty="0"/>
              <a:t>A reminder to all parents to ensure that you have filled in page 85 of your child’s planner outlining what the going home arrangements are for the Term. This will need to be updated termly or more frequently if arrangements change.</a:t>
            </a:r>
          </a:p>
          <a:p>
            <a:r>
              <a:rPr lang="en-US" sz="3300" dirty="0"/>
              <a:t>Please do this together with your child to ensure that they are clear about expectations.</a:t>
            </a:r>
          </a:p>
          <a:p>
            <a:r>
              <a:rPr lang="en-US" sz="3300" dirty="0"/>
              <a:t>All pupils and staff need to have a clear understanding of who will be meeting them on each day of the week, where and when.</a:t>
            </a:r>
          </a:p>
          <a:p>
            <a:pPr marL="0" indent="0">
              <a:buNone/>
            </a:pPr>
            <a:r>
              <a:rPr lang="en-US" sz="2900" i="1" dirty="0"/>
              <a:t>e.g. Monday (Mrs Martin-mother) top playground 3:15pm</a:t>
            </a:r>
          </a:p>
          <a:p>
            <a:pPr marL="0" indent="0">
              <a:buNone/>
            </a:pPr>
            <a:r>
              <a:rPr lang="en-US" sz="2900" i="1" dirty="0"/>
              <a:t>e.g. Tuesday (Mrs Mason-child minder) gazebo 4:00pm after football club</a:t>
            </a:r>
          </a:p>
          <a:p>
            <a:pPr marL="0" indent="0">
              <a:buNone/>
            </a:pPr>
            <a:r>
              <a:rPr lang="en-US" sz="2900" i="1" dirty="0"/>
              <a:t>e.g. Wednesday (Simon-brother year 6) bottom playground 3:15pm</a:t>
            </a:r>
          </a:p>
          <a:p>
            <a:r>
              <a:rPr lang="en-US" dirty="0"/>
              <a:t>Please ensure that teachers &amp; office staff are made aware of any changes to pick up arrangements and that these changes are added to </a:t>
            </a:r>
            <a:r>
              <a:rPr lang="en-US" dirty="0" err="1"/>
              <a:t>pg</a:t>
            </a:r>
            <a:r>
              <a:rPr lang="en-US" dirty="0"/>
              <a:t> 85 if they are permanent.</a:t>
            </a:r>
          </a:p>
          <a:p>
            <a:r>
              <a:rPr lang="en-US" dirty="0"/>
              <a:t>Parents must give written consent in the planner on page 85 if they have given permission for their child to walk home on their own. </a:t>
            </a:r>
            <a:r>
              <a:rPr lang="en-US" b="1" dirty="0"/>
              <a:t>This responsibility should only be given to pupils in upper key stage two (year six ideally) </a:t>
            </a:r>
            <a:r>
              <a:rPr lang="en-US" dirty="0"/>
              <a:t>in preparation for secondary school and where parents feel confident their children know how to keep themselves safe.</a:t>
            </a:r>
          </a:p>
          <a:p>
            <a:endParaRPr lang="en-GB" dirty="0"/>
          </a:p>
        </p:txBody>
      </p:sp>
    </p:spTree>
    <p:extLst>
      <p:ext uri="{BB962C8B-B14F-4D97-AF65-F5344CB8AC3E}">
        <p14:creationId xmlns:p14="http://schemas.microsoft.com/office/powerpoint/2010/main" val="36484997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30C5F-3EC5-8A88-617F-D8B4D0BDE137}"/>
              </a:ext>
            </a:extLst>
          </p:cNvPr>
          <p:cNvSpPr>
            <a:spLocks noGrp="1"/>
          </p:cNvSpPr>
          <p:nvPr>
            <p:ph type="title"/>
          </p:nvPr>
        </p:nvSpPr>
        <p:spPr/>
        <p:txBody>
          <a:bodyPr/>
          <a:lstStyle/>
          <a:p>
            <a:r>
              <a:rPr lang="en-US" dirty="0"/>
              <a:t>Going Home Arrangements </a:t>
            </a:r>
            <a:endParaRPr lang="en-GB" dirty="0"/>
          </a:p>
        </p:txBody>
      </p:sp>
      <p:sp>
        <p:nvSpPr>
          <p:cNvPr id="3" name="Content Placeholder 2">
            <a:extLst>
              <a:ext uri="{FF2B5EF4-FFF2-40B4-BE49-F238E27FC236}">
                <a16:creationId xmlns:a16="http://schemas.microsoft.com/office/drawing/2014/main" id="{CCB24C98-428E-867E-D2EC-FB2D5FC2606C}"/>
              </a:ext>
            </a:extLst>
          </p:cNvPr>
          <p:cNvSpPr>
            <a:spLocks noGrp="1"/>
          </p:cNvSpPr>
          <p:nvPr>
            <p:ph idx="1"/>
          </p:nvPr>
        </p:nvSpPr>
        <p:spPr/>
        <p:txBody>
          <a:bodyPr>
            <a:normAutofit fontScale="62500" lnSpcReduction="20000"/>
          </a:bodyPr>
          <a:lstStyle/>
          <a:p>
            <a:pPr marL="0" indent="0">
              <a:buNone/>
            </a:pPr>
            <a:r>
              <a:rPr lang="en-US" dirty="0"/>
              <a:t>All pupils in year 3 only are handed over to a responsible adult on the top playground at the end of the school day by a member of staff.</a:t>
            </a:r>
          </a:p>
          <a:p>
            <a:pPr marL="0" indent="0">
              <a:buNone/>
            </a:pPr>
            <a:endParaRPr lang="en-US" dirty="0"/>
          </a:p>
          <a:p>
            <a:pPr marL="0" indent="0">
              <a:buNone/>
            </a:pPr>
            <a:r>
              <a:rPr lang="en-US" b="1" dirty="0"/>
              <a:t>Pupils in year 4 Cherry Class </a:t>
            </a:r>
            <a:r>
              <a:rPr lang="en-US" dirty="0"/>
              <a:t>&amp; year 6 </a:t>
            </a:r>
            <a:r>
              <a:rPr lang="en-US" b="1" dirty="0"/>
              <a:t>will be dismissed via the side doors where they can meet with their responsible adult.</a:t>
            </a:r>
          </a:p>
          <a:p>
            <a:pPr marL="0" indent="0">
              <a:buNone/>
            </a:pPr>
            <a:endParaRPr lang="en-US" dirty="0"/>
          </a:p>
          <a:p>
            <a:pPr marL="0" indent="0">
              <a:buNone/>
            </a:pPr>
            <a:r>
              <a:rPr lang="en-US" b="1" dirty="0"/>
              <a:t>Pupils in year 4 Appl Class </a:t>
            </a:r>
            <a:r>
              <a:rPr lang="en-US" dirty="0"/>
              <a:t>&amp; year 5 </a:t>
            </a:r>
            <a:r>
              <a:rPr lang="en-US" b="1" dirty="0"/>
              <a:t>will be dismissed onto the top playground via the top doors.</a:t>
            </a:r>
          </a:p>
          <a:p>
            <a:pPr marL="0" indent="0">
              <a:buNone/>
            </a:pPr>
            <a:endParaRPr lang="en-US" dirty="0"/>
          </a:p>
          <a:p>
            <a:pPr marL="0" indent="0">
              <a:buNone/>
            </a:pPr>
            <a:r>
              <a:rPr lang="en-US" dirty="0"/>
              <a:t>All pupils are routinely reminded that if the adult they are expecting to fetch them is not where they are expecting them to be, they need to make their way back to the school office for support.</a:t>
            </a:r>
          </a:p>
          <a:p>
            <a:pPr marL="0" indent="0">
              <a:buNone/>
            </a:pPr>
            <a:endParaRPr lang="en-US" dirty="0"/>
          </a:p>
          <a:p>
            <a:pPr marL="0" indent="0">
              <a:buNone/>
            </a:pPr>
            <a:r>
              <a:rPr lang="en-US" b="1" dirty="0"/>
              <a:t>Please remind your child to NEVER leave school site without a responsible adult’s permission.</a:t>
            </a:r>
            <a:endParaRPr lang="en-GB" b="1" dirty="0"/>
          </a:p>
        </p:txBody>
      </p:sp>
    </p:spTree>
    <p:extLst>
      <p:ext uri="{BB962C8B-B14F-4D97-AF65-F5344CB8AC3E}">
        <p14:creationId xmlns:p14="http://schemas.microsoft.com/office/powerpoint/2010/main" val="17798296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795" y="1700808"/>
            <a:ext cx="8229600" cy="1143000"/>
          </a:xfrm>
        </p:spPr>
        <p:txBody>
          <a:bodyPr>
            <a:noAutofit/>
          </a:bodyPr>
          <a:lstStyle/>
          <a:p>
            <a:pPr lvl="0"/>
            <a:br>
              <a:rPr lang="en-GB" sz="2000">
                <a:latin typeface="Calibri" panose="020F0502020204030204" pitchFamily="34" charset="0"/>
                <a:cs typeface="Calibri" panose="020F0502020204030204" pitchFamily="34" charset="0"/>
              </a:rPr>
            </a:br>
            <a:r>
              <a:rPr lang="en-GB" sz="2400">
                <a:solidFill>
                  <a:srgbClr val="FF0000"/>
                </a:solidFill>
              </a:rPr>
              <a:t>Class teacher is the first point of contact.</a:t>
            </a:r>
            <a:br>
              <a:rPr lang="en-GB" sz="2400">
                <a:solidFill>
                  <a:srgbClr val="FF0000"/>
                </a:solidFill>
              </a:rPr>
            </a:br>
            <a:r>
              <a:rPr lang="en-GB" sz="2400"/>
              <a:t>At Oakfield, we have an open door policy and we value close communication between home and school. To enable this to work successfully, we check planners daily and we ask you to do the same. Emails are checked regularly however if a matter is urgent please call  the school office and leave a message before lunchtime.</a:t>
            </a:r>
            <a:br>
              <a:rPr lang="en-GB" sz="2400"/>
            </a:br>
            <a:endParaRPr lang="en-GB" sz="240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492696" y="3861049"/>
            <a:ext cx="8229600" cy="2448272"/>
          </a:xfrm>
        </p:spPr>
        <p:txBody>
          <a:bodyPr vert="horz" lIns="91440" tIns="45720" rIns="91440" bIns="45720" rtlCol="0" anchor="t">
            <a:normAutofit fontScale="92500" lnSpcReduction="20000"/>
          </a:bodyPr>
          <a:lstStyle/>
          <a:p>
            <a:r>
              <a:rPr lang="en-GB" sz="2000">
                <a:latin typeface="Calibri"/>
                <a:ea typeface="Calibri"/>
                <a:cs typeface="Calibri"/>
              </a:rPr>
              <a:t>Contacting your teacher</a:t>
            </a:r>
          </a:p>
          <a:p>
            <a:r>
              <a:rPr lang="en-GB" sz="2000">
                <a:latin typeface="Calibri" panose="020F0502020204030204" pitchFamily="34" charset="0"/>
                <a:cs typeface="Calibri" panose="020F0502020204030204" pitchFamily="34" charset="0"/>
              </a:rPr>
              <a:t>Planner</a:t>
            </a:r>
            <a:endParaRPr lang="en-GB" sz="2000">
              <a:latin typeface="Calibri" panose="020F0502020204030204" pitchFamily="34" charset="0"/>
              <a:ea typeface="Calibri"/>
              <a:cs typeface="Calibri" panose="020F0502020204030204" pitchFamily="34" charset="0"/>
            </a:endParaRPr>
          </a:p>
          <a:p>
            <a:r>
              <a:rPr lang="en-GB" sz="2000">
                <a:latin typeface="Calibri"/>
                <a:ea typeface="Calibri"/>
                <a:cs typeface="Calibri"/>
              </a:rPr>
              <a:t>Email  </a:t>
            </a:r>
          </a:p>
          <a:p>
            <a:r>
              <a:rPr lang="en-GB" sz="2000">
                <a:latin typeface="Calibri" panose="020F0502020204030204" pitchFamily="34" charset="0"/>
                <a:cs typeface="Calibri" panose="020F0502020204030204" pitchFamily="34" charset="0"/>
                <a:hlinkClick r:id="rId2"/>
              </a:rPr>
              <a:t>emily_buckler@oakfield.surrey.sch.uk</a:t>
            </a:r>
            <a:r>
              <a:rPr lang="en-GB" sz="2000">
                <a:latin typeface="Calibri" panose="020F0502020204030204" pitchFamily="34" charset="0"/>
                <a:cs typeface="Calibri" panose="020F0502020204030204" pitchFamily="34" charset="0"/>
              </a:rPr>
              <a:t> </a:t>
            </a:r>
          </a:p>
          <a:p>
            <a:r>
              <a:rPr lang="en-GB" sz="2000">
                <a:latin typeface="Calibri" panose="020F0502020204030204" pitchFamily="34" charset="0"/>
                <a:cs typeface="Calibri" panose="020F0502020204030204" pitchFamily="34" charset="0"/>
                <a:hlinkClick r:id="rId3"/>
              </a:rPr>
              <a:t>suzanne_king@oakfield.surrey.sch.uk</a:t>
            </a:r>
            <a:endParaRPr lang="en-GB" sz="2000">
              <a:latin typeface="Calibri" panose="020F0502020204030204" pitchFamily="34" charset="0"/>
              <a:cs typeface="Calibri" panose="020F0502020204030204" pitchFamily="34" charset="0"/>
            </a:endParaRPr>
          </a:p>
          <a:p>
            <a:r>
              <a:rPr lang="en-GB" sz="2000">
                <a:latin typeface="Calibri"/>
                <a:ea typeface="Calibri"/>
                <a:cs typeface="Calibri"/>
                <a:hlinkClick r:id="rId4"/>
              </a:rPr>
              <a:t>sarah_allen@oakfield.surrey.sch.uk</a:t>
            </a:r>
            <a:endParaRPr lang="en-GB" sz="2000">
              <a:latin typeface="Calibri"/>
              <a:ea typeface="Calibri"/>
              <a:cs typeface="Calibri"/>
            </a:endParaRPr>
          </a:p>
          <a:p>
            <a:r>
              <a:rPr lang="en-GB" sz="2000">
                <a:latin typeface="Calibri"/>
                <a:ea typeface="Calibri"/>
                <a:cs typeface="Calibri"/>
                <a:hlinkClick r:id="rId5"/>
              </a:rPr>
              <a:t>vicky_holman@oakfield.surrey.sch.uk</a:t>
            </a:r>
            <a:endParaRPr lang="en-GB" sz="2000">
              <a:latin typeface="Calibri"/>
              <a:ea typeface="Calibri"/>
              <a:cs typeface="Calibri"/>
            </a:endParaRPr>
          </a:p>
          <a:p>
            <a:r>
              <a:rPr lang="en-GB" sz="2000">
                <a:latin typeface="Calibri"/>
                <a:ea typeface="Calibri"/>
                <a:cs typeface="Calibri"/>
              </a:rPr>
              <a:t>School Office </a:t>
            </a:r>
            <a:r>
              <a:rPr lang="en-GB" sz="2000">
                <a:latin typeface="Calibri"/>
                <a:ea typeface="Calibri"/>
                <a:cs typeface="Calibri"/>
                <a:hlinkClick r:id="rId6"/>
              </a:rPr>
              <a:t>parent@oakfield.surrey.sch.uk</a:t>
            </a:r>
            <a:r>
              <a:rPr lang="en-GB" sz="2000">
                <a:latin typeface="Calibri"/>
                <a:ea typeface="Calibri"/>
                <a:cs typeface="Calibri"/>
              </a:rPr>
              <a:t> </a:t>
            </a:r>
          </a:p>
          <a:p>
            <a:endParaRPr lang="en-GB">
              <a:latin typeface="Calibri" panose="020F0502020204030204" pitchFamily="34" charset="0"/>
              <a:cs typeface="Calibri" panose="020F0502020204030204" pitchFamily="34" charset="0"/>
            </a:endParaRPr>
          </a:p>
        </p:txBody>
      </p:sp>
      <p:pic>
        <p:nvPicPr>
          <p:cNvPr id="4" name="Picture 2"/>
          <p:cNvPicPr>
            <a:picLocks noChangeAspect="1"/>
          </p:cNvPicPr>
          <p:nvPr/>
        </p:nvPicPr>
        <p:blipFill>
          <a:blip r:embed="rId7"/>
          <a:srcRect/>
          <a:stretch>
            <a:fillRect/>
          </a:stretch>
        </p:blipFill>
        <p:spPr>
          <a:xfrm>
            <a:off x="3059324" y="116632"/>
            <a:ext cx="3096344" cy="864096"/>
          </a:xfrm>
          <a:prstGeom prst="rect">
            <a:avLst/>
          </a:prstGeom>
          <a:noFill/>
          <a:ln>
            <a:noFill/>
          </a:ln>
        </p:spPr>
      </p:pic>
    </p:spTree>
    <p:extLst>
      <p:ext uri="{BB962C8B-B14F-4D97-AF65-F5344CB8AC3E}">
        <p14:creationId xmlns:p14="http://schemas.microsoft.com/office/powerpoint/2010/main" val="313653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395532" y="3284982"/>
            <a:ext cx="8229600" cy="3168350"/>
          </a:xfrm>
        </p:spPr>
        <p:txBody>
          <a:bodyPr/>
          <a:lstStyle/>
          <a:p>
            <a:pPr marL="0" lvl="0" indent="0">
              <a:buNone/>
            </a:pPr>
            <a:endParaRPr lang="en-GB" sz="3600">
              <a:solidFill>
                <a:srgbClr val="558ED5"/>
              </a:solidFill>
            </a:endParaRPr>
          </a:p>
          <a:p>
            <a:pPr marL="0" lvl="0" indent="0" algn="ctr">
              <a:buNone/>
            </a:pPr>
            <a:r>
              <a:rPr lang="en-GB" sz="2800">
                <a:solidFill>
                  <a:srgbClr val="558ED5"/>
                </a:solidFill>
              </a:rPr>
              <a:t>We’d like to say a big thank you for all the support that you give your child as it really makes a difference.</a:t>
            </a:r>
          </a:p>
          <a:p>
            <a:pPr lvl="0"/>
            <a:endParaRPr lang="en-GB"/>
          </a:p>
        </p:txBody>
      </p:sp>
      <p:pic>
        <p:nvPicPr>
          <p:cNvPr id="3" name="Picture 3"/>
          <p:cNvPicPr>
            <a:picLocks noChangeAspect="1"/>
          </p:cNvPicPr>
          <p:nvPr/>
        </p:nvPicPr>
        <p:blipFill>
          <a:blip r:embed="rId2"/>
          <a:srcRect/>
          <a:stretch>
            <a:fillRect/>
          </a:stretch>
        </p:blipFill>
        <p:spPr>
          <a:xfrm>
            <a:off x="1907703" y="836712"/>
            <a:ext cx="4787222" cy="3190652"/>
          </a:xfrm>
          <a:prstGeom prst="rect">
            <a:avLst/>
          </a:prstGeom>
          <a:noFill/>
          <a:ln>
            <a:noFill/>
          </a:ln>
        </p:spPr>
      </p:pic>
      <p:sp>
        <p:nvSpPr>
          <p:cNvPr id="5" name="Rectangle 4"/>
          <p:cNvSpPr/>
          <p:nvPr/>
        </p:nvSpPr>
        <p:spPr>
          <a:xfrm>
            <a:off x="971600" y="5301208"/>
            <a:ext cx="6552728" cy="830997"/>
          </a:xfrm>
          <a:prstGeom prst="rect">
            <a:avLst/>
          </a:prstGeom>
        </p:spPr>
        <p:txBody>
          <a:bodyPr wrap="square" lIns="91440" tIns="45720" rIns="91440" bIns="45720" anchor="t">
            <a:spAutoFit/>
          </a:bodyPr>
          <a:lstStyle/>
          <a:p>
            <a:pPr algn="ctr"/>
            <a:r>
              <a:rPr lang="en-GB" sz="2400" b="1"/>
              <a:t>Parent consultations </a:t>
            </a:r>
            <a:r>
              <a:rPr lang="en-GB" sz="2400"/>
              <a:t>will take place on 21st and 23rd of October.</a:t>
            </a:r>
          </a:p>
        </p:txBody>
      </p:sp>
    </p:spTree>
    <p:extLst>
      <p:ext uri="{BB962C8B-B14F-4D97-AF65-F5344CB8AC3E}">
        <p14:creationId xmlns:p14="http://schemas.microsoft.com/office/powerpoint/2010/main" val="33725053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d0efc9c-d5da-49c0-a00b-273e287148d7">
      <Terms xmlns="http://schemas.microsoft.com/office/infopath/2007/PartnerControls"/>
    </lcf76f155ced4ddcb4097134ff3c332f>
    <TaxCatchAll xmlns="c65c7810-28c0-4421-b146-bf701e1f8d2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B82CA961D3D7647A7365A11EE52058C" ma:contentTypeVersion="14" ma:contentTypeDescription="Create a new document." ma:contentTypeScope="" ma:versionID="fb5b8e4bb3beb50c57e1247b60d7eed6">
  <xsd:schema xmlns:xsd="http://www.w3.org/2001/XMLSchema" xmlns:xs="http://www.w3.org/2001/XMLSchema" xmlns:p="http://schemas.microsoft.com/office/2006/metadata/properties" xmlns:ns2="ad0efc9c-d5da-49c0-a00b-273e287148d7" xmlns:ns3="c65c7810-28c0-4421-b146-bf701e1f8d27" targetNamespace="http://schemas.microsoft.com/office/2006/metadata/properties" ma:root="true" ma:fieldsID="3bf8f4dd96ecaefaa57773429232679b" ns2:_="" ns3:_="">
    <xsd:import namespace="ad0efc9c-d5da-49c0-a00b-273e287148d7"/>
    <xsd:import namespace="c65c7810-28c0-4421-b146-bf701e1f8d2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0efc9c-d5da-49c0-a00b-273e287148d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1d15906-5cbf-4b1a-ba61-486c8a84338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5c7810-28c0-4421-b146-bf701e1f8d27"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1b2492e-8ac4-40a2-b0a3-2860cefa7382}" ma:internalName="TaxCatchAll" ma:showField="CatchAllData" ma:web="c65c7810-28c0-4421-b146-bf701e1f8d2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252C9D-93F3-42F1-A977-50BBDC896906}">
  <ds:schemaRefs>
    <ds:schemaRef ds:uri="ad0efc9c-d5da-49c0-a00b-273e287148d7"/>
    <ds:schemaRef ds:uri="c65c7810-28c0-4421-b146-bf701e1f8d2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89F5355-2C53-4723-8ADC-EABFAA3A2A60}">
  <ds:schemaRefs>
    <ds:schemaRef ds:uri="http://schemas.microsoft.com/sharepoint/v3/contenttype/forms"/>
  </ds:schemaRefs>
</ds:datastoreItem>
</file>

<file path=customXml/itemProps3.xml><?xml version="1.0" encoding="utf-8"?>
<ds:datastoreItem xmlns:ds="http://schemas.openxmlformats.org/officeDocument/2006/customXml" ds:itemID="{E8E099ED-5729-458E-BCD6-35233CB5E5A7}">
  <ds:schemaRefs>
    <ds:schemaRef ds:uri="ad0efc9c-d5da-49c0-a00b-273e287148d7"/>
    <ds:schemaRef ds:uri="c65c7810-28c0-4421-b146-bf701e1f8d2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135</TotalTime>
  <Words>1539</Words>
  <Application>Microsoft Office PowerPoint</Application>
  <PresentationFormat>On-screen Show (4:3)</PresentationFormat>
  <Paragraphs>90</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Century Gothic</vt:lpstr>
      <vt:lpstr>Times New Roman</vt:lpstr>
      <vt:lpstr>Office Theme</vt:lpstr>
      <vt:lpstr>Welcome to Year 4</vt:lpstr>
      <vt:lpstr>‘From Small Acorns to Mighty Oaks’ </vt:lpstr>
      <vt:lpstr>Our Vision</vt:lpstr>
      <vt:lpstr>Supporting the School </vt:lpstr>
      <vt:lpstr>Meet the Team </vt:lpstr>
      <vt:lpstr>PowerPoint Presentation</vt:lpstr>
      <vt:lpstr>PowerPoint Presentation</vt:lpstr>
      <vt:lpstr>PowerPoint Presentation</vt:lpstr>
      <vt:lpstr>PowerPoint Presentation</vt:lpstr>
      <vt:lpstr>PowerPoint Presentation</vt:lpstr>
      <vt:lpstr>PowerPoint Presentation</vt:lpstr>
      <vt:lpstr> ART:  Pointillism  DT: Catapaults using our Plan Be scheme   PE: Taught on Fridays Pupils should come to school dressed in their PE Kit on their PE day. Children will also take part in the daily mile and use the outdoor gym equipment. Navy tracksuits are allowed in colder months. Watches and earrings must be removed by the children for PE lessons.  Thursday 11th September for 6 weeks we will be having cricket coaching run by Surrey Cricket- PE kit must be worn</vt:lpstr>
      <vt:lpstr>PowerPoint Presentation</vt:lpstr>
      <vt:lpstr>PowerPoint Presentation</vt:lpstr>
      <vt:lpstr>Essentials/Daily Kit/Planner: </vt:lpstr>
      <vt:lpstr> Going Home Arrangements </vt:lpstr>
      <vt:lpstr>Going Home Arrangements </vt:lpstr>
      <vt:lpstr> Class teacher is the first point of contact. At Oakfield, we have an open door policy and we value close communication between home and school. To enable this to work successfully, we check planners daily and we ask you to do the same. Emails are checked regularly however if a matter is urgent please call  the school office and leave a message before lunchtime.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OJS User</dc:creator>
  <cp:lastModifiedBy>Head</cp:lastModifiedBy>
  <cp:revision>2</cp:revision>
  <cp:lastPrinted>2022-09-05T11:54:59Z</cp:lastPrinted>
  <dcterms:created xsi:type="dcterms:W3CDTF">2016-09-06T13:35:38Z</dcterms:created>
  <dcterms:modified xsi:type="dcterms:W3CDTF">2025-09-29T09:30:34Z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0x0101004B82CA961D3D7647A7365A11EE52058C</vt:lpwstr>
  </property>
  <property fmtid="{D5CDD505-2E9C-101B-9397-08002B2CF9AE}" pid="3" name="Order">
    <vt:lpwstr>183200.000000000</vt:lpwstr>
  </property>
  <property fmtid="{D5CDD505-2E9C-101B-9397-08002B2CF9AE}" pid="4" name="MediaServiceImageTags">
    <vt:lpwstr/>
  </property>
</Properties>
</file>