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2"/>
  </p:handoutMasterIdLst>
  <p:sldIdLst>
    <p:sldId id="258" r:id="rId2"/>
    <p:sldId id="263" r:id="rId3"/>
    <p:sldId id="264" r:id="rId4"/>
    <p:sldId id="266" r:id="rId5"/>
    <p:sldId id="267" r:id="rId6"/>
    <p:sldId id="268" r:id="rId7"/>
    <p:sldId id="269" r:id="rId8"/>
    <p:sldId id="270" r:id="rId9"/>
    <p:sldId id="271" r:id="rId10"/>
    <p:sldId id="272" r:id="rId11"/>
  </p:sldIdLst>
  <p:sldSz cx="9144000" cy="6858000" type="screen4x3"/>
  <p:notesSz cx="6858000" cy="9144000"/>
  <p:embeddedFontLst>
    <p:embeddedFont>
      <p:font typeface="Sassoon Infant Md" panose="02000603050000020003" pitchFamily="50" charset="0"/>
      <p:regular r:id="rId13"/>
    </p:embeddedFont>
    <p:embeddedFont>
      <p:font typeface="Sassoon Infant Rg" panose="02000503030000020003" pitchFamily="50" charset="0"/>
      <p:regular r:id="rId14"/>
      <p:bold r:id="rId15"/>
    </p:embeddedFont>
    <p:embeddedFont>
      <p:font typeface="BPreplay" panose="02000503000000020004" pitchFamily="50" charset="0"/>
      <p:regular r:id="rId16"/>
      <p:bold r:id="rId17"/>
      <p:italic r:id="rId18"/>
      <p:boldItalic r:id="rId19"/>
    </p:embeddedFont>
    <p:embeddedFont>
      <p:font typeface="Calibri" panose="020F0502020204030204" pitchFamily="34" charset="0"/>
      <p:regular r:id="rId20"/>
      <p:bold r:id="rId21"/>
      <p:italic r:id="rId22"/>
      <p:boldItalic r:id="rId23"/>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E082"/>
    <a:srgbClr val="A21770"/>
    <a:srgbClr val="FEFBDA"/>
    <a:srgbClr val="FFFFE1"/>
    <a:srgbClr val="FDFDFD"/>
    <a:srgbClr val="AD8CC0"/>
    <a:srgbClr val="990167"/>
    <a:srgbClr val="2898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1278"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82E2E31-51E0-494E-88BC-E3D6B9D18B13}" type="datetimeFigureOut">
              <a:rPr lang="en-GB"/>
              <a:pPr>
                <a:defRPr/>
              </a:pPr>
              <a:t>14/04/2020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A5ABFF-7F02-4A1A-A749-B185B1A4001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019926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756617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72478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262095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1856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9684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How did the </a:t>
            </a:r>
            <a:r>
              <a:rPr lang="en-GB" altLang="en-US" dirty="0" smtClean="0"/>
              <a:t>last Anglo-Saxon kings </a:t>
            </a:r>
            <a:r>
              <a:rPr lang="en-GB" altLang="en-US" dirty="0" smtClean="0"/>
              <a:t>shape Britain? </a:t>
            </a:r>
            <a:endParaRPr lang="en-GB" altLang="en-US" dirty="0" smtClean="0"/>
          </a:p>
        </p:txBody>
      </p:sp>
      <p:sp>
        <p:nvSpPr>
          <p:cNvPr id="9223" name="Content Placeholder 15"/>
          <p:cNvSpPr txBox="1">
            <a:spLocks/>
          </p:cNvSpPr>
          <p:nvPr/>
        </p:nvSpPr>
        <p:spPr bwMode="auto">
          <a:xfrm>
            <a:off x="628650" y="3467100"/>
            <a:ext cx="7886700"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identify and order Anglo-Saxon kings on a timeline.</a:t>
            </a:r>
          </a:p>
          <a:p>
            <a:pPr eaLnBrk="1" hangingPunct="1"/>
            <a:r>
              <a:rPr lang="en-GB" altLang="en-US"/>
              <a:t>I can explain key aspects of the reign of the last Anglo-Saxon kings.</a:t>
            </a:r>
          </a:p>
          <a:p>
            <a:pPr eaLnBrk="1" hangingPunct="1"/>
            <a:r>
              <a:rPr lang="en-GB" altLang="en-US"/>
              <a:t>I can distinguish between historically accurate and inaccurate events.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457200" y="592138"/>
            <a:ext cx="8220075" cy="758825"/>
          </a:xfrm>
        </p:spPr>
        <p:txBody>
          <a:bodyPr>
            <a:normAutofit fontScale="90000"/>
          </a:bodyPr>
          <a:lstStyle/>
          <a:p>
            <a:pPr eaLnBrk="1" hangingPunct="1">
              <a:defRPr/>
            </a:pPr>
            <a:r>
              <a:rPr lang="en-GB" altLang="en-US" smtClean="0"/>
              <a:t>Recap</a:t>
            </a:r>
          </a:p>
        </p:txBody>
      </p:sp>
      <p:sp>
        <p:nvSpPr>
          <p:cNvPr id="10243" name="Content Placeholder 6"/>
          <p:cNvSpPr>
            <a:spLocks noGrp="1"/>
          </p:cNvSpPr>
          <p:nvPr>
            <p:ph idx="1"/>
          </p:nvPr>
        </p:nvSpPr>
        <p:spPr>
          <a:xfrm>
            <a:off x="969963" y="971550"/>
            <a:ext cx="7194550" cy="4243388"/>
          </a:xfrm>
        </p:spPr>
        <p:txBody>
          <a:bodyPr/>
          <a:lstStyle/>
          <a:p>
            <a:pPr marL="0" indent="0" algn="ctr" eaLnBrk="1" hangingPunct="1">
              <a:buFont typeface="Arial" panose="020B0604020202020204" pitchFamily="34" charset="0"/>
              <a:buNone/>
            </a:pPr>
            <a:r>
              <a:rPr lang="en-GB" altLang="en-US" smtClean="0"/>
              <a:t>With the other children in your group, discuss what you think are the most important or memorable facts you have learnt about the history of the Vikings and the Anglo-Saxon kings who ruled in England during this period.</a:t>
            </a:r>
          </a:p>
          <a:p>
            <a:pPr marL="0" indent="0" algn="ctr" eaLnBrk="1" hangingPunct="1">
              <a:buFont typeface="Arial" panose="020B0604020202020204" pitchFamily="34" charset="0"/>
              <a:buNone/>
            </a:pPr>
            <a:r>
              <a:rPr lang="en-GB" altLang="en-US" smtClean="0"/>
              <a:t>Jot down the kings’ names and any facts you are able to recall.</a:t>
            </a:r>
          </a:p>
          <a:p>
            <a:pPr marL="0" indent="0" algn="ctr" eaLnBrk="1" hangingPunct="1">
              <a:buFont typeface="Arial" panose="020B0604020202020204" pitchFamily="34" charset="0"/>
              <a:buNone/>
            </a:pPr>
            <a:r>
              <a:rPr lang="en-GB" altLang="en-US" smtClean="0"/>
              <a:t>Be ready to give feedback to the rest of the class.</a:t>
            </a:r>
          </a:p>
        </p:txBody>
      </p:sp>
      <p:pic>
        <p:nvPicPr>
          <p:cNvPr id="1024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4688" y="3143250"/>
            <a:ext cx="1790700"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13088" y="3143250"/>
            <a:ext cx="1130300" cy="301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650" y="2801938"/>
            <a:ext cx="1912938"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56363" y="2586038"/>
            <a:ext cx="1795462"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Group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03238" y="1536700"/>
            <a:ext cx="8137525" cy="4016375"/>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457200" y="592138"/>
            <a:ext cx="8220075" cy="758825"/>
          </a:xfrm>
        </p:spPr>
        <p:txBody>
          <a:bodyPr>
            <a:normAutofit fontScale="90000"/>
          </a:bodyPr>
          <a:lstStyle/>
          <a:p>
            <a:pPr eaLnBrk="1" hangingPunct="1">
              <a:defRPr/>
            </a:pPr>
            <a:r>
              <a:rPr lang="en-GB" altLang="en-US" smtClean="0"/>
              <a:t>Edward the Confessor</a:t>
            </a:r>
          </a:p>
        </p:txBody>
      </p:sp>
      <p:sp>
        <p:nvSpPr>
          <p:cNvPr id="11268" name="Content Placeholder 6"/>
          <p:cNvSpPr>
            <a:spLocks noGrp="1"/>
          </p:cNvSpPr>
          <p:nvPr>
            <p:ph idx="1"/>
          </p:nvPr>
        </p:nvSpPr>
        <p:spPr>
          <a:xfrm>
            <a:off x="593725" y="1536700"/>
            <a:ext cx="5551488" cy="4241800"/>
          </a:xfrm>
        </p:spPr>
        <p:txBody>
          <a:bodyPr/>
          <a:lstStyle/>
          <a:p>
            <a:pPr marL="0" indent="0" eaLnBrk="1" hangingPunct="1">
              <a:buFont typeface="Arial" panose="020B0604020202020204" pitchFamily="34" charset="0"/>
              <a:buNone/>
            </a:pPr>
            <a:r>
              <a:rPr lang="en-GB" altLang="en-US" smtClean="0"/>
              <a:t>In AD 1042, Edward III the Confessor became king of England after he was invited to return to Britain from exile in Normandy. He ruled until his death in AD 1066.</a:t>
            </a:r>
          </a:p>
          <a:p>
            <a:pPr marL="0" indent="0" eaLnBrk="1" hangingPunct="1">
              <a:buFont typeface="Arial" panose="020B0604020202020204" pitchFamily="34" charset="0"/>
              <a:buNone/>
            </a:pPr>
            <a:r>
              <a:rPr lang="en-GB" altLang="en-US" smtClean="0"/>
              <a:t>Edward was the son of King Ethelred the Unready and his second wife Emma and the half brother of Hardicanute. He was known as ‘The Confessor’ because he led a very religious life and he was a kind and thoughtful king. Edward built Westminster Abbey.</a:t>
            </a:r>
          </a:p>
          <a:p>
            <a:pPr marL="0" indent="0" eaLnBrk="1" hangingPunct="1">
              <a:buFont typeface="Arial" panose="020B0604020202020204" pitchFamily="34" charset="0"/>
              <a:buNone/>
            </a:pPr>
            <a:r>
              <a:rPr lang="en-GB" altLang="en-US" smtClean="0"/>
              <a:t>Edward married a woman called Edith in AD 1045. She was the daughter of the Earl of Wessex, Godwin. Edward and Edith did not have any children.</a:t>
            </a:r>
          </a:p>
        </p:txBody>
      </p:sp>
      <p:pic>
        <p:nvPicPr>
          <p:cNvPr id="1126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21313" y="1247775"/>
            <a:ext cx="2967037"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03238" y="1536700"/>
            <a:ext cx="8137525" cy="4360863"/>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p:cNvSpPr>
            <a:spLocks noGrp="1"/>
          </p:cNvSpPr>
          <p:nvPr>
            <p:ph type="title"/>
          </p:nvPr>
        </p:nvSpPr>
        <p:spPr>
          <a:xfrm>
            <a:off x="457200" y="592138"/>
            <a:ext cx="8220075" cy="758825"/>
          </a:xfrm>
        </p:spPr>
        <p:txBody>
          <a:bodyPr>
            <a:normAutofit fontScale="90000"/>
          </a:bodyPr>
          <a:lstStyle/>
          <a:p>
            <a:pPr eaLnBrk="1" hangingPunct="1">
              <a:defRPr/>
            </a:pPr>
            <a:r>
              <a:rPr lang="en-GB" altLang="en-US" smtClean="0"/>
              <a:t>Godwin of Wessex</a:t>
            </a:r>
          </a:p>
        </p:txBody>
      </p:sp>
      <p:sp>
        <p:nvSpPr>
          <p:cNvPr id="12292" name="Content Placeholder 6"/>
          <p:cNvSpPr>
            <a:spLocks noGrp="1"/>
          </p:cNvSpPr>
          <p:nvPr>
            <p:ph idx="1"/>
          </p:nvPr>
        </p:nvSpPr>
        <p:spPr>
          <a:xfrm>
            <a:off x="585788" y="1330325"/>
            <a:ext cx="5349875" cy="4241800"/>
          </a:xfrm>
        </p:spPr>
        <p:txBody>
          <a:bodyPr/>
          <a:lstStyle/>
          <a:p>
            <a:pPr marL="0" indent="0" eaLnBrk="1" hangingPunct="1">
              <a:buFont typeface="Arial" panose="020B0604020202020204" pitchFamily="34" charset="0"/>
              <a:buNone/>
            </a:pPr>
            <a:r>
              <a:rPr lang="en-GB" altLang="en-US" smtClean="0"/>
              <a:t>Edward the Confessor had strong links with Normandy. He had grown up there and had the support of William, the Duke of Normandy.</a:t>
            </a:r>
          </a:p>
          <a:p>
            <a:pPr marL="0" indent="0" eaLnBrk="1" hangingPunct="1">
              <a:buFont typeface="Arial" panose="020B0604020202020204" pitchFamily="34" charset="0"/>
              <a:buNone/>
            </a:pPr>
            <a:r>
              <a:rPr lang="en-GB" altLang="en-US" smtClean="0"/>
              <a:t>Some people in Britain did not like this close relationship. Between AD 1050 and 1052 Godwin, Earl of Wessex’s army tried to push Edward off the throne, but Edward’s army defeated Godwin and Edward sent him out of the country.</a:t>
            </a:r>
          </a:p>
          <a:p>
            <a:pPr marL="0" indent="0" eaLnBrk="1" hangingPunct="1">
              <a:buFont typeface="Arial" panose="020B0604020202020204" pitchFamily="34" charset="0"/>
              <a:buNone/>
            </a:pPr>
            <a:r>
              <a:rPr lang="en-GB" altLang="en-US" smtClean="0"/>
              <a:t>However, Edward did form a good relationship with Godwin’s son, Harold, who became king for a short time after Edward’s death.</a:t>
            </a:r>
          </a:p>
          <a:p>
            <a:pPr marL="0" indent="0" eaLnBrk="1" hangingPunct="1">
              <a:buFont typeface="Arial" panose="020B0604020202020204" pitchFamily="34" charset="0"/>
              <a:buNone/>
            </a:pPr>
            <a:r>
              <a:rPr lang="en-GB" altLang="en-US" b="1" smtClean="0"/>
              <a:t>How do you think Edward might have felt about returning to England to become king?</a:t>
            </a:r>
          </a:p>
          <a:p>
            <a:pPr marL="0" indent="0" eaLnBrk="1" hangingPunct="1">
              <a:buFont typeface="Arial" panose="020B0604020202020204" pitchFamily="34" charset="0"/>
              <a:buNone/>
            </a:pPr>
            <a:r>
              <a:rPr lang="en-GB" altLang="en-US" b="1" smtClean="0"/>
              <a:t>Can you think of 3 positive and 3 negative reasons?</a:t>
            </a:r>
          </a:p>
        </p:txBody>
      </p:sp>
      <p:pic>
        <p:nvPicPr>
          <p:cNvPr id="1229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35663" y="1350963"/>
            <a:ext cx="2314575" cy="477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03238" y="1536700"/>
            <a:ext cx="8137525" cy="4360863"/>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5"/>
          <p:cNvSpPr>
            <a:spLocks noGrp="1"/>
          </p:cNvSpPr>
          <p:nvPr>
            <p:ph type="title"/>
          </p:nvPr>
        </p:nvSpPr>
        <p:spPr>
          <a:xfrm>
            <a:off x="457200" y="592138"/>
            <a:ext cx="8220075" cy="758825"/>
          </a:xfrm>
        </p:spPr>
        <p:txBody>
          <a:bodyPr>
            <a:normAutofit fontScale="90000"/>
          </a:bodyPr>
          <a:lstStyle/>
          <a:p>
            <a:pPr eaLnBrk="1" hangingPunct="1">
              <a:defRPr/>
            </a:pPr>
            <a:r>
              <a:rPr lang="en-GB" altLang="en-US" smtClean="0"/>
              <a:t>Harold II</a:t>
            </a:r>
          </a:p>
        </p:txBody>
      </p:sp>
      <p:sp>
        <p:nvSpPr>
          <p:cNvPr id="7" name="Content Placeholder 6"/>
          <p:cNvSpPr>
            <a:spLocks noGrp="1"/>
          </p:cNvSpPr>
          <p:nvPr>
            <p:ph idx="1"/>
          </p:nvPr>
        </p:nvSpPr>
        <p:spPr>
          <a:xfrm>
            <a:off x="609600" y="1446213"/>
            <a:ext cx="4873625" cy="4243387"/>
          </a:xfrm>
        </p:spPr>
        <p:txBody>
          <a:bodyPr rtlCol="0">
            <a:noAutofit/>
          </a:bodyPr>
          <a:lstStyle/>
          <a:p>
            <a:pPr marL="0" indent="0" eaLnBrk="1" fontAlgn="auto" hangingPunct="1">
              <a:spcAft>
                <a:spcPts val="0"/>
              </a:spcAft>
              <a:buFont typeface="Arial" panose="020B0604020202020204" pitchFamily="34" charset="0"/>
              <a:buNone/>
              <a:defRPr/>
            </a:pPr>
            <a:r>
              <a:rPr lang="en-GB" dirty="0" smtClean="0">
                <a:cs typeface="+mn-cs"/>
              </a:rPr>
              <a:t>Edward the Confessor died in AD 1066 and Harold became king. He was a strong leader and he fought hard to keep the throne.</a:t>
            </a:r>
          </a:p>
          <a:p>
            <a:pPr marL="0" indent="0" eaLnBrk="1" fontAlgn="auto" hangingPunct="1">
              <a:spcAft>
                <a:spcPts val="0"/>
              </a:spcAft>
              <a:buFont typeface="Arial" panose="020B0604020202020204" pitchFamily="34" charset="0"/>
              <a:buNone/>
              <a:defRPr/>
            </a:pPr>
            <a:r>
              <a:rPr lang="en-GB" dirty="0" smtClean="0">
                <a:latin typeface="+mn-lt"/>
                <a:cs typeface="+mn-cs"/>
              </a:rPr>
              <a:t>In</a:t>
            </a:r>
            <a:r>
              <a:rPr lang="en-GB" dirty="0" smtClean="0">
                <a:cs typeface="+mn-cs"/>
              </a:rPr>
              <a:t> 1066, Harold’s army marches up to Yorkshire to stop Harald of Norway and his huge army from invading. Harold’s men killed Harald and thousands of his Norwegian soldiers in the Battle of Stamford Bridge.</a:t>
            </a:r>
          </a:p>
          <a:p>
            <a:pPr marL="0" indent="0" eaLnBrk="1" fontAlgn="auto" hangingPunct="1">
              <a:spcAft>
                <a:spcPts val="0"/>
              </a:spcAft>
              <a:buFont typeface="Arial" panose="020B0604020202020204" pitchFamily="34" charset="0"/>
              <a:buNone/>
              <a:defRPr/>
            </a:pPr>
            <a:r>
              <a:rPr lang="en-GB" dirty="0" smtClean="0">
                <a:cs typeface="+mn-cs"/>
              </a:rPr>
              <a:t>However, only weeks later, Harold had to fight again! William, the Duke of Normandy, thought he should be king of England and so he and his army came to battle against Harold. Harold and his troops marched down from Stamford Bridge to face the Normans in the Battle of Hastings.</a:t>
            </a:r>
            <a:endParaRPr lang="en-GB" dirty="0">
              <a:cs typeface="+mn-cs"/>
            </a:endParaRP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89588" y="688975"/>
            <a:ext cx="2635250" cy="540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03238" y="1536700"/>
            <a:ext cx="8137525" cy="4360863"/>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5"/>
          <p:cNvSpPr>
            <a:spLocks noGrp="1"/>
          </p:cNvSpPr>
          <p:nvPr>
            <p:ph type="title"/>
          </p:nvPr>
        </p:nvSpPr>
        <p:spPr>
          <a:xfrm>
            <a:off x="457200" y="592138"/>
            <a:ext cx="8220075" cy="758825"/>
          </a:xfrm>
        </p:spPr>
        <p:txBody>
          <a:bodyPr>
            <a:normAutofit fontScale="90000"/>
          </a:bodyPr>
          <a:lstStyle/>
          <a:p>
            <a:pPr eaLnBrk="1" hangingPunct="1">
              <a:defRPr/>
            </a:pPr>
            <a:r>
              <a:rPr lang="en-GB" altLang="en-US" smtClean="0"/>
              <a:t>The Battle of Hastings</a:t>
            </a:r>
          </a:p>
        </p:txBody>
      </p:sp>
      <p:sp>
        <p:nvSpPr>
          <p:cNvPr id="14340" name="Content Placeholder 6"/>
          <p:cNvSpPr>
            <a:spLocks noGrp="1"/>
          </p:cNvSpPr>
          <p:nvPr>
            <p:ph idx="1"/>
          </p:nvPr>
        </p:nvSpPr>
        <p:spPr>
          <a:xfrm>
            <a:off x="609600" y="1350963"/>
            <a:ext cx="4251325" cy="4243387"/>
          </a:xfrm>
        </p:spPr>
        <p:txBody>
          <a:bodyPr/>
          <a:lstStyle/>
          <a:p>
            <a:pPr marL="0" indent="0" eaLnBrk="1" hangingPunct="1">
              <a:buFont typeface="Arial" panose="020B0604020202020204" pitchFamily="34" charset="0"/>
              <a:buNone/>
            </a:pPr>
            <a:r>
              <a:rPr lang="en-GB" altLang="en-US" sz="1600" smtClean="0"/>
              <a:t>The Battle of Hastings is known as a significant historical event which shaped the future of Britain. King Harold and his army fought against King William of Normandy in the battle which took place on 14</a:t>
            </a:r>
            <a:r>
              <a:rPr lang="en-GB" altLang="en-US" sz="1600" baseline="30000" smtClean="0"/>
              <a:t>th</a:t>
            </a:r>
            <a:r>
              <a:rPr lang="en-GB" altLang="en-US" sz="1600" smtClean="0"/>
              <a:t> October 1066.</a:t>
            </a:r>
          </a:p>
          <a:p>
            <a:pPr marL="0" indent="0" eaLnBrk="1" hangingPunct="1">
              <a:buFont typeface="Arial" panose="020B0604020202020204" pitchFamily="34" charset="0"/>
              <a:buNone/>
            </a:pPr>
            <a:r>
              <a:rPr lang="en-GB" altLang="en-US" sz="1600" smtClean="0"/>
              <a:t>The battle took place in a place called Battle in East Sussex, about 7 miles away from Hastings and lasted from dawn until dusk. It ended when Harold was shot through the eye with an arrow. His troops retreated and William and his soldiers were victorious.</a:t>
            </a:r>
          </a:p>
          <a:p>
            <a:pPr marL="0" indent="0" eaLnBrk="1" hangingPunct="1">
              <a:buFont typeface="Arial" panose="020B0604020202020204" pitchFamily="34" charset="0"/>
              <a:buNone/>
            </a:pPr>
            <a:r>
              <a:rPr lang="en-GB" altLang="en-US" sz="1600" b="1" smtClean="0"/>
              <a:t>What do you think it would have been like to be a soldier fighting in the Battle of Hastings?</a:t>
            </a:r>
          </a:p>
          <a:p>
            <a:pPr marL="0" indent="0" eaLnBrk="1" hangingPunct="1">
              <a:buFont typeface="Arial" panose="020B0604020202020204" pitchFamily="34" charset="0"/>
              <a:buNone/>
            </a:pPr>
            <a:r>
              <a:rPr lang="en-GB" altLang="en-US" sz="1600" b="1" smtClean="0"/>
              <a:t>Why do you think Harold’s troops retreated when he was killed?</a:t>
            </a:r>
          </a:p>
        </p:txBody>
      </p:sp>
      <p:pic>
        <p:nvPicPr>
          <p:cNvPr id="14341" name="Picture 7"/>
          <p:cNvPicPr>
            <a:picLocks noChangeAspect="1"/>
          </p:cNvPicPr>
          <p:nvPr/>
        </p:nvPicPr>
        <p:blipFill>
          <a:blip r:embed="rId2">
            <a:extLst>
              <a:ext uri="{28A0092B-C50C-407E-A947-70E740481C1C}">
                <a14:useLocalDpi xmlns:a14="http://schemas.microsoft.com/office/drawing/2010/main" val="0"/>
              </a:ext>
            </a:extLst>
          </a:blip>
          <a:srcRect b="5385"/>
          <a:stretch>
            <a:fillRect/>
          </a:stretch>
        </p:blipFill>
        <p:spPr bwMode="auto">
          <a:xfrm>
            <a:off x="4860925" y="1371600"/>
            <a:ext cx="3527425" cy="4721225"/>
          </a:xfrm>
          <a:prstGeom prst="rect">
            <a:avLst/>
          </a:prstGeom>
          <a:noFill/>
          <a:ln w="38100">
            <a:solidFill>
              <a:srgbClr val="C1E082"/>
            </a:solidFill>
            <a:miter lim="800000"/>
            <a:headEnd/>
            <a:tailEnd/>
          </a:ln>
          <a:extLst>
            <a:ext uri="{909E8E84-426E-40DD-AFC4-6F175D3DCCD1}">
              <a14:hiddenFill xmlns:a14="http://schemas.microsoft.com/office/drawing/2010/main">
                <a:solidFill>
                  <a:srgbClr val="FFFFFF"/>
                </a:solidFill>
              </a14:hiddenFill>
            </a:ext>
          </a:extLst>
        </p:spPr>
      </p:pic>
      <p:pic>
        <p:nvPicPr>
          <p:cNvPr id="14342"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311150" y="655638"/>
            <a:ext cx="8220075" cy="757237"/>
          </a:xfrm>
        </p:spPr>
        <p:txBody>
          <a:bodyPr>
            <a:normAutofit fontScale="90000"/>
          </a:bodyPr>
          <a:lstStyle/>
          <a:p>
            <a:pPr eaLnBrk="1" hangingPunct="1">
              <a:defRPr/>
            </a:pPr>
            <a:r>
              <a:rPr lang="en-GB" altLang="en-US" smtClean="0"/>
              <a:t>Kingly Facts: True or False?</a:t>
            </a:r>
          </a:p>
        </p:txBody>
      </p:sp>
      <p:sp>
        <p:nvSpPr>
          <p:cNvPr id="15363" name="Content Placeholder 6"/>
          <p:cNvSpPr>
            <a:spLocks noGrp="1"/>
          </p:cNvSpPr>
          <p:nvPr>
            <p:ph idx="1"/>
          </p:nvPr>
        </p:nvSpPr>
        <p:spPr>
          <a:xfrm>
            <a:off x="671513" y="1093788"/>
            <a:ext cx="7632700" cy="1211262"/>
          </a:xfrm>
        </p:spPr>
        <p:txBody>
          <a:bodyPr/>
          <a:lstStyle/>
          <a:p>
            <a:pPr marL="0" indent="0" algn="ctr" eaLnBrk="1" hangingPunct="1">
              <a:buFont typeface="Arial" panose="020B0604020202020204" pitchFamily="34" charset="0"/>
              <a:buNone/>
            </a:pPr>
            <a:r>
              <a:rPr lang="en-GB" altLang="en-US" smtClean="0"/>
              <a:t>Read through the information about the last Anglo-Saxon kings on your activity sheet. The writer of the information sheet has not been paying attention in history lessons and some of the facts are wrong!</a:t>
            </a:r>
          </a:p>
        </p:txBody>
      </p:sp>
      <p:sp>
        <p:nvSpPr>
          <p:cNvPr id="8" name="Rectangle 7"/>
          <p:cNvSpPr/>
          <p:nvPr/>
        </p:nvSpPr>
        <p:spPr>
          <a:xfrm>
            <a:off x="503238" y="2212975"/>
            <a:ext cx="8137525" cy="3684588"/>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p:cNvSpPr/>
          <p:nvPr/>
        </p:nvSpPr>
        <p:spPr>
          <a:xfrm>
            <a:off x="755650" y="2487613"/>
            <a:ext cx="3816350" cy="3138487"/>
          </a:xfrm>
          <a:prstGeom prst="rect">
            <a:avLst/>
          </a:prstGeom>
          <a:solidFill>
            <a:schemeClr val="bg1"/>
          </a:solidFill>
          <a:ln>
            <a:solidFill>
              <a:srgbClr val="C1E0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Content Placeholder 6"/>
          <p:cNvSpPr txBox="1">
            <a:spLocks/>
          </p:cNvSpPr>
          <p:nvPr/>
        </p:nvSpPr>
        <p:spPr>
          <a:xfrm>
            <a:off x="646113" y="2298700"/>
            <a:ext cx="3925887" cy="12128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defRPr/>
            </a:pPr>
            <a:r>
              <a:rPr lang="en-GB" sz="2400" b="1" dirty="0" smtClean="0"/>
              <a:t>Activity</a:t>
            </a:r>
          </a:p>
          <a:p>
            <a:pPr marL="342900" indent="-342900" fontAlgn="auto">
              <a:spcAft>
                <a:spcPts val="0"/>
              </a:spcAft>
              <a:buFont typeface="+mj-lt"/>
              <a:buAutoNum type="arabicPeriod"/>
              <a:defRPr/>
            </a:pPr>
            <a:r>
              <a:rPr lang="en-GB" dirty="0" smtClean="0"/>
              <a:t>Can you spot the mistakes? Read through the text and underline the facts which are not true.</a:t>
            </a:r>
          </a:p>
          <a:p>
            <a:pPr marL="342900" indent="-342900" fontAlgn="auto">
              <a:spcAft>
                <a:spcPts val="0"/>
              </a:spcAft>
              <a:buFont typeface="+mj-lt"/>
              <a:buAutoNum type="arabicPeriod"/>
              <a:defRPr/>
            </a:pPr>
            <a:r>
              <a:rPr lang="en-GB" dirty="0" smtClean="0"/>
              <a:t>Write the correct fact at the side of the page</a:t>
            </a:r>
            <a:r>
              <a:rPr lang="en-GB" dirty="0" smtClean="0"/>
              <a:t>.</a:t>
            </a:r>
            <a:endParaRPr lang="en-GB" dirty="0" smtClean="0"/>
          </a:p>
        </p:txBody>
      </p:sp>
      <p:pic>
        <p:nvPicPr>
          <p:cNvPr id="15367" name="Individual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353004">
            <a:off x="4803775" y="2520950"/>
            <a:ext cx="1752600" cy="24780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5369"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35805">
            <a:off x="5278438" y="3060700"/>
            <a:ext cx="1752600" cy="24796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5370"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35750" y="2743200"/>
            <a:ext cx="1752600" cy="24796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503238" y="968375"/>
            <a:ext cx="8137525" cy="757238"/>
          </a:xfrm>
        </p:spPr>
        <p:txBody>
          <a:bodyPr>
            <a:normAutofit fontScale="90000"/>
          </a:bodyPr>
          <a:lstStyle/>
          <a:p>
            <a:pPr algn="ctr" eaLnBrk="1" hangingPunct="1">
              <a:defRPr/>
            </a:pPr>
            <a:r>
              <a:rPr lang="en-GB" altLang="en-US" smtClean="0"/>
              <a:t>The Last Anglo-Saxon</a:t>
            </a:r>
            <a:br>
              <a:rPr lang="en-GB" altLang="en-US" smtClean="0"/>
            </a:br>
            <a:r>
              <a:rPr lang="en-GB" altLang="en-US" smtClean="0"/>
              <a:t>Kings Timeline</a:t>
            </a:r>
          </a:p>
        </p:txBody>
      </p:sp>
      <p:sp>
        <p:nvSpPr>
          <p:cNvPr id="8" name="Rectangle 7"/>
          <p:cNvSpPr/>
          <p:nvPr/>
        </p:nvSpPr>
        <p:spPr>
          <a:xfrm>
            <a:off x="503238" y="2212975"/>
            <a:ext cx="8137525" cy="3684588"/>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p:cNvSpPr/>
          <p:nvPr/>
        </p:nvSpPr>
        <p:spPr>
          <a:xfrm>
            <a:off x="755650" y="2487613"/>
            <a:ext cx="3816350" cy="3138487"/>
          </a:xfrm>
          <a:prstGeom prst="rect">
            <a:avLst/>
          </a:prstGeom>
          <a:solidFill>
            <a:schemeClr val="bg1"/>
          </a:solidFill>
          <a:ln>
            <a:solidFill>
              <a:srgbClr val="C1E0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Content Placeholder 6"/>
          <p:cNvSpPr txBox="1">
            <a:spLocks/>
          </p:cNvSpPr>
          <p:nvPr/>
        </p:nvSpPr>
        <p:spPr>
          <a:xfrm>
            <a:off x="646113" y="2298700"/>
            <a:ext cx="3925887" cy="12128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defRPr/>
            </a:pPr>
            <a:r>
              <a:rPr lang="en-GB" sz="2400" b="1" dirty="0" smtClean="0"/>
              <a:t>Activity</a:t>
            </a:r>
          </a:p>
          <a:p>
            <a:pPr marL="342900" indent="-342900" fontAlgn="auto">
              <a:spcAft>
                <a:spcPts val="0"/>
              </a:spcAft>
              <a:buFont typeface="+mj-lt"/>
              <a:buAutoNum type="arabicPeriod"/>
              <a:defRPr/>
            </a:pPr>
            <a:r>
              <a:rPr lang="en-GB" dirty="0" smtClean="0"/>
              <a:t>Can you work with a partner to put the pictures of the Anglo-Saxon kings into the correct place on the timeline?</a:t>
            </a:r>
          </a:p>
          <a:p>
            <a:pPr marL="342900" indent="-342900" fontAlgn="auto">
              <a:spcAft>
                <a:spcPts val="0"/>
              </a:spcAft>
              <a:buFont typeface="+mj-lt"/>
              <a:buAutoNum type="arabicPeriod"/>
              <a:defRPr/>
            </a:pPr>
            <a:r>
              <a:rPr lang="en-GB" dirty="0" smtClean="0"/>
              <a:t>Then write the name of the king and any facts you know about them in the box underneath the pictures.</a:t>
            </a:r>
          </a:p>
        </p:txBody>
      </p:sp>
      <p:pic>
        <p:nvPicPr>
          <p:cNvPr id="16390" name="Pai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6613" y="2487613"/>
            <a:ext cx="3703637" cy="26177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3"/>
          <p:cNvPicPr>
            <a:picLocks noChangeAspect="1"/>
          </p:cNvPicPr>
          <p:nvPr/>
        </p:nvPicPr>
        <p:blipFill>
          <a:blip r:embed="rId4">
            <a:extLst>
              <a:ext uri="{28A0092B-C50C-407E-A947-70E740481C1C}">
                <a14:useLocalDpi xmlns:a14="http://schemas.microsoft.com/office/drawing/2010/main" val="0"/>
              </a:ext>
            </a:extLst>
          </a:blip>
          <a:srcRect l="2792" t="15456" r="2792" b="59583"/>
          <a:stretch>
            <a:fillRect/>
          </a:stretch>
        </p:blipFill>
        <p:spPr bwMode="auto">
          <a:xfrm rot="-466488">
            <a:off x="4710113" y="4905375"/>
            <a:ext cx="3576637"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503238" y="1536700"/>
            <a:ext cx="8137525" cy="4360863"/>
          </a:xfrm>
          <a:prstGeom prst="rect">
            <a:avLst/>
          </a:prstGeom>
          <a:solidFill>
            <a:srgbClr val="C1E08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5"/>
          <p:cNvSpPr>
            <a:spLocks noGrp="1"/>
          </p:cNvSpPr>
          <p:nvPr>
            <p:ph type="title"/>
          </p:nvPr>
        </p:nvSpPr>
        <p:spPr>
          <a:xfrm>
            <a:off x="457200" y="592138"/>
            <a:ext cx="8220075" cy="758825"/>
          </a:xfrm>
        </p:spPr>
        <p:txBody>
          <a:bodyPr>
            <a:normAutofit fontScale="90000"/>
          </a:bodyPr>
          <a:lstStyle/>
          <a:p>
            <a:pPr eaLnBrk="1" hangingPunct="1">
              <a:defRPr/>
            </a:pPr>
            <a:r>
              <a:rPr lang="en-GB" altLang="en-US" smtClean="0"/>
              <a:t>The End of an Era</a:t>
            </a:r>
          </a:p>
        </p:txBody>
      </p:sp>
      <p:sp>
        <p:nvSpPr>
          <p:cNvPr id="17412" name="Content Placeholder 6"/>
          <p:cNvSpPr>
            <a:spLocks noGrp="1"/>
          </p:cNvSpPr>
          <p:nvPr>
            <p:ph idx="1"/>
          </p:nvPr>
        </p:nvSpPr>
        <p:spPr>
          <a:xfrm>
            <a:off x="503238" y="1536700"/>
            <a:ext cx="5370512" cy="4241800"/>
          </a:xfrm>
        </p:spPr>
        <p:txBody>
          <a:bodyPr/>
          <a:lstStyle/>
          <a:p>
            <a:pPr marL="0" indent="0" eaLnBrk="1" hangingPunct="1">
              <a:buFont typeface="Arial" panose="020B0604020202020204" pitchFamily="34" charset="0"/>
              <a:buNone/>
            </a:pPr>
            <a:r>
              <a:rPr lang="en-GB" altLang="en-US" smtClean="0"/>
              <a:t>Although Edgar Aethling did briefly rule as king for a few months, William of Normandy was crowned the new king of England on 25</a:t>
            </a:r>
            <a:r>
              <a:rPr lang="en-GB" altLang="en-US" baseline="30000" smtClean="0"/>
              <a:t>th</a:t>
            </a:r>
            <a:r>
              <a:rPr lang="en-GB" altLang="en-US" smtClean="0"/>
              <a:t> December AD 1066. The Viking age in Britain and Anglo-Saxon rule came to an end.</a:t>
            </a:r>
          </a:p>
          <a:p>
            <a:pPr marL="0" indent="0" eaLnBrk="1" hangingPunct="1">
              <a:buFont typeface="Arial" panose="020B0604020202020204" pitchFamily="34" charset="0"/>
              <a:buNone/>
            </a:pPr>
            <a:r>
              <a:rPr lang="en-GB" altLang="en-US" smtClean="0"/>
              <a:t>In time, William became known as William the Conqueror.</a:t>
            </a:r>
          </a:p>
          <a:p>
            <a:pPr marL="0" indent="0" eaLnBrk="1" hangingPunct="1">
              <a:buFont typeface="Arial" panose="020B0604020202020204" pitchFamily="34" charset="0"/>
              <a:buNone/>
            </a:pPr>
            <a:r>
              <a:rPr lang="en-GB" altLang="en-US" smtClean="0"/>
              <a:t>The Normans would now go on to rule in Britain for over 80 years.</a:t>
            </a:r>
          </a:p>
          <a:p>
            <a:pPr marL="0" indent="0" eaLnBrk="1" hangingPunct="1">
              <a:buFont typeface="Arial" panose="020B0604020202020204" pitchFamily="34" charset="0"/>
              <a:buNone/>
            </a:pPr>
            <a:r>
              <a:rPr lang="en-GB" altLang="en-US" b="1" smtClean="0"/>
              <a:t>Why do you think William became known as ‘William the Conqueror’?</a:t>
            </a:r>
          </a:p>
          <a:p>
            <a:pPr marL="0" indent="0" eaLnBrk="1" hangingPunct="1">
              <a:buFont typeface="Arial" panose="020B0604020202020204" pitchFamily="34" charset="0"/>
              <a:buNone/>
            </a:pPr>
            <a:r>
              <a:rPr lang="en-GB" altLang="en-US" b="1" smtClean="0"/>
              <a:t>Who would think this is a good title to earn and who would think it was a bad one?</a:t>
            </a:r>
          </a:p>
        </p:txBody>
      </p:sp>
      <p:pic>
        <p:nvPicPr>
          <p:cNvPr id="1741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24513" y="1339850"/>
            <a:ext cx="2674937"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1072</TotalTime>
  <Words>836</Words>
  <Application>Microsoft Office PowerPoint</Application>
  <PresentationFormat>On-screen Show (4:3)</PresentationFormat>
  <Paragraphs>46</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Sassoon Infant Md</vt:lpstr>
      <vt:lpstr>Sassoon Infant Rg</vt:lpstr>
      <vt:lpstr>Arial</vt:lpstr>
      <vt:lpstr>BPreplay</vt:lpstr>
      <vt:lpstr>Calibri</vt:lpstr>
      <vt:lpstr>Office Theme</vt:lpstr>
      <vt:lpstr>PowerPoint Presentation</vt:lpstr>
      <vt:lpstr>PowerPoint Presentation</vt:lpstr>
      <vt:lpstr>Recap</vt:lpstr>
      <vt:lpstr>Edward the Confessor</vt:lpstr>
      <vt:lpstr>Godwin of Wessex</vt:lpstr>
      <vt:lpstr>Harold II</vt:lpstr>
      <vt:lpstr>The Battle of Hastings</vt:lpstr>
      <vt:lpstr>Kingly Facts: True or False?</vt:lpstr>
      <vt:lpstr>The Last Anglo-Saxon Kings Timeline</vt:lpstr>
      <vt:lpstr>The End of an Era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James Treen</cp:lastModifiedBy>
  <cp:revision>76</cp:revision>
  <dcterms:created xsi:type="dcterms:W3CDTF">2014-10-01T16:09:27Z</dcterms:created>
  <dcterms:modified xsi:type="dcterms:W3CDTF">2020-04-14T12:51:33Z</dcterms:modified>
</cp:coreProperties>
</file>