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76" r:id="rId13"/>
    <p:sldId id="272" r:id="rId14"/>
    <p:sldId id="269" r:id="rId15"/>
    <p:sldId id="270" r:id="rId16"/>
    <p:sldId id="273" r:id="rId17"/>
    <p:sldId id="274" r:id="rId18"/>
    <p:sldId id="277" r:id="rId19"/>
    <p:sldId id="278" r:id="rId20"/>
    <p:sldId id="279" r:id="rId21"/>
    <p:sldId id="280" r:id="rId22"/>
    <p:sldId id="281" r:id="rId23"/>
    <p:sldId id="282" r:id="rId24"/>
  </p:sldIdLst>
  <p:sldSz cx="9144000" cy="6858000" type="screen4x3"/>
  <p:notesSz cx="6864350"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50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4552" cy="499824"/>
          </a:xfrm>
          <a:prstGeom prst="rect">
            <a:avLst/>
          </a:prstGeom>
        </p:spPr>
        <p:txBody>
          <a:bodyPr vert="horz" lIns="96341" tIns="48171" rIns="96341" bIns="48171" rtlCol="0"/>
          <a:lstStyle>
            <a:lvl1pPr algn="l">
              <a:defRPr sz="1300"/>
            </a:lvl1pPr>
          </a:lstStyle>
          <a:p>
            <a:endParaRPr lang="en-GB"/>
          </a:p>
        </p:txBody>
      </p:sp>
      <p:sp>
        <p:nvSpPr>
          <p:cNvPr id="3" name="Date Placeholder 2"/>
          <p:cNvSpPr>
            <a:spLocks noGrp="1"/>
          </p:cNvSpPr>
          <p:nvPr>
            <p:ph type="dt" idx="1"/>
          </p:nvPr>
        </p:nvSpPr>
        <p:spPr>
          <a:xfrm>
            <a:off x="3888210" y="0"/>
            <a:ext cx="2974552" cy="499824"/>
          </a:xfrm>
          <a:prstGeom prst="rect">
            <a:avLst/>
          </a:prstGeom>
        </p:spPr>
        <p:txBody>
          <a:bodyPr vert="horz" lIns="96341" tIns="48171" rIns="96341" bIns="48171" rtlCol="0"/>
          <a:lstStyle>
            <a:lvl1pPr algn="r">
              <a:defRPr sz="1300"/>
            </a:lvl1pPr>
          </a:lstStyle>
          <a:p>
            <a:fld id="{EC7F34C7-525C-48CC-AC8D-C2473BD29201}" type="datetimeFigureOut">
              <a:rPr lang="en-GB" smtClean="0"/>
              <a:t>14/05/2020</a:t>
            </a:fld>
            <a:endParaRPr lang="en-GB"/>
          </a:p>
        </p:txBody>
      </p:sp>
      <p:sp>
        <p:nvSpPr>
          <p:cNvPr id="4" name="Slide Image Placeholder 3"/>
          <p:cNvSpPr>
            <a:spLocks noGrp="1" noRot="1" noChangeAspect="1"/>
          </p:cNvSpPr>
          <p:nvPr>
            <p:ph type="sldImg" idx="2"/>
          </p:nvPr>
        </p:nvSpPr>
        <p:spPr>
          <a:xfrm>
            <a:off x="933450" y="749300"/>
            <a:ext cx="4997450" cy="3749675"/>
          </a:xfrm>
          <a:prstGeom prst="rect">
            <a:avLst/>
          </a:prstGeom>
          <a:noFill/>
          <a:ln w="12700">
            <a:solidFill>
              <a:prstClr val="black"/>
            </a:solidFill>
          </a:ln>
        </p:spPr>
        <p:txBody>
          <a:bodyPr vert="horz" lIns="96341" tIns="48171" rIns="96341" bIns="48171" rtlCol="0" anchor="ctr"/>
          <a:lstStyle/>
          <a:p>
            <a:endParaRPr lang="en-GB"/>
          </a:p>
        </p:txBody>
      </p:sp>
      <p:sp>
        <p:nvSpPr>
          <p:cNvPr id="5" name="Notes Placeholder 4"/>
          <p:cNvSpPr>
            <a:spLocks noGrp="1"/>
          </p:cNvSpPr>
          <p:nvPr>
            <p:ph type="body" sz="quarter" idx="3"/>
          </p:nvPr>
        </p:nvSpPr>
        <p:spPr>
          <a:xfrm>
            <a:off x="686435" y="4748332"/>
            <a:ext cx="5491480" cy="4498420"/>
          </a:xfrm>
          <a:prstGeom prst="rect">
            <a:avLst/>
          </a:prstGeom>
        </p:spPr>
        <p:txBody>
          <a:bodyPr vert="horz" lIns="96341" tIns="48171" rIns="96341" bIns="4817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94929"/>
            <a:ext cx="2974552" cy="499824"/>
          </a:xfrm>
          <a:prstGeom prst="rect">
            <a:avLst/>
          </a:prstGeom>
        </p:spPr>
        <p:txBody>
          <a:bodyPr vert="horz" lIns="96341" tIns="48171" rIns="96341" bIns="48171" rtlCol="0" anchor="b"/>
          <a:lstStyle>
            <a:lvl1pPr algn="l">
              <a:defRPr sz="1300"/>
            </a:lvl1pPr>
          </a:lstStyle>
          <a:p>
            <a:endParaRPr lang="en-GB"/>
          </a:p>
        </p:txBody>
      </p:sp>
      <p:sp>
        <p:nvSpPr>
          <p:cNvPr id="7" name="Slide Number Placeholder 6"/>
          <p:cNvSpPr>
            <a:spLocks noGrp="1"/>
          </p:cNvSpPr>
          <p:nvPr>
            <p:ph type="sldNum" sz="quarter" idx="5"/>
          </p:nvPr>
        </p:nvSpPr>
        <p:spPr>
          <a:xfrm>
            <a:off x="3888210" y="9494929"/>
            <a:ext cx="2974552" cy="499824"/>
          </a:xfrm>
          <a:prstGeom prst="rect">
            <a:avLst/>
          </a:prstGeom>
        </p:spPr>
        <p:txBody>
          <a:bodyPr vert="horz" lIns="96341" tIns="48171" rIns="96341" bIns="48171" rtlCol="0" anchor="b"/>
          <a:lstStyle>
            <a:lvl1pPr algn="r">
              <a:defRPr sz="1300"/>
            </a:lvl1pPr>
          </a:lstStyle>
          <a:p>
            <a:fld id="{289583BA-4D73-46F1-A90F-D5F88B77C537}" type="slidenum">
              <a:rPr lang="en-GB" smtClean="0"/>
              <a:t>‹#›</a:t>
            </a:fld>
            <a:endParaRPr lang="en-GB"/>
          </a:p>
        </p:txBody>
      </p:sp>
    </p:spTree>
    <p:extLst>
      <p:ext uri="{BB962C8B-B14F-4D97-AF65-F5344CB8AC3E}">
        <p14:creationId xmlns:p14="http://schemas.microsoft.com/office/powerpoint/2010/main" val="912170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9583BA-4D73-46F1-A90F-D5F88B77C537}" type="slidenum">
              <a:rPr lang="en-GB" smtClean="0"/>
              <a:t>11</a:t>
            </a:fld>
            <a:endParaRPr lang="en-GB"/>
          </a:p>
        </p:txBody>
      </p:sp>
    </p:spTree>
    <p:extLst>
      <p:ext uri="{BB962C8B-B14F-4D97-AF65-F5344CB8AC3E}">
        <p14:creationId xmlns:p14="http://schemas.microsoft.com/office/powerpoint/2010/main" val="2070034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F7F646-61BE-4B2C-89A3-63600B7C711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2369955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F7F646-61BE-4B2C-89A3-63600B7C711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409424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F7F646-61BE-4B2C-89A3-63600B7C711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1942637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F7F646-61BE-4B2C-89A3-63600B7C711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858818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F7F646-61BE-4B2C-89A3-63600B7C711F}"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2167503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F7F646-61BE-4B2C-89A3-63600B7C711F}"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842537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F7F646-61BE-4B2C-89A3-63600B7C711F}"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4059695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F7F646-61BE-4B2C-89A3-63600B7C711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371823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F7F646-61BE-4B2C-89A3-63600B7C711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1245673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F7F646-61BE-4B2C-89A3-63600B7C711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4249885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F7F646-61BE-4B2C-89A3-63600B7C711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744925-72F9-4C64-9E45-1E2EAD863549}" type="slidenum">
              <a:rPr lang="en-GB" smtClean="0"/>
              <a:t>‹#›</a:t>
            </a:fld>
            <a:endParaRPr lang="en-GB"/>
          </a:p>
        </p:txBody>
      </p:sp>
    </p:spTree>
    <p:extLst>
      <p:ext uri="{BB962C8B-B14F-4D97-AF65-F5344CB8AC3E}">
        <p14:creationId xmlns:p14="http://schemas.microsoft.com/office/powerpoint/2010/main" val="2548488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F7F646-61BE-4B2C-89A3-63600B7C711F}" type="datetimeFigureOut">
              <a:rPr lang="en-GB" smtClean="0"/>
              <a:t>14/05/2020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744925-72F9-4C64-9E45-1E2EAD863549}" type="slidenum">
              <a:rPr lang="en-GB" smtClean="0"/>
              <a:t>‹#›</a:t>
            </a:fld>
            <a:endParaRPr lang="en-GB"/>
          </a:p>
        </p:txBody>
      </p:sp>
    </p:spTree>
    <p:extLst>
      <p:ext uri="{BB962C8B-B14F-4D97-AF65-F5344CB8AC3E}">
        <p14:creationId xmlns:p14="http://schemas.microsoft.com/office/powerpoint/2010/main" val="9588502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my5.tv/tony-robinson-s-history-of-britain/season-1/episode-1-018b9e01-14bb-4d9a-925c-83ecb4ca55a8"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649"/>
            <a:ext cx="7772400" cy="2952327"/>
          </a:xfrm>
        </p:spPr>
        <p:txBody>
          <a:bodyPr>
            <a:normAutofit fontScale="90000"/>
          </a:bodyPr>
          <a:lstStyle/>
          <a:p>
            <a:r>
              <a:rPr lang="en-GB" u="sng" dirty="0" smtClean="0">
                <a:solidFill>
                  <a:srgbClr val="7030A0"/>
                </a:solidFill>
                <a:latin typeface="Comic Sans MS" panose="030F0702030302020204" pitchFamily="66" charset="0"/>
              </a:rPr>
              <a:t>Lesson 7</a:t>
            </a:r>
            <a:r>
              <a:rPr lang="en-GB" dirty="0" smtClean="0">
                <a:solidFill>
                  <a:srgbClr val="7030A0"/>
                </a:solidFill>
                <a:latin typeface="Comic Sans MS" panose="030F0702030302020204" pitchFamily="66" charset="0"/>
              </a:rPr>
              <a:t/>
            </a:r>
            <a:br>
              <a:rPr lang="en-GB" dirty="0" smtClean="0">
                <a:solidFill>
                  <a:srgbClr val="7030A0"/>
                </a:solidFill>
                <a:latin typeface="Comic Sans MS" panose="030F0702030302020204" pitchFamily="66" charset="0"/>
              </a:rPr>
            </a:br>
            <a:r>
              <a:rPr lang="en-GB" dirty="0" smtClean="0">
                <a:solidFill>
                  <a:srgbClr val="7030A0"/>
                </a:solidFill>
                <a:latin typeface="Comic Sans MS" panose="030F0702030302020204" pitchFamily="66" charset="0"/>
              </a:rPr>
              <a:t>Eleanor or Edmund?</a:t>
            </a:r>
            <a:br>
              <a:rPr lang="en-GB" dirty="0" smtClean="0">
                <a:solidFill>
                  <a:srgbClr val="7030A0"/>
                </a:solidFill>
                <a:latin typeface="Comic Sans MS" panose="030F0702030302020204" pitchFamily="66" charset="0"/>
              </a:rPr>
            </a:br>
            <a:r>
              <a:rPr lang="en-GB" dirty="0" smtClean="0">
                <a:solidFill>
                  <a:srgbClr val="7030A0"/>
                </a:solidFill>
                <a:latin typeface="Comic Sans MS" panose="030F0702030302020204" pitchFamily="66" charset="0"/>
              </a:rPr>
              <a:t>Who was the most interesting Tudor living in Leatherhead?</a:t>
            </a:r>
            <a:endParaRPr lang="en-GB" dirty="0">
              <a:solidFill>
                <a:srgbClr val="7030A0"/>
              </a:solidFill>
              <a:latin typeface="Comic Sans MS" panose="030F0702030302020204" pitchFamily="66" charset="0"/>
            </a:endParaRPr>
          </a:p>
        </p:txBody>
      </p:sp>
      <p:sp>
        <p:nvSpPr>
          <p:cNvPr id="3" name="Subtitle 2"/>
          <p:cNvSpPr>
            <a:spLocks noGrp="1"/>
          </p:cNvSpPr>
          <p:nvPr>
            <p:ph type="subTitle" idx="1"/>
          </p:nvPr>
        </p:nvSpPr>
        <p:spPr>
          <a:xfrm>
            <a:off x="683568" y="3140968"/>
            <a:ext cx="7336904" cy="3240360"/>
          </a:xfrm>
        </p:spPr>
        <p:txBody>
          <a:bodyPr/>
          <a:lstStyle/>
          <a:p>
            <a:endParaRPr lang="en-GB" dirty="0"/>
          </a:p>
        </p:txBody>
      </p:sp>
      <p:pic>
        <p:nvPicPr>
          <p:cNvPr id="4" name="Picture 3" descr="Image result for master of the revels shakespeare"/>
          <p:cNvPicPr/>
          <p:nvPr/>
        </p:nvPicPr>
        <p:blipFill>
          <a:blip r:embed="rId2">
            <a:extLst>
              <a:ext uri="{28A0092B-C50C-407E-A947-70E740481C1C}">
                <a14:useLocalDpi xmlns:a14="http://schemas.microsoft.com/office/drawing/2010/main" val="0"/>
              </a:ext>
            </a:extLst>
          </a:blip>
          <a:srcRect/>
          <a:stretch>
            <a:fillRect/>
          </a:stretch>
        </p:blipFill>
        <p:spPr bwMode="auto">
          <a:xfrm>
            <a:off x="971600" y="3284984"/>
            <a:ext cx="2399402" cy="3096344"/>
          </a:xfrm>
          <a:prstGeom prst="rect">
            <a:avLst/>
          </a:prstGeom>
          <a:noFill/>
          <a:ln>
            <a:noFill/>
          </a:ln>
        </p:spPr>
      </p:pic>
      <p:pic>
        <p:nvPicPr>
          <p:cNvPr id="5" name="Picture 4" descr="Image result for eleanor rummyng"/>
          <p:cNvPicPr/>
          <p:nvPr/>
        </p:nvPicPr>
        <p:blipFill>
          <a:blip r:embed="rId3">
            <a:extLst>
              <a:ext uri="{28A0092B-C50C-407E-A947-70E740481C1C}">
                <a14:useLocalDpi xmlns:a14="http://schemas.microsoft.com/office/drawing/2010/main" val="0"/>
              </a:ext>
            </a:extLst>
          </a:blip>
          <a:srcRect/>
          <a:stretch>
            <a:fillRect/>
          </a:stretch>
        </p:blipFill>
        <p:spPr bwMode="auto">
          <a:xfrm>
            <a:off x="3995936" y="3284984"/>
            <a:ext cx="4032447" cy="3096344"/>
          </a:xfrm>
          <a:prstGeom prst="rect">
            <a:avLst/>
          </a:prstGeom>
          <a:noFill/>
          <a:ln>
            <a:noFill/>
          </a:ln>
        </p:spPr>
      </p:pic>
    </p:spTree>
    <p:extLst>
      <p:ext uri="{BB962C8B-B14F-4D97-AF65-F5344CB8AC3E}">
        <p14:creationId xmlns:p14="http://schemas.microsoft.com/office/powerpoint/2010/main" val="28670137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solidFill>
                  <a:srgbClr val="7030A0"/>
                </a:solidFill>
                <a:latin typeface="Comic Sans MS" panose="030F0702030302020204" pitchFamily="66" charset="0"/>
              </a:rPr>
              <a:t>Sir Edmund </a:t>
            </a:r>
            <a:r>
              <a:rPr lang="en-GB" u="sng" dirty="0" err="1" smtClean="0">
                <a:solidFill>
                  <a:srgbClr val="7030A0"/>
                </a:solidFill>
                <a:latin typeface="Comic Sans MS" panose="030F0702030302020204" pitchFamily="66" charset="0"/>
              </a:rPr>
              <a:t>Tylney</a:t>
            </a:r>
            <a:r>
              <a:rPr lang="en-GB" u="sng" dirty="0" smtClean="0">
                <a:solidFill>
                  <a:srgbClr val="7030A0"/>
                </a:solidFill>
                <a:latin typeface="Comic Sans MS" panose="030F0702030302020204" pitchFamily="66" charset="0"/>
              </a:rPr>
              <a:t> or Eleanor </a:t>
            </a:r>
            <a:r>
              <a:rPr lang="en-GB" u="sng" dirty="0" err="1" smtClean="0">
                <a:solidFill>
                  <a:srgbClr val="7030A0"/>
                </a:solidFill>
                <a:latin typeface="Comic Sans MS" panose="030F0702030302020204" pitchFamily="66" charset="0"/>
              </a:rPr>
              <a:t>Rummin</a:t>
            </a:r>
            <a:r>
              <a:rPr lang="en-GB" u="sng" dirty="0" smtClean="0">
                <a:solidFill>
                  <a:srgbClr val="7030A0"/>
                </a:solidFill>
                <a:latin typeface="Comic Sans MS" panose="030F0702030302020204" pitchFamily="66" charset="0"/>
              </a:rPr>
              <a:t>?</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endParaRPr lang="en-GB" dirty="0"/>
          </a:p>
          <a:p>
            <a:pPr marL="0" indent="0">
              <a:buNone/>
            </a:pPr>
            <a:r>
              <a:rPr lang="en-GB" dirty="0" smtClean="0">
                <a:latin typeface="Comic Sans MS" panose="030F0702030302020204" pitchFamily="66" charset="0"/>
              </a:rPr>
              <a:t>Both of these people were influential ( use a dictionary if unsure of the meaning) during </a:t>
            </a:r>
            <a:r>
              <a:rPr lang="en-GB" u="sng" dirty="0" smtClean="0">
                <a:latin typeface="Comic Sans MS" panose="030F0702030302020204" pitchFamily="66" charset="0"/>
              </a:rPr>
              <a:t>The Tudor </a:t>
            </a:r>
            <a:r>
              <a:rPr lang="en-GB" dirty="0" smtClean="0">
                <a:latin typeface="Comic Sans MS" panose="030F0702030302020204" pitchFamily="66" charset="0"/>
              </a:rPr>
              <a:t>times in Leatherhead. </a:t>
            </a:r>
          </a:p>
          <a:p>
            <a:pPr marL="0" indent="0">
              <a:buNone/>
            </a:pPr>
            <a:r>
              <a:rPr lang="en-GB" dirty="0" smtClean="0">
                <a:solidFill>
                  <a:srgbClr val="00B050"/>
                </a:solidFill>
                <a:latin typeface="Comic Sans MS" panose="030F0702030302020204" pitchFamily="66" charset="0"/>
              </a:rPr>
              <a:t>The Tudors began with Henry VII taking the throne of England from Richard III in 1485, through his son Henry VIII, then his children Edward VI, Mary I and Elizabeth I. Elizabeth I died in 1603 and ended the Tudor dynasty as she was childless. </a:t>
            </a:r>
            <a:endParaRPr lang="en-GB"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34302531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42594"/>
          </a:xfrm>
        </p:spPr>
        <p:txBody>
          <a:bodyPr>
            <a:normAutofit fontScale="90000"/>
          </a:bodyPr>
          <a:lstStyle/>
          <a:p>
            <a:r>
              <a:rPr lang="en-GB" dirty="0" smtClean="0">
                <a:solidFill>
                  <a:srgbClr val="7030A0"/>
                </a:solidFill>
              </a:rPr>
              <a:t>In the following slides are information on these two Leatherhead residents.</a:t>
            </a:r>
            <a:br>
              <a:rPr lang="en-GB" dirty="0" smtClean="0">
                <a:solidFill>
                  <a:srgbClr val="7030A0"/>
                </a:solidFill>
              </a:rPr>
            </a:br>
            <a:r>
              <a:rPr lang="en-GB" dirty="0" smtClean="0">
                <a:solidFill>
                  <a:srgbClr val="00B050"/>
                </a:solidFill>
              </a:rPr>
              <a:t>At the end, you are going to decide who you think out of Edmund and Eleanor, was the most interesting person living in Leatherhead during the Tudor times.</a:t>
            </a:r>
            <a:br>
              <a:rPr lang="en-GB" dirty="0" smtClean="0">
                <a:solidFill>
                  <a:srgbClr val="00B050"/>
                </a:solidFill>
              </a:rPr>
            </a:br>
            <a:r>
              <a:rPr lang="en-GB" dirty="0" smtClean="0">
                <a:solidFill>
                  <a:srgbClr val="FF0000"/>
                </a:solidFill>
              </a:rPr>
              <a:t>Let’s begin!</a:t>
            </a:r>
            <a:endParaRPr lang="en-GB" dirty="0">
              <a:solidFill>
                <a:srgbClr val="FF0000"/>
              </a:solidFill>
            </a:endParaRPr>
          </a:p>
        </p:txBody>
      </p:sp>
      <p:sp>
        <p:nvSpPr>
          <p:cNvPr id="3" name="Content Placeholder 2"/>
          <p:cNvSpPr>
            <a:spLocks noGrp="1"/>
          </p:cNvSpPr>
          <p:nvPr>
            <p:ph idx="1"/>
          </p:nvPr>
        </p:nvSpPr>
        <p:spPr>
          <a:xfrm>
            <a:off x="457200" y="5589240"/>
            <a:ext cx="8229600" cy="536923"/>
          </a:xfrm>
        </p:spPr>
        <p:txBody>
          <a:bodyPr>
            <a:normAutofit lnSpcReduction="10000"/>
          </a:bodyPr>
          <a:lstStyle/>
          <a:p>
            <a:endParaRPr lang="en-GB" dirty="0"/>
          </a:p>
        </p:txBody>
      </p:sp>
    </p:spTree>
    <p:extLst>
      <p:ext uri="{BB962C8B-B14F-4D97-AF65-F5344CB8AC3E}">
        <p14:creationId xmlns:p14="http://schemas.microsoft.com/office/powerpoint/2010/main" val="14961183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54162"/>
          </a:xfrm>
        </p:spPr>
        <p:txBody>
          <a:bodyPr/>
          <a:lstStyle/>
          <a:p>
            <a:r>
              <a:rPr lang="en-GB" u="sng" dirty="0" smtClean="0">
                <a:solidFill>
                  <a:srgbClr val="7030A0"/>
                </a:solidFill>
                <a:latin typeface="Comic Sans MS" panose="030F0702030302020204" pitchFamily="66" charset="0"/>
              </a:rPr>
              <a:t>Sir Edmund </a:t>
            </a:r>
            <a:r>
              <a:rPr lang="en-GB" u="sng" dirty="0" err="1" smtClean="0">
                <a:solidFill>
                  <a:srgbClr val="7030A0"/>
                </a:solidFill>
                <a:latin typeface="Comic Sans MS" panose="030F0702030302020204" pitchFamily="66" charset="0"/>
              </a:rPr>
              <a:t>Tylney</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600200"/>
            <a:ext cx="8229600" cy="5141168"/>
          </a:xfrm>
        </p:spPr>
        <p:txBody>
          <a:bodyPr>
            <a:normAutofit fontScale="92500"/>
          </a:bodyPr>
          <a:lstStyle/>
          <a:p>
            <a:r>
              <a:rPr lang="en-GB" dirty="0" smtClean="0"/>
              <a:t>In our English lessons, you read many plays by William Shakespeare. </a:t>
            </a:r>
          </a:p>
          <a:p>
            <a:r>
              <a:rPr lang="en-GB" dirty="0" smtClean="0"/>
              <a:t>On the next 3 slides are photographs of a very famous book which is in the British Library in London.</a:t>
            </a:r>
          </a:p>
          <a:p>
            <a:r>
              <a:rPr lang="en-GB" dirty="0" smtClean="0">
                <a:solidFill>
                  <a:srgbClr val="FF0000"/>
                </a:solidFill>
              </a:rPr>
              <a:t>What</a:t>
            </a:r>
            <a:r>
              <a:rPr lang="en-GB" dirty="0" smtClean="0"/>
              <a:t> dates does this book cover?</a:t>
            </a:r>
          </a:p>
          <a:p>
            <a:r>
              <a:rPr lang="en-GB" dirty="0" smtClean="0">
                <a:solidFill>
                  <a:srgbClr val="FF0000"/>
                </a:solidFill>
              </a:rPr>
              <a:t>Find </a:t>
            </a:r>
            <a:r>
              <a:rPr lang="en-GB" dirty="0" smtClean="0"/>
              <a:t>Sir Edmund </a:t>
            </a:r>
            <a:r>
              <a:rPr lang="en-GB" dirty="0" err="1" smtClean="0"/>
              <a:t>Tylney’s</a:t>
            </a:r>
            <a:r>
              <a:rPr lang="en-GB" dirty="0" smtClean="0"/>
              <a:t> name.</a:t>
            </a:r>
          </a:p>
          <a:p>
            <a:r>
              <a:rPr lang="en-GB" dirty="0" smtClean="0">
                <a:solidFill>
                  <a:srgbClr val="FF0000"/>
                </a:solidFill>
              </a:rPr>
              <a:t>Find </a:t>
            </a:r>
            <a:r>
              <a:rPr lang="en-GB" dirty="0" smtClean="0"/>
              <a:t>Shakespeare’s name. ( written as </a:t>
            </a:r>
            <a:r>
              <a:rPr lang="en-GB" dirty="0" err="1" smtClean="0"/>
              <a:t>Shaxberd</a:t>
            </a:r>
            <a:r>
              <a:rPr lang="en-GB" dirty="0" smtClean="0"/>
              <a:t>)</a:t>
            </a:r>
          </a:p>
          <a:p>
            <a:r>
              <a:rPr lang="en-GB" dirty="0" smtClean="0">
                <a:solidFill>
                  <a:srgbClr val="FF0000"/>
                </a:solidFill>
              </a:rPr>
              <a:t>Find</a:t>
            </a:r>
            <a:r>
              <a:rPr lang="en-GB" dirty="0" smtClean="0"/>
              <a:t> the names of six Shakespeare plays. ( They maybe spelt differently today) </a:t>
            </a:r>
            <a:endParaRPr lang="en-GB" dirty="0"/>
          </a:p>
        </p:txBody>
      </p:sp>
      <p:pic>
        <p:nvPicPr>
          <p:cNvPr id="4" name="Picture 3" descr="Image result for master of the revels shakespeare"/>
          <p:cNvPicPr/>
          <p:nvPr/>
        </p:nvPicPr>
        <p:blipFill>
          <a:blip r:embed="rId2">
            <a:extLst>
              <a:ext uri="{28A0092B-C50C-407E-A947-70E740481C1C}">
                <a14:useLocalDpi xmlns:a14="http://schemas.microsoft.com/office/drawing/2010/main" val="0"/>
              </a:ext>
            </a:extLst>
          </a:blip>
          <a:srcRect/>
          <a:stretch>
            <a:fillRect/>
          </a:stretch>
        </p:blipFill>
        <p:spPr bwMode="auto">
          <a:xfrm>
            <a:off x="7236297" y="23642"/>
            <a:ext cx="1928550" cy="1533150"/>
          </a:xfrm>
          <a:prstGeom prst="rect">
            <a:avLst/>
          </a:prstGeom>
          <a:noFill/>
          <a:ln>
            <a:noFill/>
          </a:ln>
        </p:spPr>
      </p:pic>
    </p:spTree>
    <p:extLst>
      <p:ext uri="{BB962C8B-B14F-4D97-AF65-F5344CB8AC3E}">
        <p14:creationId xmlns:p14="http://schemas.microsoft.com/office/powerpoint/2010/main" val="5238637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result for master of the revels shakespeare"/>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057299" y="-1057302"/>
            <a:ext cx="7029402" cy="9144000"/>
          </a:xfrm>
          <a:prstGeom prst="rect">
            <a:avLst/>
          </a:prstGeom>
          <a:noFill/>
          <a:ln>
            <a:noFill/>
          </a:ln>
        </p:spPr>
      </p:pic>
    </p:spTree>
    <p:extLst>
      <p:ext uri="{BB962C8B-B14F-4D97-AF65-F5344CB8AC3E}">
        <p14:creationId xmlns:p14="http://schemas.microsoft.com/office/powerpoint/2010/main" val="132921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result for master of the revels shakespeare"/>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43000" y="-1143004"/>
            <a:ext cx="6858002" cy="9144001"/>
          </a:xfrm>
          <a:prstGeom prst="rect">
            <a:avLst/>
          </a:prstGeom>
          <a:noFill/>
          <a:ln>
            <a:noFill/>
          </a:ln>
        </p:spPr>
      </p:pic>
    </p:spTree>
    <p:extLst>
      <p:ext uri="{BB962C8B-B14F-4D97-AF65-F5344CB8AC3E}">
        <p14:creationId xmlns:p14="http://schemas.microsoft.com/office/powerpoint/2010/main" val="2685624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ccount of Edmund Tylney, Master of the Revels, listing play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0"/>
            <a:ext cx="720080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4603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fontScale="90000"/>
          </a:bodyPr>
          <a:lstStyle/>
          <a:p>
            <a:r>
              <a:rPr lang="en-GB" dirty="0" smtClean="0">
                <a:solidFill>
                  <a:srgbClr val="7030A0"/>
                </a:solidFill>
                <a:latin typeface="Comic Sans MS" panose="030F0702030302020204" pitchFamily="66" charset="0"/>
              </a:rPr>
              <a:t>Here are the answers-were you right?</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412776"/>
            <a:ext cx="8229600" cy="4713387"/>
          </a:xfrm>
        </p:spPr>
        <p:txBody>
          <a:bodyPr>
            <a:noAutofit/>
          </a:bodyPr>
          <a:lstStyle/>
          <a:p>
            <a:r>
              <a:rPr lang="en-GB" sz="2800" dirty="0" smtClean="0">
                <a:solidFill>
                  <a:srgbClr val="00B050"/>
                </a:solidFill>
                <a:latin typeface="Comic Sans MS" panose="030F0702030302020204" pitchFamily="66" charset="0"/>
              </a:rPr>
              <a:t>Slide 1</a:t>
            </a:r>
          </a:p>
          <a:p>
            <a:pPr marL="0" indent="0">
              <a:buNone/>
            </a:pPr>
            <a:r>
              <a:rPr lang="en-GB" sz="2800" dirty="0" smtClean="0">
                <a:latin typeface="Comic Sans MS" panose="030F0702030302020204" pitchFamily="66" charset="0"/>
              </a:rPr>
              <a:t>The book covered November 1604-October 1605.</a:t>
            </a:r>
          </a:p>
          <a:p>
            <a:pPr marL="0" indent="0">
              <a:buNone/>
            </a:pPr>
            <a:r>
              <a:rPr lang="en-GB" sz="2800" dirty="0" err="1" smtClean="0">
                <a:latin typeface="Comic Sans MS" panose="030F0702030302020204" pitchFamily="66" charset="0"/>
              </a:rPr>
              <a:t>Tylney’s</a:t>
            </a:r>
            <a:r>
              <a:rPr lang="en-GB" sz="2800" dirty="0" smtClean="0">
                <a:latin typeface="Comic Sans MS" panose="030F0702030302020204" pitchFamily="66" charset="0"/>
              </a:rPr>
              <a:t> name is spelt Edmundo </a:t>
            </a:r>
            <a:r>
              <a:rPr lang="en-GB" sz="2800" dirty="0" err="1" smtClean="0">
                <a:latin typeface="Comic Sans MS" panose="030F0702030302020204" pitchFamily="66" charset="0"/>
              </a:rPr>
              <a:t>Tylney</a:t>
            </a:r>
            <a:r>
              <a:rPr lang="en-GB" sz="2800" dirty="0" smtClean="0">
                <a:latin typeface="Comic Sans MS" panose="030F0702030302020204" pitchFamily="66" charset="0"/>
              </a:rPr>
              <a:t>.</a:t>
            </a:r>
          </a:p>
          <a:p>
            <a:r>
              <a:rPr lang="en-GB" sz="2800" dirty="0" smtClean="0">
                <a:solidFill>
                  <a:srgbClr val="00B050"/>
                </a:solidFill>
                <a:latin typeface="Comic Sans MS" panose="030F0702030302020204" pitchFamily="66" charset="0"/>
              </a:rPr>
              <a:t>Slide 2</a:t>
            </a:r>
          </a:p>
          <a:p>
            <a:pPr marL="0" indent="0">
              <a:buNone/>
            </a:pPr>
            <a:r>
              <a:rPr lang="en-GB" sz="2800" dirty="0" smtClean="0">
                <a:latin typeface="Comic Sans MS" panose="030F0702030302020204" pitchFamily="66" charset="0"/>
              </a:rPr>
              <a:t>Plays mentioned are Comedy of Errors, Love </a:t>
            </a:r>
            <a:r>
              <a:rPr lang="en-GB" sz="2800" dirty="0" err="1" smtClean="0">
                <a:latin typeface="Comic Sans MS" panose="030F0702030302020204" pitchFamily="66" charset="0"/>
              </a:rPr>
              <a:t>Labor’s</a:t>
            </a:r>
            <a:r>
              <a:rPr lang="en-GB" sz="2800" dirty="0" smtClean="0">
                <a:latin typeface="Comic Sans MS" panose="030F0702030302020204" pitchFamily="66" charset="0"/>
              </a:rPr>
              <a:t> Lost, Measure for Measure and The Merry Wives of Windsor.</a:t>
            </a:r>
          </a:p>
          <a:p>
            <a:r>
              <a:rPr lang="en-GB" sz="2800" dirty="0" smtClean="0">
                <a:solidFill>
                  <a:srgbClr val="00B050"/>
                </a:solidFill>
                <a:latin typeface="Comic Sans MS" panose="030F0702030302020204" pitchFamily="66" charset="0"/>
              </a:rPr>
              <a:t>Slide 3</a:t>
            </a:r>
          </a:p>
          <a:p>
            <a:pPr marL="0" indent="0">
              <a:buNone/>
            </a:pPr>
            <a:r>
              <a:rPr lang="en-GB" sz="2800" dirty="0" smtClean="0">
                <a:latin typeface="Comic Sans MS" panose="030F0702030302020204" pitchFamily="66" charset="0"/>
              </a:rPr>
              <a:t>Henry V and The Merchant of Venice</a:t>
            </a:r>
            <a:endParaRPr lang="en-GB" sz="2800" dirty="0">
              <a:latin typeface="Comic Sans MS" panose="030F0702030302020204" pitchFamily="66" charset="0"/>
            </a:endParaRPr>
          </a:p>
        </p:txBody>
      </p:sp>
    </p:spTree>
    <p:extLst>
      <p:ext uri="{BB962C8B-B14F-4D97-AF65-F5344CB8AC3E}">
        <p14:creationId xmlns:p14="http://schemas.microsoft.com/office/powerpoint/2010/main" val="1339587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58618"/>
          </a:xfrm>
        </p:spPr>
        <p:txBody>
          <a:bodyPr>
            <a:noAutofit/>
          </a:bodyPr>
          <a:lstStyle/>
          <a:p>
            <a:r>
              <a:rPr lang="en-GB" sz="3600" dirty="0" smtClean="0">
                <a:solidFill>
                  <a:srgbClr val="7030A0"/>
                </a:solidFill>
                <a:latin typeface="Comic Sans MS" panose="030F0702030302020204" pitchFamily="66" charset="0"/>
              </a:rPr>
              <a:t>This book is called the </a:t>
            </a:r>
            <a:br>
              <a:rPr lang="en-GB" sz="3600" dirty="0" smtClean="0">
                <a:solidFill>
                  <a:srgbClr val="7030A0"/>
                </a:solidFill>
                <a:latin typeface="Comic Sans MS" panose="030F0702030302020204" pitchFamily="66" charset="0"/>
              </a:rPr>
            </a:br>
            <a:r>
              <a:rPr lang="en-GB" sz="3600" u="sng" dirty="0" smtClean="0">
                <a:solidFill>
                  <a:srgbClr val="FFC000"/>
                </a:solidFill>
                <a:latin typeface="Comic Sans MS" panose="030F0702030302020204" pitchFamily="66" charset="0"/>
              </a:rPr>
              <a:t>Book of Revels. </a:t>
            </a:r>
            <a:r>
              <a:rPr lang="en-GB" sz="3600" dirty="0" smtClean="0">
                <a:solidFill>
                  <a:srgbClr val="7030A0"/>
                </a:solidFill>
                <a:latin typeface="Comic Sans MS" panose="030F0702030302020204" pitchFamily="66" charset="0"/>
              </a:rPr>
              <a:t/>
            </a:r>
            <a:br>
              <a:rPr lang="en-GB" sz="3600" dirty="0" smtClean="0">
                <a:solidFill>
                  <a:srgbClr val="7030A0"/>
                </a:solidFill>
                <a:latin typeface="Comic Sans MS" panose="030F0702030302020204" pitchFamily="66" charset="0"/>
              </a:rPr>
            </a:br>
            <a:r>
              <a:rPr lang="en-GB" sz="3600" dirty="0" smtClean="0">
                <a:solidFill>
                  <a:srgbClr val="7030A0"/>
                </a:solidFill>
                <a:latin typeface="Comic Sans MS" panose="030F0702030302020204" pitchFamily="66" charset="0"/>
              </a:rPr>
              <a:t>It is a record of all the plays that were</a:t>
            </a:r>
            <a:br>
              <a:rPr lang="en-GB" sz="3600" dirty="0" smtClean="0">
                <a:solidFill>
                  <a:srgbClr val="7030A0"/>
                </a:solidFill>
                <a:latin typeface="Comic Sans MS" panose="030F0702030302020204" pitchFamily="66" charset="0"/>
              </a:rPr>
            </a:br>
            <a:r>
              <a:rPr lang="en-GB" sz="3600" dirty="0" smtClean="0">
                <a:solidFill>
                  <a:srgbClr val="7030A0"/>
                </a:solidFill>
                <a:latin typeface="Comic Sans MS" panose="030F0702030302020204" pitchFamily="66" charset="0"/>
              </a:rPr>
              <a:t> performed. </a:t>
            </a:r>
            <a:br>
              <a:rPr lang="en-GB" sz="3600" dirty="0" smtClean="0">
                <a:solidFill>
                  <a:srgbClr val="7030A0"/>
                </a:solidFill>
                <a:latin typeface="Comic Sans MS" panose="030F0702030302020204" pitchFamily="66" charset="0"/>
              </a:rPr>
            </a:br>
            <a:r>
              <a:rPr lang="en-GB" sz="3600" dirty="0" smtClean="0">
                <a:solidFill>
                  <a:srgbClr val="7030A0"/>
                </a:solidFill>
                <a:latin typeface="Comic Sans MS" panose="030F0702030302020204" pitchFamily="66" charset="0"/>
              </a:rPr>
              <a:t>The person in charge of deciding which plays would be performed was called</a:t>
            </a:r>
            <a:br>
              <a:rPr lang="en-GB" sz="3600" dirty="0" smtClean="0">
                <a:solidFill>
                  <a:srgbClr val="7030A0"/>
                </a:solidFill>
                <a:latin typeface="Comic Sans MS" panose="030F0702030302020204" pitchFamily="66" charset="0"/>
              </a:rPr>
            </a:br>
            <a:r>
              <a:rPr lang="en-GB" sz="3600" u="sng" dirty="0" smtClean="0">
                <a:solidFill>
                  <a:srgbClr val="FFC000"/>
                </a:solidFill>
                <a:latin typeface="Comic Sans MS" panose="030F0702030302020204" pitchFamily="66" charset="0"/>
              </a:rPr>
              <a:t>The Master of the Revels.</a:t>
            </a:r>
            <a:br>
              <a:rPr lang="en-GB" sz="3600" u="sng" dirty="0" smtClean="0">
                <a:solidFill>
                  <a:srgbClr val="FFC000"/>
                </a:solidFill>
                <a:latin typeface="Comic Sans MS" panose="030F0702030302020204" pitchFamily="66" charset="0"/>
              </a:rPr>
            </a:br>
            <a:endParaRPr lang="en-GB" sz="3600" u="sng" dirty="0">
              <a:solidFill>
                <a:srgbClr val="FFC000"/>
              </a:solidFill>
              <a:latin typeface="Comic Sans MS" panose="030F0702030302020204" pitchFamily="66" charset="0"/>
            </a:endParaRPr>
          </a:p>
        </p:txBody>
      </p:sp>
      <p:sp>
        <p:nvSpPr>
          <p:cNvPr id="3" name="Content Placeholder 2"/>
          <p:cNvSpPr>
            <a:spLocks noGrp="1"/>
          </p:cNvSpPr>
          <p:nvPr>
            <p:ph idx="1"/>
          </p:nvPr>
        </p:nvSpPr>
        <p:spPr>
          <a:xfrm>
            <a:off x="457200" y="5373216"/>
            <a:ext cx="8229600" cy="752947"/>
          </a:xfrm>
        </p:spPr>
        <p:txBody>
          <a:bodyPr/>
          <a:lstStyle/>
          <a:p>
            <a:endParaRPr lang="en-GB" dirty="0"/>
          </a:p>
        </p:txBody>
      </p:sp>
    </p:spTree>
    <p:extLst>
      <p:ext uri="{BB962C8B-B14F-4D97-AF65-F5344CB8AC3E}">
        <p14:creationId xmlns:p14="http://schemas.microsoft.com/office/powerpoint/2010/main" val="3505484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solidFill>
                  <a:srgbClr val="7030A0"/>
                </a:solidFill>
                <a:latin typeface="Comic Sans MS" panose="030F0702030302020204" pitchFamily="66" charset="0"/>
              </a:rPr>
              <a:t>Sir Edmund </a:t>
            </a:r>
            <a:r>
              <a:rPr lang="en-GB" u="sng" dirty="0" err="1" smtClean="0">
                <a:solidFill>
                  <a:srgbClr val="7030A0"/>
                </a:solidFill>
                <a:latin typeface="Comic Sans MS" panose="030F0702030302020204" pitchFamily="66" charset="0"/>
              </a:rPr>
              <a:t>Tylney</a:t>
            </a:r>
            <a:r>
              <a:rPr lang="en-GB" u="sng" dirty="0" smtClean="0">
                <a:solidFill>
                  <a:srgbClr val="7030A0"/>
                </a:solidFill>
                <a:latin typeface="Comic Sans MS" panose="030F0702030302020204" pitchFamily="66" charset="0"/>
              </a:rPr>
              <a:t/>
            </a:r>
            <a:br>
              <a:rPr lang="en-GB" u="sng" dirty="0" smtClean="0">
                <a:solidFill>
                  <a:srgbClr val="7030A0"/>
                </a:solidFill>
                <a:latin typeface="Comic Sans MS" panose="030F0702030302020204" pitchFamily="66" charset="0"/>
              </a:rPr>
            </a:br>
            <a:r>
              <a:rPr lang="en-GB" u="sng" dirty="0" smtClean="0">
                <a:solidFill>
                  <a:srgbClr val="7030A0"/>
                </a:solidFill>
                <a:latin typeface="Comic Sans MS" panose="030F0702030302020204" pitchFamily="66" charset="0"/>
              </a:rPr>
              <a:t>Master of the Revels</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r>
              <a:rPr lang="en-GB" dirty="0" smtClean="0"/>
              <a:t>The job of Master of the Revels grew in importance during the Tudor reigns of Henry VII and his son Henry VIII. </a:t>
            </a:r>
          </a:p>
          <a:p>
            <a:r>
              <a:rPr lang="en-GB" dirty="0" smtClean="0">
                <a:solidFill>
                  <a:srgbClr val="00B050"/>
                </a:solidFill>
              </a:rPr>
              <a:t>Sir Edmund held this post between 1579-1610 and he became a very influential and important man during this time.</a:t>
            </a:r>
          </a:p>
          <a:p>
            <a:r>
              <a:rPr lang="en-GB" dirty="0" smtClean="0"/>
              <a:t>He became rich and bought The Mansion House in Leatherhead which is where Leatherhead Library and Registry Office is now.</a:t>
            </a:r>
            <a:endParaRPr lang="en-GB" dirty="0"/>
          </a:p>
        </p:txBody>
      </p:sp>
    </p:spTree>
    <p:extLst>
      <p:ext uri="{BB962C8B-B14F-4D97-AF65-F5344CB8AC3E}">
        <p14:creationId xmlns:p14="http://schemas.microsoft.com/office/powerpoint/2010/main" val="29145227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7030A0"/>
                </a:solidFill>
                <a:latin typeface="Comic Sans MS" panose="030F0702030302020204" pitchFamily="66" charset="0"/>
              </a:rPr>
              <a:t>Sir Edmund </a:t>
            </a:r>
            <a:r>
              <a:rPr lang="en-GB" u="sng" dirty="0" err="1" smtClean="0">
                <a:solidFill>
                  <a:srgbClr val="7030A0"/>
                </a:solidFill>
                <a:latin typeface="Comic Sans MS" panose="030F0702030302020204" pitchFamily="66" charset="0"/>
              </a:rPr>
              <a:t>Tylney’s</a:t>
            </a:r>
            <a:r>
              <a:rPr lang="en-GB" u="sng" dirty="0" smtClean="0">
                <a:solidFill>
                  <a:srgbClr val="7030A0"/>
                </a:solidFill>
                <a:latin typeface="Comic Sans MS" panose="030F0702030302020204" pitchFamily="66" charset="0"/>
              </a:rPr>
              <a:t> Job</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268760"/>
            <a:ext cx="8229600" cy="4857403"/>
          </a:xfrm>
        </p:spPr>
        <p:txBody>
          <a:bodyPr>
            <a:normAutofit fontScale="77500" lnSpcReduction="20000"/>
          </a:bodyPr>
          <a:lstStyle/>
          <a:p>
            <a:r>
              <a:rPr lang="en-GB" dirty="0" smtClean="0">
                <a:latin typeface="Comic Sans MS" panose="030F0702030302020204" pitchFamily="66" charset="0"/>
              </a:rPr>
              <a:t>He would read manuscripts and often attend rehearsals.</a:t>
            </a:r>
          </a:p>
          <a:p>
            <a:r>
              <a:rPr lang="en-GB" dirty="0" smtClean="0">
                <a:solidFill>
                  <a:srgbClr val="00B050"/>
                </a:solidFill>
                <a:latin typeface="Comic Sans MS" panose="030F0702030302020204" pitchFamily="66" charset="0"/>
              </a:rPr>
              <a:t>Once he approved a play, he would sign the last page of the manuscript.</a:t>
            </a:r>
          </a:p>
          <a:p>
            <a:r>
              <a:rPr lang="en-GB" dirty="0" smtClean="0">
                <a:latin typeface="Comic Sans MS" panose="030F0702030302020204" pitchFamily="66" charset="0"/>
              </a:rPr>
              <a:t>He approved the building of new playhouses. </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Shakespeare’s theatre The Globe was built in</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1599 so he would have needed Sir Edmund’s</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permission to build it.</a:t>
            </a:r>
          </a:p>
          <a:p>
            <a:r>
              <a:rPr lang="en-GB" dirty="0" smtClean="0">
                <a:solidFill>
                  <a:srgbClr val="00B050"/>
                </a:solidFill>
                <a:latin typeface="Comic Sans MS" panose="030F0702030302020204" pitchFamily="66" charset="0"/>
              </a:rPr>
              <a:t>He gave permission for thirty of Shakespeare’s plays in total.</a:t>
            </a:r>
          </a:p>
          <a:p>
            <a:r>
              <a:rPr lang="en-GB" dirty="0" smtClean="0">
                <a:latin typeface="Comic Sans MS" panose="030F0702030302020204" pitchFamily="66" charset="0"/>
              </a:rPr>
              <a:t>He charged 7 shillings per day for his services.</a:t>
            </a:r>
          </a:p>
          <a:p>
            <a:r>
              <a:rPr lang="en-GB" dirty="0" smtClean="0">
                <a:solidFill>
                  <a:srgbClr val="00B050"/>
                </a:solidFill>
                <a:latin typeface="Comic Sans MS" panose="030F0702030302020204" pitchFamily="66" charset="0"/>
              </a:rPr>
              <a:t>If you didn’t get his permission he could send you to prison! </a:t>
            </a:r>
            <a:endParaRPr lang="en-GB" dirty="0">
              <a:solidFill>
                <a:srgbClr val="00B050"/>
              </a:solidFill>
            </a:endParaRPr>
          </a:p>
        </p:txBody>
      </p:sp>
    </p:spTree>
    <p:extLst>
      <p:ext uri="{BB962C8B-B14F-4D97-AF65-F5344CB8AC3E}">
        <p14:creationId xmlns:p14="http://schemas.microsoft.com/office/powerpoint/2010/main" val="6644228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2034"/>
          </a:xfrm>
        </p:spPr>
        <p:txBody>
          <a:bodyPr>
            <a:normAutofit fontScale="90000"/>
          </a:bodyPr>
          <a:lstStyle/>
          <a:p>
            <a:endParaRPr lang="en-GB" dirty="0"/>
          </a:p>
        </p:txBody>
      </p:sp>
      <p:pic>
        <p:nvPicPr>
          <p:cNvPr id="921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8519" y="764704"/>
            <a:ext cx="8784976"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01955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200" dirty="0" smtClean="0">
                <a:solidFill>
                  <a:srgbClr val="7030A0"/>
                </a:solidFill>
                <a:latin typeface="Comic Sans MS" panose="030F0702030302020204" pitchFamily="66" charset="0"/>
              </a:rPr>
              <a:t>Family Tree of Sir Edmund </a:t>
            </a:r>
            <a:r>
              <a:rPr lang="en-GB" sz="2200" dirty="0" err="1" smtClean="0">
                <a:solidFill>
                  <a:srgbClr val="7030A0"/>
                </a:solidFill>
                <a:latin typeface="Comic Sans MS" panose="030F0702030302020204" pitchFamily="66" charset="0"/>
              </a:rPr>
              <a:t>Tylney</a:t>
            </a:r>
            <a:r>
              <a:rPr lang="en-GB" sz="2200" dirty="0" smtClean="0">
                <a:solidFill>
                  <a:srgbClr val="7030A0"/>
                </a:solidFill>
                <a:latin typeface="Comic Sans MS" panose="030F0702030302020204" pitchFamily="66" charset="0"/>
              </a:rPr>
              <a:t> and important people highlighted in green</a:t>
            </a:r>
            <a:r>
              <a:rPr lang="en-GB" dirty="0" smtClean="0"/>
              <a:t>.</a:t>
            </a:r>
            <a:endParaRPr lang="en-GB" dirty="0"/>
          </a:p>
        </p:txBody>
      </p:sp>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268413"/>
            <a:ext cx="8712967" cy="558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42273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solidFill>
                  <a:srgbClr val="7030A0"/>
                </a:solidFill>
                <a:latin typeface="Comic Sans MS" panose="030F0702030302020204" pitchFamily="66" charset="0"/>
              </a:rPr>
              <a:t>What pub in Leatherhead is named after him?</a:t>
            </a:r>
            <a:endParaRPr lang="en-GB" u="sng" dirty="0"/>
          </a:p>
        </p:txBody>
      </p:sp>
      <p:sp>
        <p:nvSpPr>
          <p:cNvPr id="3" name="Content Placeholder 2"/>
          <p:cNvSpPr>
            <a:spLocks noGrp="1"/>
          </p:cNvSpPr>
          <p:nvPr>
            <p:ph idx="1"/>
          </p:nvPr>
        </p:nvSpPr>
        <p:spPr/>
        <p:txBody>
          <a:bodyPr>
            <a:normAutofit lnSpcReduction="10000"/>
          </a:bodyPr>
          <a:lstStyle/>
          <a:p>
            <a:pPr marL="0" indent="0">
              <a:buNone/>
            </a:pPr>
            <a:r>
              <a:rPr lang="en-GB" dirty="0" smtClean="0">
                <a:solidFill>
                  <a:srgbClr val="00B050"/>
                </a:solidFill>
                <a:latin typeface="Comic Sans MS" panose="030F0702030302020204" pitchFamily="66" charset="0"/>
              </a:rPr>
              <a:t>               </a:t>
            </a:r>
            <a:r>
              <a:rPr lang="en-GB" dirty="0" err="1" smtClean="0">
                <a:solidFill>
                  <a:srgbClr val="00B050"/>
                </a:solidFill>
                <a:latin typeface="Comic Sans MS" panose="030F0702030302020204" pitchFamily="66" charset="0"/>
              </a:rPr>
              <a:t>Wetherspoons</a:t>
            </a:r>
            <a:r>
              <a:rPr lang="en-GB" dirty="0" smtClean="0">
                <a:solidFill>
                  <a:srgbClr val="00B050"/>
                </a:solidFill>
                <a:latin typeface="Comic Sans MS" panose="030F0702030302020204" pitchFamily="66" charset="0"/>
              </a:rPr>
              <a:t> </a:t>
            </a:r>
            <a:r>
              <a:rPr lang="en-GB" dirty="0">
                <a:solidFill>
                  <a:srgbClr val="00B050"/>
                </a:solidFill>
                <a:latin typeface="Comic Sans MS" panose="030F0702030302020204" pitchFamily="66" charset="0"/>
              </a:rPr>
              <a:t>Pub</a:t>
            </a:r>
          </a:p>
          <a:p>
            <a:pPr marL="0" indent="0">
              <a:buNone/>
            </a:pPr>
            <a:endParaRPr lang="en-GB" dirty="0">
              <a:solidFill>
                <a:srgbClr val="00B050"/>
              </a:solidFill>
              <a:latin typeface="Comic Sans MS" panose="030F0702030302020204" pitchFamily="66" charset="0"/>
            </a:endParaRPr>
          </a:p>
          <a:p>
            <a:pPr marL="0" indent="0">
              <a:buNone/>
            </a:pPr>
            <a:r>
              <a:rPr lang="en-GB" dirty="0">
                <a:solidFill>
                  <a:srgbClr val="00B050"/>
                </a:solidFill>
                <a:latin typeface="Comic Sans MS" panose="030F0702030302020204" pitchFamily="66" charset="0"/>
              </a:rPr>
              <a:t>Just think……if Sir Edmund hadn’t enjoyed Shakespeare’s plays and approved of them, then there would have been no plays, learning his work in schools, films and productions written by the most famous playwright in the world today!</a:t>
            </a:r>
          </a:p>
          <a:p>
            <a:pPr marL="0" indent="0">
              <a:buNone/>
            </a:pPr>
            <a:r>
              <a:rPr lang="en-GB" dirty="0">
                <a:solidFill>
                  <a:srgbClr val="00B050"/>
                </a:solidFill>
                <a:latin typeface="Comic Sans MS" panose="030F0702030302020204" pitchFamily="66" charset="0"/>
              </a:rPr>
              <a:t>                             WOW! </a:t>
            </a:r>
          </a:p>
          <a:p>
            <a:endParaRPr lang="en-GB" dirty="0"/>
          </a:p>
        </p:txBody>
      </p:sp>
    </p:spTree>
    <p:extLst>
      <p:ext uri="{BB962C8B-B14F-4D97-AF65-F5344CB8AC3E}">
        <p14:creationId xmlns:p14="http://schemas.microsoft.com/office/powerpoint/2010/main" val="2187530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srgbClr val="7030A0"/>
                </a:solidFill>
                <a:latin typeface="Comic Sans MS" panose="030F0702030302020204" pitchFamily="66" charset="0"/>
              </a:rPr>
              <a:t>And now </a:t>
            </a:r>
            <a:r>
              <a:rPr lang="en-GB" u="sng" dirty="0">
                <a:solidFill>
                  <a:srgbClr val="7030A0"/>
                </a:solidFill>
                <a:latin typeface="Comic Sans MS" panose="030F0702030302020204" pitchFamily="66" charset="0"/>
              </a:rPr>
              <a:t>Eleanor </a:t>
            </a:r>
            <a:r>
              <a:rPr lang="en-GB" u="sng" dirty="0" err="1">
                <a:solidFill>
                  <a:srgbClr val="7030A0"/>
                </a:solidFill>
                <a:latin typeface="Comic Sans MS" panose="030F0702030302020204" pitchFamily="66" charset="0"/>
              </a:rPr>
              <a:t>Rummin</a:t>
            </a:r>
            <a:r>
              <a:rPr lang="en-GB" dirty="0">
                <a:solidFill>
                  <a:srgbClr val="7030A0"/>
                </a:solidFill>
                <a:latin typeface="Comic Sans MS" panose="030F0702030302020204" pitchFamily="66" charset="0"/>
              </a:rPr>
              <a:t>!</a:t>
            </a:r>
            <a:endParaRPr lang="en-GB"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6552" y="1484784"/>
            <a:ext cx="9937104"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56939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226370"/>
          </a:xfrm>
        </p:spPr>
        <p:txBody>
          <a:bodyPr>
            <a:normAutofit/>
          </a:bodyPr>
          <a:lstStyle/>
          <a:p>
            <a:r>
              <a:rPr lang="en-GB" sz="3200" dirty="0" smtClean="0">
                <a:solidFill>
                  <a:srgbClr val="7030A0"/>
                </a:solidFill>
                <a:latin typeface="Comic Sans MS" panose="030F0702030302020204" pitchFamily="66" charset="0"/>
              </a:rPr>
              <a:t>Eleanor </a:t>
            </a:r>
            <a:r>
              <a:rPr lang="en-GB" sz="3200" dirty="0" err="1" smtClean="0">
                <a:solidFill>
                  <a:srgbClr val="7030A0"/>
                </a:solidFill>
                <a:latin typeface="Comic Sans MS" panose="030F0702030302020204" pitchFamily="66" charset="0"/>
              </a:rPr>
              <a:t>Rummin</a:t>
            </a:r>
            <a:r>
              <a:rPr lang="en-GB" sz="3200" dirty="0" smtClean="0">
                <a:solidFill>
                  <a:srgbClr val="7030A0"/>
                </a:solidFill>
                <a:latin typeface="Comic Sans MS" panose="030F0702030302020204" pitchFamily="66" charset="0"/>
              </a:rPr>
              <a:t> ran the inn (pub) at the bottom of Bridge street.</a:t>
            </a:r>
            <a:br>
              <a:rPr lang="en-GB" sz="3200" dirty="0" smtClean="0">
                <a:solidFill>
                  <a:srgbClr val="7030A0"/>
                </a:solidFill>
                <a:latin typeface="Comic Sans MS" panose="030F0702030302020204" pitchFamily="66" charset="0"/>
              </a:rPr>
            </a:br>
            <a:r>
              <a:rPr lang="en-GB" sz="3200" dirty="0" smtClean="0">
                <a:solidFill>
                  <a:srgbClr val="7030A0"/>
                </a:solidFill>
                <a:latin typeface="Comic Sans MS" panose="030F0702030302020204" pitchFamily="66" charset="0"/>
              </a:rPr>
              <a:t>It was called </a:t>
            </a:r>
            <a:r>
              <a:rPr lang="en-GB" sz="3200" dirty="0" err="1" smtClean="0">
                <a:solidFill>
                  <a:srgbClr val="7030A0"/>
                </a:solidFill>
                <a:latin typeface="Comic Sans MS" panose="030F0702030302020204" pitchFamily="66" charset="0"/>
              </a:rPr>
              <a:t>Rummings</a:t>
            </a:r>
            <a:r>
              <a:rPr lang="en-GB" sz="3200" dirty="0" smtClean="0">
                <a:solidFill>
                  <a:srgbClr val="7030A0"/>
                </a:solidFill>
                <a:latin typeface="Comic Sans MS" panose="030F0702030302020204" pitchFamily="66" charset="0"/>
              </a:rPr>
              <a:t> House.</a:t>
            </a:r>
            <a:br>
              <a:rPr lang="en-GB" sz="3200" dirty="0" smtClean="0">
                <a:solidFill>
                  <a:srgbClr val="7030A0"/>
                </a:solidFill>
                <a:latin typeface="Comic Sans MS" panose="030F0702030302020204" pitchFamily="66" charset="0"/>
              </a:rPr>
            </a:br>
            <a:r>
              <a:rPr lang="en-GB" sz="3200" dirty="0" smtClean="0">
                <a:solidFill>
                  <a:srgbClr val="7030A0"/>
                </a:solidFill>
                <a:latin typeface="Comic Sans MS" panose="030F0702030302020204" pitchFamily="66" charset="0"/>
              </a:rPr>
              <a:t>Today it is called The Running Horses and it is one of the oldest buildings in Leatherhead.</a:t>
            </a:r>
            <a:endParaRPr lang="en-GB" sz="3200" dirty="0">
              <a:solidFill>
                <a:srgbClr val="7030A0"/>
              </a:solidFill>
              <a:latin typeface="Comic Sans MS" panose="030F0702030302020204" pitchFamily="66" charset="0"/>
            </a:endParaRPr>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3573016"/>
            <a:ext cx="2448272"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645024"/>
            <a:ext cx="4286250" cy="3002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72399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solidFill>
                  <a:srgbClr val="7030A0"/>
                </a:solidFill>
                <a:latin typeface="Comic Sans MS" panose="030F0702030302020204" pitchFamily="66" charset="0"/>
              </a:rPr>
              <a:t>Did you spot Eleanor’s picture above the door to the pub?</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r>
              <a:rPr lang="en-GB" dirty="0" smtClean="0">
                <a:latin typeface="Comic Sans MS" panose="030F0702030302020204" pitchFamily="66" charset="0"/>
              </a:rPr>
              <a:t>It was unusual for a women during the Tudor times to be in charge of a business so Eleanor was quite a strong character.</a:t>
            </a:r>
          </a:p>
          <a:p>
            <a:r>
              <a:rPr lang="en-GB" dirty="0" smtClean="0">
                <a:latin typeface="Comic Sans MS" panose="030F0702030302020204" pitchFamily="66" charset="0"/>
              </a:rPr>
              <a:t>She became so well-known that John Skelton, who was Henry VIII’s poet, wrote a poem about her. He wasn’t very flattering about her and quite unkind.</a:t>
            </a:r>
          </a:p>
          <a:p>
            <a:r>
              <a:rPr lang="en-GB" dirty="0" smtClean="0">
                <a:latin typeface="Comic Sans MS" panose="030F0702030302020204" pitchFamily="66" charset="0"/>
              </a:rPr>
              <a:t>See the next slide for some quotes.</a:t>
            </a:r>
            <a:endParaRPr lang="en-GB" dirty="0">
              <a:latin typeface="Comic Sans MS" panose="030F0702030302020204" pitchFamily="66" charset="0"/>
            </a:endParaRPr>
          </a:p>
        </p:txBody>
      </p:sp>
    </p:spTree>
    <p:extLst>
      <p:ext uri="{BB962C8B-B14F-4D97-AF65-F5344CB8AC3E}">
        <p14:creationId xmlns:p14="http://schemas.microsoft.com/office/powerpoint/2010/main" val="41839314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6179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18948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A drawing of Eleanor with the poet John Skelton on the left.</a:t>
            </a:r>
            <a:endParaRPr lang="en-GB" dirty="0">
              <a:solidFill>
                <a:srgbClr val="7030A0"/>
              </a:solidFill>
              <a:latin typeface="Comic Sans MS" panose="030F0702030302020204" pitchFamily="66" charset="0"/>
            </a:endParaRPr>
          </a:p>
        </p:txBody>
      </p:sp>
      <p:pic>
        <p:nvPicPr>
          <p:cNvPr id="1229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600200"/>
            <a:ext cx="9036495"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7447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solidFill>
                  <a:srgbClr val="7030A0"/>
                </a:solidFill>
                <a:latin typeface="Comic Sans MS" panose="030F0702030302020204" pitchFamily="66" charset="0"/>
              </a:rPr>
              <a:t>A drawing of the inn as it was in 1805 by the Vicar of Leatherhead’s wife, Mrs Dalloway. </a:t>
            </a:r>
            <a:endParaRPr lang="en-GB" sz="2800" dirty="0">
              <a:solidFill>
                <a:srgbClr val="7030A0"/>
              </a:solidFill>
              <a:latin typeface="Comic Sans MS" panose="030F0702030302020204" pitchFamily="66" charset="0"/>
            </a:endParaRPr>
          </a:p>
        </p:txBody>
      </p:sp>
      <p:pic>
        <p:nvPicPr>
          <p:cNvPr id="1331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484784"/>
            <a:ext cx="8424935"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17024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smtClean="0">
                <a:solidFill>
                  <a:srgbClr val="FF0000"/>
                </a:solidFill>
                <a:latin typeface="Comic Sans MS" panose="030F0702030302020204" pitchFamily="66" charset="0"/>
              </a:rPr>
              <a:t>Watch</a:t>
            </a:r>
            <a:r>
              <a:rPr lang="en-GB" u="sng" dirty="0" smtClean="0">
                <a:solidFill>
                  <a:srgbClr val="7030A0"/>
                </a:solidFill>
                <a:latin typeface="Comic Sans MS" panose="030F0702030302020204" pitchFamily="66" charset="0"/>
              </a:rPr>
              <a:t> this programme</a:t>
            </a:r>
            <a:endParaRPr lang="en-GB" u="sng"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latin typeface="Comic Sans MS" panose="030F0702030302020204" pitchFamily="66" charset="0"/>
              </a:rPr>
              <a:t>Tony Robinson’s History of Britain</a:t>
            </a:r>
          </a:p>
          <a:p>
            <a:pPr marL="0" indent="0">
              <a:buNone/>
            </a:pPr>
            <a:r>
              <a:rPr lang="en-GB" dirty="0" smtClean="0">
                <a:latin typeface="Comic Sans MS" panose="030F0702030302020204" pitchFamily="66" charset="0"/>
              </a:rPr>
              <a:t>Season 1</a:t>
            </a:r>
          </a:p>
          <a:p>
            <a:pPr marL="0" indent="0">
              <a:buNone/>
            </a:pPr>
            <a:r>
              <a:rPr lang="en-GB" dirty="0" smtClean="0">
                <a:latin typeface="Comic Sans MS" panose="030F0702030302020204" pitchFamily="66" charset="0"/>
              </a:rPr>
              <a:t>Episode 1</a:t>
            </a:r>
          </a:p>
          <a:p>
            <a:pPr marL="0" indent="0">
              <a:buNone/>
            </a:pPr>
            <a:r>
              <a:rPr lang="en-GB" dirty="0" smtClean="0">
                <a:latin typeface="Comic Sans MS" panose="030F0702030302020204" pitchFamily="66" charset="0"/>
              </a:rPr>
              <a:t>The Tudors</a:t>
            </a:r>
          </a:p>
          <a:p>
            <a:pPr marL="0" indent="0">
              <a:buNone/>
            </a:pPr>
            <a:r>
              <a:rPr lang="en-GB" dirty="0">
                <a:hlinkClick r:id="rId2"/>
              </a:rPr>
              <a:t>https://www.my5.tv/tony-robinson-s-history-of-britain/season-1/episode-1-018b9e01-14bb-4d9a-925c-83ecb4ca55a8</a:t>
            </a: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   </a:t>
            </a:r>
            <a:r>
              <a:rPr lang="en-GB" dirty="0" smtClean="0">
                <a:solidFill>
                  <a:srgbClr val="FF0000"/>
                </a:solidFill>
                <a:latin typeface="Comic Sans MS" panose="030F0702030302020204" pitchFamily="66" charset="0"/>
              </a:rPr>
              <a:t>START</a:t>
            </a:r>
            <a:r>
              <a:rPr lang="en-GB" dirty="0" smtClean="0">
                <a:latin typeface="Comic Sans MS" panose="030F0702030302020204" pitchFamily="66" charset="0"/>
              </a:rPr>
              <a:t> watching from 28 minutes 48 </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a:t>
            </a:r>
            <a:r>
              <a:rPr lang="en-GB" dirty="0">
                <a:latin typeface="Comic Sans MS" panose="030F0702030302020204" pitchFamily="66" charset="0"/>
              </a:rPr>
              <a:t>seconds</a:t>
            </a:r>
          </a:p>
          <a:p>
            <a:pPr marL="0" indent="0">
              <a:buNone/>
            </a:pPr>
            <a:r>
              <a:rPr lang="en-GB" dirty="0" smtClean="0">
                <a:latin typeface="Comic Sans MS" panose="030F0702030302020204" pitchFamily="66" charset="0"/>
              </a:rPr>
              <a:t>   </a:t>
            </a:r>
            <a:r>
              <a:rPr lang="en-GB" dirty="0" smtClean="0">
                <a:solidFill>
                  <a:srgbClr val="FF0000"/>
                </a:solidFill>
                <a:latin typeface="Comic Sans MS" panose="030F0702030302020204" pitchFamily="66" charset="0"/>
              </a:rPr>
              <a:t>STOP</a:t>
            </a:r>
            <a:r>
              <a:rPr lang="en-GB" dirty="0" smtClean="0">
                <a:latin typeface="Comic Sans MS" panose="030F0702030302020204" pitchFamily="66" charset="0"/>
              </a:rPr>
              <a:t> at 32 minutes</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a:t>
            </a:r>
            <a:endParaRPr lang="en-GB" dirty="0">
              <a:latin typeface="Comic Sans MS" panose="030F0702030302020204" pitchFamily="66" charset="0"/>
            </a:endParaRPr>
          </a:p>
        </p:txBody>
      </p:sp>
    </p:spTree>
    <p:extLst>
      <p:ext uri="{BB962C8B-B14F-4D97-AF65-F5344CB8AC3E}">
        <p14:creationId xmlns:p14="http://schemas.microsoft.com/office/powerpoint/2010/main" val="1250521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Your turn now to </a:t>
            </a:r>
            <a:r>
              <a:rPr lang="en-GB" dirty="0" smtClean="0">
                <a:solidFill>
                  <a:srgbClr val="FF0000"/>
                </a:solidFill>
                <a:latin typeface="Comic Sans MS" panose="030F0702030302020204" pitchFamily="66" charset="0"/>
              </a:rPr>
              <a:t>decide</a:t>
            </a:r>
            <a:r>
              <a:rPr lang="en-GB" dirty="0" smtClean="0">
                <a:solidFill>
                  <a:srgbClr val="7030A0"/>
                </a:solidFill>
                <a:latin typeface="Comic Sans MS" panose="030F0702030302020204" pitchFamily="66" charset="0"/>
              </a:rPr>
              <a:t> who was the most interesting Tudor in Leatherhead-Edmund or Eleanor? </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2132856"/>
            <a:ext cx="8229600" cy="3993307"/>
          </a:xfrm>
        </p:spPr>
        <p:txBody>
          <a:bodyPr>
            <a:normAutofit fontScale="92500" lnSpcReduction="10000"/>
          </a:bodyPr>
          <a:lstStyle/>
          <a:p>
            <a:r>
              <a:rPr lang="en-GB" dirty="0" smtClean="0">
                <a:solidFill>
                  <a:srgbClr val="FF0000"/>
                </a:solidFill>
                <a:latin typeface="Comic Sans MS" panose="030F0702030302020204" pitchFamily="66" charset="0"/>
              </a:rPr>
              <a:t>Read</a:t>
            </a:r>
            <a:r>
              <a:rPr lang="en-GB" dirty="0" smtClean="0">
                <a:latin typeface="Comic Sans MS" panose="030F0702030302020204" pitchFamily="66" charset="0"/>
              </a:rPr>
              <a:t> through all the slides again and choose your person.</a:t>
            </a:r>
          </a:p>
          <a:p>
            <a:r>
              <a:rPr lang="en-GB" dirty="0" smtClean="0">
                <a:solidFill>
                  <a:srgbClr val="FF0000"/>
                </a:solidFill>
                <a:latin typeface="Comic Sans MS" panose="030F0702030302020204" pitchFamily="66" charset="0"/>
              </a:rPr>
              <a:t>Write</a:t>
            </a:r>
            <a:r>
              <a:rPr lang="en-GB" dirty="0" smtClean="0">
                <a:latin typeface="Comic Sans MS" panose="030F0702030302020204" pitchFamily="66" charset="0"/>
              </a:rPr>
              <a:t> at least ½ page telling me </a:t>
            </a:r>
            <a:r>
              <a:rPr lang="en-GB" b="1" dirty="0" smtClean="0">
                <a:latin typeface="Comic Sans MS" panose="030F0702030302020204" pitchFamily="66" charset="0"/>
              </a:rPr>
              <a:t>why</a:t>
            </a:r>
            <a:r>
              <a:rPr lang="en-GB" dirty="0" smtClean="0">
                <a:latin typeface="Comic Sans MS" panose="030F0702030302020204" pitchFamily="66" charset="0"/>
              </a:rPr>
              <a:t> you have chosen your person and not the other.</a:t>
            </a:r>
          </a:p>
          <a:p>
            <a:r>
              <a:rPr lang="en-GB" dirty="0" smtClean="0">
                <a:latin typeface="Comic Sans MS" panose="030F0702030302020204" pitchFamily="66" charset="0"/>
              </a:rPr>
              <a:t>You could try and do some more </a:t>
            </a:r>
            <a:r>
              <a:rPr lang="en-GB" dirty="0" smtClean="0">
                <a:solidFill>
                  <a:srgbClr val="FF0000"/>
                </a:solidFill>
                <a:latin typeface="Comic Sans MS" panose="030F0702030302020204" pitchFamily="66" charset="0"/>
              </a:rPr>
              <a:t>research </a:t>
            </a:r>
            <a:r>
              <a:rPr lang="en-GB" dirty="0" smtClean="0">
                <a:latin typeface="Comic Sans MS" panose="030F0702030302020204" pitchFamily="66" charset="0"/>
              </a:rPr>
              <a:t>about them-remember your e-safety.</a:t>
            </a:r>
          </a:p>
          <a:p>
            <a:r>
              <a:rPr lang="en-GB" dirty="0" smtClean="0">
                <a:latin typeface="Comic Sans MS" panose="030F0702030302020204" pitchFamily="66" charset="0"/>
              </a:rPr>
              <a:t>I look forward to reading about your choices and </a:t>
            </a:r>
            <a:r>
              <a:rPr lang="en-GB" b="1" dirty="0" smtClean="0">
                <a:latin typeface="Comic Sans MS" panose="030F0702030302020204" pitchFamily="66" charset="0"/>
              </a:rPr>
              <a:t>why</a:t>
            </a:r>
            <a:r>
              <a:rPr lang="en-GB" dirty="0" smtClean="0">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14589981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690</Words>
  <Application>Microsoft Office PowerPoint</Application>
  <PresentationFormat>On-screen Show (4:3)</PresentationFormat>
  <Paragraphs>66</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Lesson 7 Eleanor or Edmund? Who was the most interesting Tudor living in Leatherhead?</vt:lpstr>
      <vt:lpstr>Sir Edmund Tylney or Eleanor Rummin?</vt:lpstr>
      <vt:lpstr>In the following slides are information on these two Leatherhead residents. At the end, you are going to decide who you think out of Edmund and Eleanor, was the most interesting person living in Leatherhead during the Tudor times. Let’s begin!</vt:lpstr>
      <vt:lpstr>Sir Edmund Tylney</vt:lpstr>
      <vt:lpstr>PowerPoint Presentation</vt:lpstr>
      <vt:lpstr>PowerPoint Presentation</vt:lpstr>
      <vt:lpstr>PowerPoint Presentation</vt:lpstr>
      <vt:lpstr>Here are the answers-were you right?</vt:lpstr>
      <vt:lpstr>This book is called the  Book of Revels.  It is a record of all the plays that were  performed.  The person in charge of deciding which plays would be performed was called The Master of the Revels. </vt:lpstr>
      <vt:lpstr>Sir Edmund Tylney Master of the Revels</vt:lpstr>
      <vt:lpstr>Sir Edmund Tylney’s Job</vt:lpstr>
      <vt:lpstr>PowerPoint Presentation</vt:lpstr>
      <vt:lpstr>Family Tree of Sir Edmund Tylney and important people highlighted in green.</vt:lpstr>
      <vt:lpstr>What pub in Leatherhead is named after him?</vt:lpstr>
      <vt:lpstr>And now Eleanor Rummin!</vt:lpstr>
      <vt:lpstr>Eleanor Rummin ran the inn (pub) at the bottom of Bridge street. It was called Rummings House. Today it is called The Running Horses and it is one of the oldest buildings in Leatherhead.</vt:lpstr>
      <vt:lpstr>Did you spot Eleanor’s picture above the door to the pub?</vt:lpstr>
      <vt:lpstr>PowerPoint Presentation</vt:lpstr>
      <vt:lpstr>PowerPoint Presentation</vt:lpstr>
      <vt:lpstr>A drawing of Eleanor with the poet John Skelton on the left.</vt:lpstr>
      <vt:lpstr>A drawing of the inn as it was in 1805 by the Vicar of Leatherhead’s wife, Mrs Dalloway. </vt:lpstr>
      <vt:lpstr>Watch this programme</vt:lpstr>
      <vt:lpstr>Your turn now to decide who was the most interesting Tudor in Leatherhead-Edmund or Eleanor?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Martin</dc:creator>
  <cp:lastModifiedBy>Cheryl Martin</cp:lastModifiedBy>
  <cp:revision>21</cp:revision>
  <cp:lastPrinted>2020-05-14T14:04:00Z</cp:lastPrinted>
  <dcterms:created xsi:type="dcterms:W3CDTF">2020-05-12T08:54:34Z</dcterms:created>
  <dcterms:modified xsi:type="dcterms:W3CDTF">2020-05-14T14:04:45Z</dcterms:modified>
</cp:coreProperties>
</file>