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39"/>
  </p:handoutMasterIdLst>
  <p:sldIdLst>
    <p:sldId id="273" r:id="rId5"/>
    <p:sldId id="274" r:id="rId6"/>
    <p:sldId id="302" r:id="rId7"/>
    <p:sldId id="301" r:id="rId8"/>
    <p:sldId id="280" r:id="rId9"/>
    <p:sldId id="303" r:id="rId10"/>
    <p:sldId id="311" r:id="rId11"/>
    <p:sldId id="305" r:id="rId12"/>
    <p:sldId id="312" r:id="rId13"/>
    <p:sldId id="282" r:id="rId14"/>
    <p:sldId id="286" r:id="rId15"/>
    <p:sldId id="287" r:id="rId16"/>
    <p:sldId id="288" r:id="rId17"/>
    <p:sldId id="289" r:id="rId18"/>
    <p:sldId id="310" r:id="rId19"/>
    <p:sldId id="308" r:id="rId20"/>
    <p:sldId id="318" r:id="rId21"/>
    <p:sldId id="290" r:id="rId22"/>
    <p:sldId id="316" r:id="rId23"/>
    <p:sldId id="291" r:id="rId24"/>
    <p:sldId id="298" r:id="rId25"/>
    <p:sldId id="313" r:id="rId26"/>
    <p:sldId id="309" r:id="rId27"/>
    <p:sldId id="293" r:id="rId28"/>
    <p:sldId id="321" r:id="rId29"/>
    <p:sldId id="319" r:id="rId30"/>
    <p:sldId id="297" r:id="rId31"/>
    <p:sldId id="322" r:id="rId32"/>
    <p:sldId id="285" r:id="rId33"/>
    <p:sldId id="323" r:id="rId34"/>
    <p:sldId id="278" r:id="rId35"/>
    <p:sldId id="325" r:id="rId36"/>
    <p:sldId id="257" r:id="rId37"/>
    <p:sldId id="258" r:id="rId3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BF5F70-BF4D-462C-B7A1-21FD3924BFFA}" v="2" dt="2025-09-16T08:18:06.0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118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3038601" cy="465337"/>
          </a:xfrm>
          <a:prstGeom prst="rect">
            <a:avLst/>
          </a:prstGeom>
          <a:noFill/>
          <a:ln>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3" name="Date Placeholder 2"/>
          <p:cNvSpPr txBox="1">
            <a:spLocks noGrp="1"/>
          </p:cNvSpPr>
          <p:nvPr>
            <p:ph type="dt" sz="quarter" idx="1"/>
          </p:nvPr>
        </p:nvSpPr>
        <p:spPr>
          <a:xfrm>
            <a:off x="3970161" y="0"/>
            <a:ext cx="3038601" cy="465337"/>
          </a:xfrm>
          <a:prstGeom prst="rect">
            <a:avLst/>
          </a:prstGeom>
          <a:noFill/>
          <a:ln>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468F5B1-8C08-4CE3-9A3E-CA6D8FE156A6}"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16/09/2025</a:t>
            </a:fld>
            <a:endParaRPr lang="en-GB" sz="1200" b="0" i="0" u="none" strike="noStrike" kern="1200" cap="none" spc="0" baseline="0">
              <a:solidFill>
                <a:srgbClr val="000000"/>
              </a:solidFill>
              <a:uFillTx/>
              <a:latin typeface="Calibri"/>
            </a:endParaRPr>
          </a:p>
        </p:txBody>
      </p:sp>
      <p:sp>
        <p:nvSpPr>
          <p:cNvPr id="4" name="Footer Placeholder 3"/>
          <p:cNvSpPr txBox="1">
            <a:spLocks noGrp="1"/>
          </p:cNvSpPr>
          <p:nvPr>
            <p:ph type="ftr" sz="quarter" idx="2"/>
          </p:nvPr>
        </p:nvSpPr>
        <p:spPr>
          <a:xfrm>
            <a:off x="0" y="8831059"/>
            <a:ext cx="3038601" cy="465337"/>
          </a:xfrm>
          <a:prstGeom prst="rect">
            <a:avLst/>
          </a:prstGeom>
          <a:noFill/>
          <a:ln>
            <a:noFill/>
          </a:ln>
        </p:spPr>
        <p:txBody>
          <a:bodyPr vert="horz" wrap="square" lIns="91440" tIns="45720" rIns="91440" bIns="4572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5" name="Slide Number Placeholder 4"/>
          <p:cNvSpPr txBox="1">
            <a:spLocks noGrp="1"/>
          </p:cNvSpPr>
          <p:nvPr>
            <p:ph type="sldNum" sz="quarter" idx="3"/>
          </p:nvPr>
        </p:nvSpPr>
        <p:spPr>
          <a:xfrm>
            <a:off x="3970161" y="8831059"/>
            <a:ext cx="3038601" cy="465337"/>
          </a:xfrm>
          <a:prstGeom prst="rect">
            <a:avLst/>
          </a:prstGeom>
          <a:noFill/>
          <a:ln>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D3ED5D2-467F-4985-9525-A81A4B802FC1}" type="slidenum">
              <a:t>‹#›</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1510101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2130423"/>
            <a:ext cx="7772400" cy="1470026"/>
          </a:xfrm>
        </p:spPr>
        <p:txBody>
          <a:bodyPr/>
          <a:lstStyle>
            <a:lvl1pPr>
              <a:defRPr/>
            </a:lvl1pPr>
          </a:lstStyle>
          <a:p>
            <a:pPr lvl="0"/>
            <a:r>
              <a:rPr lang="en-US"/>
              <a:t>Click to edit Master title style</a:t>
            </a:r>
            <a:endParaRPr lang="en-GB"/>
          </a:p>
        </p:txBody>
      </p:sp>
      <p:sp>
        <p:nvSpPr>
          <p:cNvPr id="3" name="Subtitle 2"/>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en-US"/>
              <a:t>Click to edit Master subtitle style</a:t>
            </a:r>
            <a:endParaRPr lang="en-GB"/>
          </a:p>
        </p:txBody>
      </p:sp>
      <p:sp>
        <p:nvSpPr>
          <p:cNvPr id="4" name="Date Placeholder 3"/>
          <p:cNvSpPr txBox="1">
            <a:spLocks noGrp="1"/>
          </p:cNvSpPr>
          <p:nvPr>
            <p:ph type="dt" sz="half" idx="7"/>
          </p:nvPr>
        </p:nvSpPr>
        <p:spPr/>
        <p:txBody>
          <a:bodyPr/>
          <a:lstStyle>
            <a:lvl1pPr>
              <a:defRPr/>
            </a:lvl1pPr>
          </a:lstStyle>
          <a:p>
            <a:pPr lvl="0"/>
            <a:fld id="{7B618B14-B2A4-48DA-921E-09E0941BB84A}"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AEAC39C7-D5D4-41D7-80FC-DD02FFB39923}" type="slidenum">
              <a:t>‹#›</a:t>
            </a:fld>
            <a:endParaRPr lang="en-GB"/>
          </a:p>
        </p:txBody>
      </p:sp>
    </p:spTree>
    <p:extLst>
      <p:ext uri="{BB962C8B-B14F-4D97-AF65-F5344CB8AC3E}">
        <p14:creationId xmlns:p14="http://schemas.microsoft.com/office/powerpoint/2010/main" val="1685015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77C214BB-4846-4EE9-94E0-2A74722A6889}"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1D9BFA34-4EFF-4A4F-AC21-A4E3C3849F3A}" type="slidenum">
              <a:t>‹#›</a:t>
            </a:fld>
            <a:endParaRPr lang="en-GB"/>
          </a:p>
        </p:txBody>
      </p:sp>
    </p:spTree>
    <p:extLst>
      <p:ext uri="{BB962C8B-B14F-4D97-AF65-F5344CB8AC3E}">
        <p14:creationId xmlns:p14="http://schemas.microsoft.com/office/powerpoint/2010/main" val="24159034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722311" y="4406895"/>
            <a:ext cx="7772400" cy="1362071"/>
          </a:xfrm>
        </p:spPr>
        <p:txBody>
          <a:bodyPr anchor="t" anchorCtr="0"/>
          <a:lstStyle>
            <a:lvl1pPr algn="l">
              <a:defRPr sz="4000" b="1" cap="all"/>
            </a:lvl1pPr>
          </a:lstStyle>
          <a:p>
            <a:pPr lvl="0"/>
            <a:r>
              <a:rPr lang="en-US"/>
              <a:t>Click to edit Master title style</a:t>
            </a:r>
            <a:endParaRPr lang="en-GB"/>
          </a:p>
        </p:txBody>
      </p:sp>
      <p:sp>
        <p:nvSpPr>
          <p:cNvPr id="3" name="Text Placeholder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74F9E3CC-2958-4417-A513-DDB379DCC24F}"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FC1E296C-39D2-431B-930C-92C023518907}" type="slidenum">
              <a:t>‹#›</a:t>
            </a:fld>
            <a:endParaRPr lang="en-GB"/>
          </a:p>
        </p:txBody>
      </p:sp>
    </p:spTree>
    <p:extLst>
      <p:ext uri="{BB962C8B-B14F-4D97-AF65-F5344CB8AC3E}">
        <p14:creationId xmlns:p14="http://schemas.microsoft.com/office/powerpoint/2010/main" val="21164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txBox="1">
            <a:spLocks noGrp="1"/>
          </p:cNvSpPr>
          <p:nvPr>
            <p:ph type="dt" sz="half" idx="7"/>
          </p:nvPr>
        </p:nvSpPr>
        <p:spPr/>
        <p:txBody>
          <a:bodyPr/>
          <a:lstStyle>
            <a:lvl1pPr>
              <a:defRPr/>
            </a:lvl1pPr>
          </a:lstStyle>
          <a:p>
            <a:pPr lvl="0"/>
            <a:fld id="{78EB0DC7-C0E6-4111-AD3F-C6D8FBB3A761}" type="datetime1">
              <a:rPr lang="en-GB"/>
              <a:pPr lvl="0"/>
              <a:t>16/09/2025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4D6940BB-35A3-47B5-AF2C-BF891CEBFA14}" type="slidenum">
              <a:t>‹#›</a:t>
            </a:fld>
            <a:endParaRPr lang="en-GB"/>
          </a:p>
        </p:txBody>
      </p:sp>
    </p:spTree>
    <p:extLst>
      <p:ext uri="{BB962C8B-B14F-4D97-AF65-F5344CB8AC3E}">
        <p14:creationId xmlns:p14="http://schemas.microsoft.com/office/powerpoint/2010/main" val="33283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Text Placeholder 2"/>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n-US"/>
              <a:t>Click to edit Master text styles</a:t>
            </a:r>
          </a:p>
        </p:txBody>
      </p:sp>
      <p:sp>
        <p:nvSpPr>
          <p:cNvPr id="4" name="Content Placeholder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n-US"/>
              <a:t>Click to edit Master text styles</a:t>
            </a:r>
          </a:p>
        </p:txBody>
      </p:sp>
      <p:sp>
        <p:nvSpPr>
          <p:cNvPr id="6" name="Content Placeholder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txBox="1">
            <a:spLocks noGrp="1"/>
          </p:cNvSpPr>
          <p:nvPr>
            <p:ph type="dt" sz="half" idx="7"/>
          </p:nvPr>
        </p:nvSpPr>
        <p:spPr/>
        <p:txBody>
          <a:bodyPr/>
          <a:lstStyle>
            <a:lvl1pPr>
              <a:defRPr/>
            </a:lvl1pPr>
          </a:lstStyle>
          <a:p>
            <a:pPr lvl="0"/>
            <a:fld id="{E7DE49A1-8368-4C0A-9BCC-D3985505C7EA}" type="datetime1">
              <a:rPr lang="en-GB"/>
              <a:pPr lvl="0"/>
              <a:t>16/09/2025</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D64359ED-2E4F-4841-8894-71C8D9B2853A}" type="slidenum">
              <a:t>‹#›</a:t>
            </a:fld>
            <a:endParaRPr lang="en-GB"/>
          </a:p>
        </p:txBody>
      </p:sp>
    </p:spTree>
    <p:extLst>
      <p:ext uri="{BB962C8B-B14F-4D97-AF65-F5344CB8AC3E}">
        <p14:creationId xmlns:p14="http://schemas.microsoft.com/office/powerpoint/2010/main" val="1143083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p:cNvSpPr txBox="1">
            <a:spLocks noGrp="1"/>
          </p:cNvSpPr>
          <p:nvPr>
            <p:ph type="dt" sz="half" idx="7"/>
          </p:nvPr>
        </p:nvSpPr>
        <p:spPr/>
        <p:txBody>
          <a:bodyPr/>
          <a:lstStyle>
            <a:lvl1pPr>
              <a:defRPr/>
            </a:lvl1pPr>
          </a:lstStyle>
          <a:p>
            <a:pPr lvl="0"/>
            <a:fld id="{FDA3BCCB-BDF0-447E-A498-6E8282DBA063}" type="datetime1">
              <a:rPr lang="en-GB"/>
              <a:pPr lvl="0"/>
              <a:t>16/09/2025</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B9F760DE-D564-4D5B-9542-56396B0B0C61}" type="slidenum">
              <a:t>‹#›</a:t>
            </a:fld>
            <a:endParaRPr lang="en-GB"/>
          </a:p>
        </p:txBody>
      </p:sp>
    </p:spTree>
    <p:extLst>
      <p:ext uri="{BB962C8B-B14F-4D97-AF65-F5344CB8AC3E}">
        <p14:creationId xmlns:p14="http://schemas.microsoft.com/office/powerpoint/2010/main" val="3761275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5FE2265E-E334-4263-BCF8-238E7BA495D9}" type="datetime1">
              <a:rPr lang="en-GB"/>
              <a:pPr lvl="0"/>
              <a:t>16/09/2025</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A0630354-3A25-434C-84D8-D3289CBE731D}" type="slidenum">
              <a:t>‹#›</a:t>
            </a:fld>
            <a:endParaRPr lang="en-GB"/>
          </a:p>
        </p:txBody>
      </p:sp>
    </p:spTree>
    <p:extLst>
      <p:ext uri="{BB962C8B-B14F-4D97-AF65-F5344CB8AC3E}">
        <p14:creationId xmlns:p14="http://schemas.microsoft.com/office/powerpoint/2010/main" val="119983102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48"/>
            <a:ext cx="3008311" cy="1162046"/>
          </a:xfrm>
        </p:spPr>
        <p:txBody>
          <a:bodyPr anchor="b" anchorCtr="0"/>
          <a:lstStyle>
            <a:lvl1pPr algn="l">
              <a:defRPr sz="2000" b="1"/>
            </a:lvl1pPr>
          </a:lstStyle>
          <a:p>
            <a:pPr lvl="0"/>
            <a:r>
              <a:rPr lang="en-US"/>
              <a:t>Click to edit Master title style</a:t>
            </a:r>
            <a:endParaRPr lang="en-GB"/>
          </a:p>
        </p:txBody>
      </p:sp>
      <p:sp>
        <p:nvSpPr>
          <p:cNvPr id="3" name="Content Placeholder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B4FA9591-550D-4C52-A3D5-BCA58A4E710C}" type="datetime1">
              <a:rPr lang="en-GB"/>
              <a:pPr lvl="0"/>
              <a:t>16/09/2025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6D4A5FEE-C47A-4D65-A048-F0BA94E83F55}" type="slidenum">
              <a:t>‹#›</a:t>
            </a:fld>
            <a:endParaRPr lang="en-GB"/>
          </a:p>
        </p:txBody>
      </p:sp>
    </p:spTree>
    <p:extLst>
      <p:ext uri="{BB962C8B-B14F-4D97-AF65-F5344CB8AC3E}">
        <p14:creationId xmlns:p14="http://schemas.microsoft.com/office/powerpoint/2010/main" val="26768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1792288" y="4800600"/>
            <a:ext cx="5486400" cy="566735"/>
          </a:xfrm>
        </p:spPr>
        <p:txBody>
          <a:bodyPr anchor="b" anchorCtr="0"/>
          <a:lstStyle>
            <a:lvl1pPr algn="l">
              <a:defRPr sz="2000" b="1"/>
            </a:lvl1pPr>
          </a:lstStyle>
          <a:p>
            <a:pPr lvl="0"/>
            <a:r>
              <a:rPr lang="en-US"/>
              <a:t>Click to edit Master title style</a:t>
            </a:r>
            <a:endParaRPr lang="en-GB"/>
          </a:p>
        </p:txBody>
      </p:sp>
      <p:sp>
        <p:nvSpPr>
          <p:cNvPr id="3" name="Picture Placeholder 2"/>
          <p:cNvSpPr txBox="1">
            <a:spLocks noGrp="1"/>
          </p:cNvSpPr>
          <p:nvPr>
            <p:ph type="pic" idx="1"/>
          </p:nvPr>
        </p:nvSpPr>
        <p:spPr>
          <a:xfrm>
            <a:off x="1792288" y="612776"/>
            <a:ext cx="5486400" cy="4114800"/>
          </a:xfrm>
        </p:spPr>
        <p:txBody>
          <a:bodyPr/>
          <a:lstStyle>
            <a:lvl1pPr marL="0" indent="0">
              <a:buNone/>
              <a:defRPr lang="en-GB"/>
            </a:lvl1pPr>
          </a:lstStyle>
          <a:p>
            <a:pPr lvl="0"/>
            <a:endParaRPr lang="en-GB"/>
          </a:p>
        </p:txBody>
      </p:sp>
      <p:sp>
        <p:nvSpPr>
          <p:cNvPr id="4" name="Text Placeholder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E48B1F8E-18AE-4131-A9B6-C4B374477BE4}" type="datetime1">
              <a:rPr lang="en-GB"/>
              <a:pPr lvl="0"/>
              <a:t>16/09/2025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CDDE2FFB-A812-47EE-82A2-7EFB17E502F5}" type="slidenum">
              <a:t>‹#›</a:t>
            </a:fld>
            <a:endParaRPr lang="en-GB"/>
          </a:p>
        </p:txBody>
      </p:sp>
    </p:spTree>
    <p:extLst>
      <p:ext uri="{BB962C8B-B14F-4D97-AF65-F5344CB8AC3E}">
        <p14:creationId xmlns:p14="http://schemas.microsoft.com/office/powerpoint/2010/main" val="4063831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FF80C9AF-E52A-4D2F-939D-8DFBCD0117B3}"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1AE3526F-B7F4-4B42-A810-00492AAD57B3}" type="slidenum">
              <a:t>‹#›</a:t>
            </a:fld>
            <a:endParaRPr lang="en-GB"/>
          </a:p>
        </p:txBody>
      </p:sp>
    </p:spTree>
    <p:extLst>
      <p:ext uri="{BB962C8B-B14F-4D97-AF65-F5344CB8AC3E}">
        <p14:creationId xmlns:p14="http://schemas.microsoft.com/office/powerpoint/2010/main" val="3828048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629400" y="274640"/>
            <a:ext cx="2057400" cy="5851529"/>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E860633C-1BFC-4CB4-BF6B-F1B7D6166898}"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844F9D19-CF01-4D29-BA44-E9FE3FFF6F6F}" type="slidenum">
              <a:t>‹#›</a:t>
            </a:fld>
            <a:endParaRPr lang="en-GB"/>
          </a:p>
        </p:txBody>
      </p:sp>
    </p:spTree>
    <p:extLst>
      <p:ext uri="{BB962C8B-B14F-4D97-AF65-F5344CB8AC3E}">
        <p14:creationId xmlns:p14="http://schemas.microsoft.com/office/powerpoint/2010/main" val="3442495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457200" y="274640"/>
            <a:ext cx="8229600" cy="1143000"/>
          </a:xfrm>
          <a:prstGeom prst="rect">
            <a:avLst/>
          </a:prstGeom>
          <a:noFill/>
          <a:ln>
            <a:noFill/>
          </a:ln>
        </p:spPr>
        <p:txBody>
          <a:bodyPr vert="horz" wrap="square" lIns="91440" tIns="45720" rIns="91440" bIns="45720" anchor="ctr" anchorCtr="1" compatLnSpc="1">
            <a:noAutofit/>
          </a:bodyPr>
          <a:lstStyle/>
          <a:p>
            <a:pPr lvl="0"/>
            <a:r>
              <a:rPr lang="en-US"/>
              <a:t>Click to edit Master title style</a:t>
            </a:r>
            <a:endParaRPr lang="en-GB"/>
          </a:p>
        </p:txBody>
      </p:sp>
      <p:sp>
        <p:nvSpPr>
          <p:cNvPr id="3" name="Text Placeholder 2"/>
          <p:cNvSpPr txBox="1">
            <a:spLocks noGrp="1"/>
          </p:cNvSpPr>
          <p:nvPr>
            <p:ph type="body" idx="1"/>
          </p:nvPr>
        </p:nvSpPr>
        <p:spPr>
          <a:xfrm>
            <a:off x="457200" y="1600200"/>
            <a:ext cx="8229600" cy="4525959"/>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fld id="{83D56E01-0881-43FA-962E-FA545ABF0A90}" type="datetime1">
              <a:rPr lang="en-GB"/>
              <a:pPr lvl="0"/>
              <a:t>16/09/2025</a:t>
            </a:fld>
            <a:endParaRPr lang="en-GB"/>
          </a:p>
        </p:txBody>
      </p:sp>
      <p:sp>
        <p:nvSpPr>
          <p:cNvPr id="5" name="Footer Placeholder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endParaRPr lang="en-GB"/>
          </a:p>
        </p:txBody>
      </p:sp>
      <p:sp>
        <p:nvSpPr>
          <p:cNvPr id="6" name="Slide Number Placeholder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fld id="{078E4D61-4C2F-4B5B-9C1B-85C25961F817}"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ea typeface=""/>
          <a:cs typeface=""/>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en-US" sz="3200" b="0" i="0" u="none" strike="noStrike" kern="1200" cap="none" spc="0" baseline="0">
          <a:solidFill>
            <a:srgbClr val="000000"/>
          </a:solidFill>
          <a:uFillTx/>
          <a:latin typeface="Calibri"/>
          <a:ea typeface=""/>
          <a:cs typeface=""/>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en-US" sz="2800" b="0" i="0" u="none" strike="noStrike" kern="1200" cap="none" spc="0" baseline="0">
          <a:solidFill>
            <a:srgbClr val="000000"/>
          </a:solidFill>
          <a:uFillTx/>
          <a:latin typeface="Calibri"/>
          <a:ea typeface=""/>
          <a:cs typeface=""/>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en-US" sz="2400" b="0" i="0" u="none" strike="noStrike" kern="1200" cap="none" spc="0" baseline="0">
          <a:solidFill>
            <a:srgbClr val="000000"/>
          </a:solidFill>
          <a:uFillTx/>
          <a:latin typeface="Calibri"/>
          <a:ea typeface=""/>
          <a:cs typeface=""/>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6.jpeg"/><Relationship Id="rId1" Type="http://schemas.openxmlformats.org/officeDocument/2006/relationships/slideLayout" Target="../slideLayouts/slideLayout4.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jpeg"/></Relationships>
</file>

<file path=ppt/slides/_rels/slide2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mailto:cheryl_martin@oakfield.surrey.sch.uk" TargetMode="External"/><Relationship Id="rId7" Type="http://schemas.openxmlformats.org/officeDocument/2006/relationships/hyperlink" Target="mailto:parent@oakfield.surrey.sch.uk" TargetMode="External"/><Relationship Id="rId2" Type="http://schemas.openxmlformats.org/officeDocument/2006/relationships/hyperlink" Target="mailto:julie_gumbrell@oakfield.surrey.sch.uk" TargetMode="External"/><Relationship Id="rId1" Type="http://schemas.openxmlformats.org/officeDocument/2006/relationships/slideLayout" Target="../slideLayouts/slideLayout2.xml"/><Relationship Id="rId6" Type="http://schemas.openxmlformats.org/officeDocument/2006/relationships/hyperlink" Target="mailto:head@oakfield.surrey.sch.uk" TargetMode="External"/><Relationship Id="rId5" Type="http://schemas.openxmlformats.org/officeDocument/2006/relationships/hyperlink" Target="mailto:sarah_allen@oakfield.surrey.sch.uk" TargetMode="External"/><Relationship Id="rId4" Type="http://schemas.openxmlformats.org/officeDocument/2006/relationships/hyperlink" Target="mailto:kerrie_gregory@oakfield.surry.sch.uk"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hyperlink" Target="mailto:friends@oakfield.surrey.sch.uk"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US" sz="3600" b="1">
                <a:solidFill>
                  <a:srgbClr val="1F497D"/>
                </a:solidFill>
              </a:rPr>
              <a:t>‘From Small Acorns to Mighty Oaks’</a:t>
            </a:r>
            <a:br>
              <a:rPr lang="en-GB"/>
            </a:br>
            <a:endParaRPr lang="en-GB"/>
          </a:p>
        </p:txBody>
      </p:sp>
      <p:pic>
        <p:nvPicPr>
          <p:cNvPr id="3" name="Content Placeholder 2"/>
          <p:cNvPicPr>
            <a:picLocks noGrp="1" noChangeAspect="1"/>
          </p:cNvPicPr>
          <p:nvPr>
            <p:ph idx="1"/>
          </p:nvPr>
        </p:nvPicPr>
        <p:blipFill>
          <a:blip r:embed="rId2"/>
          <a:srcRect/>
          <a:stretch>
            <a:fillRect/>
          </a:stretch>
        </p:blipFill>
        <p:spPr>
          <a:xfrm>
            <a:off x="179515" y="1772820"/>
            <a:ext cx="8229600" cy="4147279"/>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b="1">
                <a:solidFill>
                  <a:srgbClr val="1F497D"/>
                </a:solidFill>
              </a:rPr>
              <a:t>Our Vision</a:t>
            </a:r>
          </a:p>
        </p:txBody>
      </p:sp>
      <p:sp>
        <p:nvSpPr>
          <p:cNvPr id="3" name="Content Placeholder 2"/>
          <p:cNvSpPr txBox="1">
            <a:spLocks noGrp="1"/>
          </p:cNvSpPr>
          <p:nvPr>
            <p:ph idx="1"/>
          </p:nvPr>
        </p:nvSpPr>
        <p:spPr/>
        <p:txBody>
          <a:bodyPr/>
          <a:lstStyle/>
          <a:p>
            <a:pPr marL="0" lvl="0" indent="0" algn="ctr">
              <a:buNone/>
            </a:pPr>
            <a:r>
              <a:rPr lang="en-US" b="1">
                <a:latin typeface="Arial"/>
              </a:rPr>
              <a:t>For all learners to have </a:t>
            </a:r>
            <a:r>
              <a:rPr lang="en-US" sz="4000" b="1">
                <a:solidFill>
                  <a:srgbClr val="C00000"/>
                </a:solidFill>
                <a:latin typeface="Arial"/>
              </a:rPr>
              <a:t>courage</a:t>
            </a:r>
            <a:r>
              <a:rPr lang="en-US" b="1">
                <a:solidFill>
                  <a:srgbClr val="C00000"/>
                </a:solidFill>
                <a:latin typeface="Arial"/>
              </a:rPr>
              <a:t> to </a:t>
            </a:r>
            <a:r>
              <a:rPr lang="en-US" b="1">
                <a:latin typeface="Arial"/>
              </a:rPr>
              <a:t>embrace new experiences with </a:t>
            </a:r>
            <a:r>
              <a:rPr lang="en-US" sz="4000" b="1">
                <a:solidFill>
                  <a:srgbClr val="C00000"/>
                </a:solidFill>
                <a:latin typeface="Arial"/>
              </a:rPr>
              <a:t>confidence</a:t>
            </a:r>
            <a:r>
              <a:rPr lang="en-US" b="1">
                <a:solidFill>
                  <a:srgbClr val="C00000"/>
                </a:solidFill>
                <a:latin typeface="Arial"/>
              </a:rPr>
              <a:t>; </a:t>
            </a:r>
            <a:r>
              <a:rPr lang="en-US" b="1">
                <a:latin typeface="Arial"/>
              </a:rPr>
              <a:t>work</a:t>
            </a:r>
            <a:r>
              <a:rPr lang="en-US" sz="4000" b="1">
                <a:solidFill>
                  <a:srgbClr val="C00000"/>
                </a:solidFill>
                <a:latin typeface="Arial"/>
              </a:rPr>
              <a:t> co-operatively</a:t>
            </a:r>
            <a:r>
              <a:rPr lang="en-US" b="1">
                <a:solidFill>
                  <a:srgbClr val="C00000"/>
                </a:solidFill>
                <a:latin typeface="Arial"/>
              </a:rPr>
              <a:t>, </a:t>
            </a:r>
            <a:r>
              <a:rPr lang="en-US" b="1">
                <a:latin typeface="Arial"/>
              </a:rPr>
              <a:t>whilst respecting and</a:t>
            </a:r>
            <a:r>
              <a:rPr lang="en-US" sz="4000" b="1">
                <a:latin typeface="Arial"/>
              </a:rPr>
              <a:t> </a:t>
            </a:r>
            <a:r>
              <a:rPr lang="en-US" sz="4000" b="1">
                <a:solidFill>
                  <a:srgbClr val="C00000"/>
                </a:solidFill>
                <a:latin typeface="Arial"/>
              </a:rPr>
              <a:t>caring</a:t>
            </a:r>
            <a:r>
              <a:rPr lang="en-US" sz="4000" b="1">
                <a:latin typeface="Arial"/>
              </a:rPr>
              <a:t> </a:t>
            </a:r>
            <a:r>
              <a:rPr lang="en-US" b="1">
                <a:latin typeface="Arial"/>
              </a:rPr>
              <a:t>for others; be </a:t>
            </a:r>
            <a:r>
              <a:rPr lang="en-US" sz="4000" b="1">
                <a:solidFill>
                  <a:srgbClr val="C00000"/>
                </a:solidFill>
                <a:latin typeface="Arial"/>
              </a:rPr>
              <a:t>curious</a:t>
            </a:r>
            <a:r>
              <a:rPr lang="en-US" b="1">
                <a:solidFill>
                  <a:srgbClr val="C00000"/>
                </a:solidFill>
                <a:latin typeface="Arial"/>
              </a:rPr>
              <a:t> </a:t>
            </a:r>
            <a:r>
              <a:rPr lang="en-US" b="1">
                <a:latin typeface="Arial"/>
              </a:rPr>
              <a:t>about the whole world and enjoy learning for life.</a:t>
            </a:r>
            <a:endParaRPr lang="en-GB" sz="4400">
              <a:latin typeface="Times New Roman"/>
            </a:endParaRPr>
          </a:p>
          <a:p>
            <a:pPr marL="0" lvl="0" indent="0">
              <a:buNone/>
            </a:pP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7">
    <p:spTree>
      <p:nvGrpSpPr>
        <p:cNvPr id="1" name=""/>
        <p:cNvGrpSpPr/>
        <p:nvPr/>
      </p:nvGrpSpPr>
      <p:grpSpPr>
        <a:xfrm>
          <a:off x="0" y="0"/>
          <a:ext cx="0" cy="0"/>
          <a:chOff x="0" y="0"/>
          <a:chExt cx="0" cy="0"/>
        </a:xfrm>
      </p:grpSpPr>
      <p:pic>
        <p:nvPicPr>
          <p:cNvPr id="2" name="Picture 5"/>
          <p:cNvPicPr>
            <a:picLocks noChangeAspect="1"/>
          </p:cNvPicPr>
          <p:nvPr/>
        </p:nvPicPr>
        <p:blipFill>
          <a:blip r:embed="rId2"/>
          <a:stretch>
            <a:fillRect/>
          </a:stretch>
        </p:blipFill>
        <p:spPr>
          <a:xfrm>
            <a:off x="180429" y="1836965"/>
            <a:ext cx="4473208" cy="2982141"/>
          </a:xfrm>
          <a:prstGeom prst="rect">
            <a:avLst/>
          </a:prstGeom>
          <a:ln>
            <a:noFill/>
          </a:ln>
          <a:effectLst>
            <a:outerShdw blurRad="292100" dist="139700" dir="2700000" algn="tl" rotWithShape="0">
              <a:srgbClr val="333333">
                <a:alpha val="65000"/>
              </a:srgbClr>
            </a:outerShdw>
          </a:effectLst>
        </p:spPr>
      </p:pic>
      <p:pic>
        <p:nvPicPr>
          <p:cNvPr id="3" name="Picture 6"/>
          <p:cNvPicPr>
            <a:picLocks noChangeAspect="1"/>
          </p:cNvPicPr>
          <p:nvPr/>
        </p:nvPicPr>
        <p:blipFill>
          <a:blip r:embed="rId3"/>
          <a:stretch>
            <a:fillRect/>
          </a:stretch>
        </p:blipFill>
        <p:spPr>
          <a:xfrm>
            <a:off x="4368710" y="2601138"/>
            <a:ext cx="4364632" cy="2909748"/>
          </a:xfrm>
          <a:prstGeom prst="rect">
            <a:avLst/>
          </a:prstGeom>
          <a:ln>
            <a:noFill/>
          </a:ln>
          <a:effectLst>
            <a:outerShdw blurRad="292100" dist="139700" dir="2700000" algn="tl" rotWithShape="0">
              <a:srgbClr val="333333">
                <a:alpha val="65000"/>
              </a:srgbClr>
            </a:outerShdw>
          </a:effectLst>
        </p:spPr>
      </p:pic>
      <p:sp>
        <p:nvSpPr>
          <p:cNvPr id="4" name="Title 1"/>
          <p:cNvSpPr txBox="1"/>
          <p:nvPr/>
        </p:nvSpPr>
        <p:spPr>
          <a:xfrm>
            <a:off x="457200" y="274640"/>
            <a:ext cx="8229600" cy="1143000"/>
          </a:xfrm>
          <a:prstGeom prst="rect">
            <a:avLst/>
          </a:prstGeom>
          <a:noFill/>
          <a:ln cap="flat">
            <a:noFill/>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2E75B6"/>
                </a:solidFill>
                <a:uFillTx/>
                <a:latin typeface="Calibri"/>
                <a:ea typeface=""/>
                <a:cs typeface=""/>
              </a:rPr>
              <a:t>Learner Intents</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name="Slide46">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b="1">
                <a:solidFill>
                  <a:srgbClr val="2E75B6"/>
                </a:solidFill>
              </a:rPr>
              <a:t>Learner Intents</a:t>
            </a:r>
          </a:p>
        </p:txBody>
      </p:sp>
      <p:sp>
        <p:nvSpPr>
          <p:cNvPr id="3" name="Content Placeholder 2"/>
          <p:cNvSpPr txBox="1">
            <a:spLocks noGrp="1"/>
          </p:cNvSpPr>
          <p:nvPr>
            <p:ph idx="1"/>
          </p:nvPr>
        </p:nvSpPr>
        <p:spPr>
          <a:xfrm>
            <a:off x="457200" y="1124739"/>
            <a:ext cx="8229600" cy="5400601"/>
          </a:xfrm>
        </p:spPr>
        <p:txBody>
          <a:bodyPr/>
          <a:lstStyle/>
          <a:p>
            <a:pPr marL="0" lvl="0" indent="0" defTabSz="1221912">
              <a:spcBef>
                <a:spcPts val="0"/>
              </a:spcBef>
              <a:buNone/>
            </a:pPr>
            <a:r>
              <a:rPr lang="en-GB" sz="2000"/>
              <a:t>During our pupils learning journey at Oakfield our aim is for them to learn how … </a:t>
            </a:r>
          </a:p>
          <a:p>
            <a:pPr marL="0" lvl="0" indent="0" defTabSz="1221912">
              <a:spcBef>
                <a:spcPts val="0"/>
              </a:spcBef>
              <a:buNone/>
            </a:pPr>
            <a:r>
              <a:rPr lang="en-GB" sz="2000" b="1"/>
              <a:t>Curiosity</a:t>
            </a:r>
          </a:p>
          <a:p>
            <a:pPr marL="0" lvl="0" indent="0" defTabSz="1221912">
              <a:spcBef>
                <a:spcPts val="0"/>
              </a:spcBef>
              <a:buNone/>
            </a:pPr>
            <a:r>
              <a:rPr lang="en-GB" sz="2000"/>
              <a:t>•To be creative individuals who make the most of all opportunities and experiences inside and outside the classroom and ask questions to deepen their knowledge, understanding and skills resulting in positive progress </a:t>
            </a:r>
          </a:p>
          <a:p>
            <a:pPr marL="0" lvl="0" indent="0" defTabSz="1221912">
              <a:spcBef>
                <a:spcPts val="0"/>
              </a:spcBef>
              <a:buNone/>
            </a:pPr>
            <a:r>
              <a:rPr lang="en-GB" sz="2000" b="1"/>
              <a:t>Confidence</a:t>
            </a:r>
          </a:p>
          <a:p>
            <a:pPr marL="0" lvl="0" indent="0" defTabSz="1221912">
              <a:spcBef>
                <a:spcPts val="0"/>
              </a:spcBef>
              <a:buNone/>
            </a:pPr>
            <a:r>
              <a:rPr lang="en-GB" sz="2000"/>
              <a:t>•To be resilient, healthy and confident individuals in body and mind</a:t>
            </a:r>
          </a:p>
          <a:p>
            <a:pPr marL="0" lvl="0" indent="0" defTabSz="1221912">
              <a:spcBef>
                <a:spcPts val="0"/>
              </a:spcBef>
              <a:buNone/>
            </a:pPr>
            <a:r>
              <a:rPr lang="en-GB" sz="2000" b="1"/>
              <a:t>Co-operation</a:t>
            </a:r>
          </a:p>
          <a:p>
            <a:pPr marL="0" lvl="0" indent="0" defTabSz="1221912">
              <a:spcBef>
                <a:spcPts val="0"/>
              </a:spcBef>
              <a:buNone/>
            </a:pPr>
            <a:r>
              <a:rPr lang="en-GB" sz="2000"/>
              <a:t>•To be proud of their achievements and those of others and learn and play collaboratively</a:t>
            </a:r>
          </a:p>
          <a:p>
            <a:pPr marL="0" lvl="0" indent="0" defTabSz="1221912">
              <a:spcBef>
                <a:spcPts val="0"/>
              </a:spcBef>
              <a:buNone/>
            </a:pPr>
            <a:r>
              <a:rPr lang="en-GB" sz="2000" b="1"/>
              <a:t>Caring</a:t>
            </a:r>
          </a:p>
          <a:p>
            <a:pPr marL="0" lvl="0" indent="0" defTabSz="1221912">
              <a:spcBef>
                <a:spcPts val="0"/>
              </a:spcBef>
              <a:buNone/>
            </a:pPr>
            <a:r>
              <a:rPr lang="en-GB" sz="2000"/>
              <a:t>•To be responsible and respectful individuals who contribute positively to our inclusive community and know how to keep themselves and others safe</a:t>
            </a:r>
          </a:p>
          <a:p>
            <a:pPr marL="0" lvl="0" indent="0" defTabSz="1221912">
              <a:spcBef>
                <a:spcPts val="0"/>
              </a:spcBef>
              <a:buNone/>
            </a:pPr>
            <a:r>
              <a:rPr lang="en-GB" sz="2000" b="1"/>
              <a:t>Courage</a:t>
            </a:r>
          </a:p>
          <a:p>
            <a:pPr marL="0" lvl="0" indent="0" defTabSz="1221912">
              <a:spcBef>
                <a:spcPts val="0"/>
              </a:spcBef>
              <a:buNone/>
            </a:pPr>
            <a:r>
              <a:rPr lang="en-GB" sz="2000"/>
              <a:t>•To have a growth mindset and love the challenge of learning</a:t>
            </a:r>
          </a:p>
          <a:p>
            <a:pPr lvl="0"/>
            <a:endParaRPr lang="en-GB"/>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name="Slide25">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706090"/>
          </a:xfrm>
        </p:spPr>
        <p:txBody>
          <a:bodyPr/>
          <a:lstStyle/>
          <a:p>
            <a:pPr lvl="0"/>
            <a:r>
              <a:rPr lang="en-GB" b="1">
                <a:solidFill>
                  <a:srgbClr val="FF0000"/>
                </a:solidFill>
              </a:rPr>
              <a:t>Home School Agreement</a:t>
            </a:r>
          </a:p>
        </p:txBody>
      </p:sp>
      <p:sp>
        <p:nvSpPr>
          <p:cNvPr id="3" name="Content Placeholder 2"/>
          <p:cNvSpPr txBox="1">
            <a:spLocks noGrp="1"/>
          </p:cNvSpPr>
          <p:nvPr>
            <p:ph idx="1"/>
          </p:nvPr>
        </p:nvSpPr>
        <p:spPr>
          <a:xfrm>
            <a:off x="457200" y="980730"/>
            <a:ext cx="8229600" cy="5627885"/>
          </a:xfrm>
        </p:spPr>
        <p:txBody>
          <a:bodyPr/>
          <a:lstStyle/>
          <a:p>
            <a:pPr marL="0" lvl="0" indent="0">
              <a:spcBef>
                <a:spcPts val="0"/>
              </a:spcBef>
              <a:buNone/>
            </a:pPr>
            <a:r>
              <a:rPr lang="en-GB" sz="1600" b="1"/>
              <a:t>Aims and Objectives</a:t>
            </a:r>
            <a:endParaRPr lang="en-GB" sz="1600"/>
          </a:p>
          <a:p>
            <a:pPr lvl="0">
              <a:spcBef>
                <a:spcPts val="0"/>
              </a:spcBef>
            </a:pPr>
            <a:r>
              <a:rPr lang="en-GB" sz="1600" b="1"/>
              <a:t>To heighten home school partnership</a:t>
            </a:r>
          </a:p>
          <a:p>
            <a:pPr lvl="0">
              <a:spcBef>
                <a:spcPts val="0"/>
              </a:spcBef>
            </a:pPr>
            <a:r>
              <a:rPr lang="en-GB" sz="1600" b="1"/>
              <a:t>To provide clear guidance and expectations for children, parents and staff</a:t>
            </a:r>
          </a:p>
          <a:p>
            <a:pPr lvl="0">
              <a:spcBef>
                <a:spcPts val="0"/>
              </a:spcBef>
            </a:pPr>
            <a:r>
              <a:rPr lang="en-GB" sz="1600" b="1"/>
              <a:t>To remind us of all our commitments</a:t>
            </a:r>
          </a:p>
          <a:p>
            <a:pPr marL="0" lvl="0" indent="0">
              <a:spcBef>
                <a:spcPts val="0"/>
              </a:spcBef>
              <a:buNone/>
            </a:pPr>
            <a:r>
              <a:rPr lang="en-GB" sz="1600" b="1"/>
              <a:t>The school</a:t>
            </a:r>
            <a:r>
              <a:rPr lang="en-GB" sz="1600"/>
              <a:t> </a:t>
            </a:r>
            <a:r>
              <a:rPr lang="en-GB" sz="1600" b="1"/>
              <a:t>will: </a:t>
            </a:r>
          </a:p>
          <a:p>
            <a:pPr lvl="0">
              <a:spcBef>
                <a:spcPts val="0"/>
              </a:spcBef>
            </a:pPr>
            <a:r>
              <a:rPr lang="en-GB" sz="1600"/>
              <a:t>Provide a safe, well ordered and caring environment</a:t>
            </a:r>
          </a:p>
          <a:p>
            <a:pPr lvl="0">
              <a:spcBef>
                <a:spcPts val="0"/>
              </a:spcBef>
            </a:pPr>
            <a:r>
              <a:rPr lang="en-GB" sz="1600"/>
              <a:t>Welcome and encourage parents interest and involvement in school life</a:t>
            </a:r>
          </a:p>
          <a:p>
            <a:pPr lvl="0"/>
            <a:r>
              <a:rPr lang="en-GB" sz="1600"/>
              <a:t>Ensure that your child is valued for who he or she is and is helped to make good progress in their spiritual, moral, social, emotional, physical and intellectual development</a:t>
            </a:r>
          </a:p>
          <a:p>
            <a:pPr lvl="0"/>
            <a:r>
              <a:rPr lang="en-GB" sz="1600"/>
              <a:t>Provide a broad and balanced curriculum that matches your child’s academic and social needs</a:t>
            </a:r>
            <a:r>
              <a:rPr lang="en-GB" sz="1800"/>
              <a:t>…</a:t>
            </a:r>
          </a:p>
          <a:p>
            <a:pPr marL="0" lvl="0" indent="0">
              <a:spcBef>
                <a:spcPts val="0"/>
              </a:spcBef>
              <a:buNone/>
            </a:pPr>
            <a:endParaRPr lang="en-GB" sz="1600"/>
          </a:p>
          <a:p>
            <a:pPr marL="0" lvl="0" indent="0">
              <a:spcBef>
                <a:spcPts val="0"/>
              </a:spcBef>
              <a:buNone/>
            </a:pPr>
            <a:r>
              <a:rPr lang="en-GB" sz="1600" b="1"/>
              <a:t>The parents /carers will: </a:t>
            </a:r>
          </a:p>
          <a:p>
            <a:pPr lvl="0">
              <a:spcBef>
                <a:spcPts val="0"/>
              </a:spcBef>
            </a:pPr>
            <a:r>
              <a:rPr lang="en-GB" sz="1600"/>
              <a:t>Foster respect for all adults who work within the Oakfield community </a:t>
            </a:r>
          </a:p>
          <a:p>
            <a:pPr lvl="0">
              <a:spcBef>
                <a:spcPts val="0"/>
              </a:spcBef>
            </a:pPr>
            <a:r>
              <a:rPr lang="en-GB" sz="1600"/>
              <a:t>Ensure high standards of attendance and punctuality…</a:t>
            </a:r>
          </a:p>
          <a:p>
            <a:pPr marL="0" lvl="0" indent="0">
              <a:spcBef>
                <a:spcPts val="0"/>
              </a:spcBef>
              <a:buNone/>
            </a:pPr>
            <a:endParaRPr lang="en-GB" sz="1600"/>
          </a:p>
          <a:p>
            <a:pPr marL="0" lvl="0" indent="0">
              <a:spcBef>
                <a:spcPts val="0"/>
              </a:spcBef>
              <a:buNone/>
            </a:pPr>
            <a:r>
              <a:rPr lang="en-GB" sz="1600"/>
              <a:t> </a:t>
            </a:r>
            <a:r>
              <a:rPr lang="en-GB" sz="1600" b="1"/>
              <a:t>The pupil</a:t>
            </a:r>
            <a:r>
              <a:rPr lang="en-GB" sz="1600"/>
              <a:t> </a:t>
            </a:r>
            <a:r>
              <a:rPr lang="en-GB" sz="1600" b="1"/>
              <a:t>will: </a:t>
            </a:r>
          </a:p>
          <a:p>
            <a:pPr lvl="0">
              <a:spcBef>
                <a:spcPts val="0"/>
              </a:spcBef>
            </a:pPr>
            <a:r>
              <a:rPr lang="en-GB" sz="1600"/>
              <a:t>Follow the Oakfield Golden Rules</a:t>
            </a:r>
            <a:r>
              <a:rPr lang="en-GB" sz="1600" b="1"/>
              <a:t>, </a:t>
            </a:r>
            <a:r>
              <a:rPr lang="en-GB" sz="1600"/>
              <a:t>work to the best of my ability and make the most of all learning experiences.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48">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287149" y="1815815"/>
            <a:ext cx="4014033" cy="2176518"/>
          </a:xfrm>
          <a:prstGeom prst="rect">
            <a:avLst/>
          </a:prstGeom>
          <a:ln>
            <a:noFill/>
          </a:ln>
          <a:effectLst>
            <a:outerShdw blurRad="292100" dist="139700" dir="2700000" algn="tl" rotWithShape="0">
              <a:srgbClr val="333333">
                <a:alpha val="65000"/>
              </a:srgbClr>
            </a:outerShdw>
          </a:effectLst>
        </p:spPr>
      </p:pic>
      <p:pic>
        <p:nvPicPr>
          <p:cNvPr id="3" name="Picture 3"/>
          <p:cNvPicPr>
            <a:picLocks noChangeAspect="1"/>
          </p:cNvPicPr>
          <p:nvPr/>
        </p:nvPicPr>
        <p:blipFill>
          <a:blip r:embed="rId3"/>
          <a:srcRect r="3021" b="2305"/>
          <a:stretch>
            <a:fillRect/>
          </a:stretch>
        </p:blipFill>
        <p:spPr>
          <a:xfrm>
            <a:off x="6093826" y="1815815"/>
            <a:ext cx="2664826" cy="3020939"/>
          </a:xfrm>
          <a:prstGeom prst="rect">
            <a:avLst/>
          </a:prstGeom>
          <a:ln>
            <a:noFill/>
          </a:ln>
          <a:effectLst>
            <a:outerShdw blurRad="292100" dist="139700" dir="2700000" algn="tl" rotWithShape="0">
              <a:srgbClr val="333333">
                <a:alpha val="65000"/>
              </a:srgbClr>
            </a:outerShdw>
          </a:effectLst>
        </p:spPr>
      </p:pic>
      <p:pic>
        <p:nvPicPr>
          <p:cNvPr id="4" name="Picture 4"/>
          <p:cNvPicPr>
            <a:picLocks noChangeAspect="1"/>
          </p:cNvPicPr>
          <p:nvPr/>
        </p:nvPicPr>
        <p:blipFill>
          <a:blip r:embed="rId4"/>
          <a:stretch>
            <a:fillRect/>
          </a:stretch>
        </p:blipFill>
        <p:spPr>
          <a:xfrm rot="5400013">
            <a:off x="3247752" y="2800355"/>
            <a:ext cx="3575953" cy="2383968"/>
          </a:xfrm>
          <a:prstGeom prst="rect">
            <a:avLst/>
          </a:prstGeom>
          <a:ln>
            <a:noFill/>
          </a:ln>
          <a:effectLst>
            <a:outerShdw blurRad="292100" dist="139700" dir="2700000" algn="tl" rotWithShape="0">
              <a:srgbClr val="333333">
                <a:alpha val="65000"/>
              </a:srgbClr>
            </a:outerShdw>
          </a:effectLst>
        </p:spPr>
      </p:pic>
      <p:sp>
        <p:nvSpPr>
          <p:cNvPr id="5" name="Title 1"/>
          <p:cNvSpPr txBox="1"/>
          <p:nvPr/>
        </p:nvSpPr>
        <p:spPr>
          <a:xfrm>
            <a:off x="395532" y="267388"/>
            <a:ext cx="8229600" cy="1354162"/>
          </a:xfrm>
          <a:prstGeom prst="rect">
            <a:avLst/>
          </a:prstGeom>
          <a:noFill/>
          <a:ln cap="flat">
            <a:noFill/>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a:solidFill>
                  <a:srgbClr val="376092"/>
                </a:solidFill>
                <a:latin typeface="Calibri"/>
                <a:ea typeface=""/>
                <a:cs typeface=""/>
              </a:rPr>
              <a:t>Extra-Curricular Experiences </a:t>
            </a:r>
            <a:br>
              <a:rPr lang="en-GB" sz="4400" b="1" i="0" u="sng" strike="noStrike" kern="1200" cap="none" spc="0" baseline="0">
                <a:solidFill>
                  <a:srgbClr val="376092"/>
                </a:solidFill>
                <a:uFillTx/>
                <a:latin typeface="Calibri"/>
                <a:ea typeface=""/>
                <a:cs typeface=""/>
              </a:rPr>
            </a:br>
            <a:endParaRPr lang="en-GB" sz="4400" b="1" i="0" u="sng" strike="noStrike" kern="1200" cap="none" spc="0" baseline="0">
              <a:solidFill>
                <a:srgbClr val="376092"/>
              </a:solidFill>
              <a:uFillTx/>
              <a:latin typeface="Calibri"/>
              <a:ea typeface=""/>
              <a:cs typeface=""/>
            </a:endParaRP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name="Slide56">
    <p:spTree>
      <p:nvGrpSpPr>
        <p:cNvPr id="1" name=""/>
        <p:cNvGrpSpPr/>
        <p:nvPr/>
      </p:nvGrpSpPr>
      <p:grpSpPr>
        <a:xfrm>
          <a:off x="0" y="0"/>
          <a:ext cx="0" cy="0"/>
          <a:chOff x="0" y="0"/>
          <a:chExt cx="0" cy="0"/>
        </a:xfrm>
      </p:grpSpPr>
      <p:sp>
        <p:nvSpPr>
          <p:cNvPr id="2" name="Title 1"/>
          <p:cNvSpPr txBox="1"/>
          <p:nvPr/>
        </p:nvSpPr>
        <p:spPr>
          <a:xfrm>
            <a:off x="646151" y="258912"/>
            <a:ext cx="8229600" cy="1354162"/>
          </a:xfrm>
          <a:prstGeom prst="rect">
            <a:avLst/>
          </a:prstGeom>
          <a:noFill/>
          <a:ln cap="flat">
            <a:noFill/>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a:solidFill>
                  <a:srgbClr val="376092"/>
                </a:solidFill>
                <a:latin typeface="Calibri"/>
                <a:ea typeface=""/>
                <a:cs typeface=""/>
              </a:rPr>
              <a:t>Extra-Curricular Experiences</a:t>
            </a:r>
            <a:endParaRPr lang="en-GB" sz="4400" b="1" i="0" u="sng" strike="noStrike" kern="1200" cap="none" spc="0" baseline="0">
              <a:solidFill>
                <a:srgbClr val="376092"/>
              </a:solidFill>
              <a:uFillTx/>
              <a:latin typeface="Calibri"/>
              <a:ea typeface=""/>
              <a:cs typeface=""/>
            </a:endParaRPr>
          </a:p>
        </p:txBody>
      </p:sp>
      <p:sp>
        <p:nvSpPr>
          <p:cNvPr id="3" name="Content Placeholder 2"/>
          <p:cNvSpPr txBox="1">
            <a:spLocks noGrp="1"/>
          </p:cNvSpPr>
          <p:nvPr>
            <p:ph idx="1"/>
          </p:nvPr>
        </p:nvSpPr>
        <p:spPr>
          <a:xfrm>
            <a:off x="569506" y="865726"/>
            <a:ext cx="8229600" cy="4525959"/>
          </a:xfrm>
        </p:spPr>
        <p:txBody>
          <a:bodyPr anchorCtr="1"/>
          <a:lstStyle/>
          <a:p>
            <a:pPr marL="0" lvl="0" indent="0" algn="ctr">
              <a:buNone/>
            </a:pPr>
            <a:endParaRPr lang="en-GB" sz="2400"/>
          </a:p>
        </p:txBody>
      </p:sp>
      <p:pic>
        <p:nvPicPr>
          <p:cNvPr id="4" name="Picture 2"/>
          <p:cNvPicPr>
            <a:picLocks noChangeAspect="1"/>
          </p:cNvPicPr>
          <p:nvPr/>
        </p:nvPicPr>
        <p:blipFill>
          <a:blip r:embed="rId2"/>
          <a:stretch>
            <a:fillRect/>
          </a:stretch>
        </p:blipFill>
        <p:spPr>
          <a:xfrm rot="5400013">
            <a:off x="110866" y="1995063"/>
            <a:ext cx="3055904" cy="2291928"/>
          </a:xfrm>
          <a:prstGeom prst="rect">
            <a:avLst/>
          </a:prstGeom>
          <a:ln>
            <a:noFill/>
          </a:ln>
          <a:effectLst>
            <a:outerShdw blurRad="292100" dist="139700" dir="2700000" algn="tl" rotWithShape="0">
              <a:srgbClr val="333333">
                <a:alpha val="65000"/>
              </a:srgbClr>
            </a:outerShdw>
          </a:effectLst>
        </p:spPr>
      </p:pic>
      <p:pic>
        <p:nvPicPr>
          <p:cNvPr id="5" name="Picture 7"/>
          <p:cNvPicPr>
            <a:picLocks noChangeAspect="1"/>
          </p:cNvPicPr>
          <p:nvPr/>
        </p:nvPicPr>
        <p:blipFill>
          <a:blip r:embed="rId3"/>
          <a:stretch>
            <a:fillRect/>
          </a:stretch>
        </p:blipFill>
        <p:spPr>
          <a:xfrm rot="16200004">
            <a:off x="2891069" y="2238180"/>
            <a:ext cx="2894962" cy="2171221"/>
          </a:xfrm>
          <a:prstGeom prst="rect">
            <a:avLst/>
          </a:prstGeom>
          <a:ln>
            <a:noFill/>
          </a:ln>
          <a:effectLst>
            <a:outerShdw blurRad="292100" dist="139700" dir="2700000" algn="tl" rotWithShape="0">
              <a:srgbClr val="333333">
                <a:alpha val="65000"/>
              </a:srgbClr>
            </a:outerShdw>
          </a:effectLst>
        </p:spPr>
      </p:pic>
      <p:pic>
        <p:nvPicPr>
          <p:cNvPr id="6" name="Picture 9"/>
          <p:cNvPicPr>
            <a:picLocks noChangeAspect="1"/>
          </p:cNvPicPr>
          <p:nvPr/>
        </p:nvPicPr>
        <p:blipFill>
          <a:blip r:embed="rId4"/>
          <a:stretch>
            <a:fillRect/>
          </a:stretch>
        </p:blipFill>
        <p:spPr>
          <a:xfrm>
            <a:off x="5424161" y="4110125"/>
            <a:ext cx="3054007" cy="2290507"/>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88859" y="4291133"/>
            <a:ext cx="3668504" cy="220110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name="Slide50">
    <p:spTree>
      <p:nvGrpSpPr>
        <p:cNvPr id="1" name=""/>
        <p:cNvGrpSpPr/>
        <p:nvPr/>
      </p:nvGrpSpPr>
      <p:grpSpPr>
        <a:xfrm>
          <a:off x="0" y="0"/>
          <a:ext cx="0" cy="0"/>
          <a:chOff x="0" y="0"/>
          <a:chExt cx="0" cy="0"/>
        </a:xfrm>
      </p:grpSpPr>
      <p:pic>
        <p:nvPicPr>
          <p:cNvPr id="2" name="Picture 5"/>
          <p:cNvPicPr>
            <a:picLocks noChangeAspect="1"/>
          </p:cNvPicPr>
          <p:nvPr/>
        </p:nvPicPr>
        <p:blipFill>
          <a:blip r:embed="rId2"/>
          <a:stretch>
            <a:fillRect/>
          </a:stretch>
        </p:blipFill>
        <p:spPr>
          <a:xfrm>
            <a:off x="6153290" y="1522732"/>
            <a:ext cx="2990709" cy="1503438"/>
          </a:xfrm>
          <a:prstGeom prst="rect">
            <a:avLst/>
          </a:prstGeom>
          <a:noFill/>
          <a:ln cap="flat">
            <a:noFill/>
          </a:ln>
        </p:spPr>
      </p:pic>
      <p:pic>
        <p:nvPicPr>
          <p:cNvPr id="3" name="Content Placeholder 7"/>
          <p:cNvPicPr>
            <a:picLocks noGrp="1" noChangeAspect="1"/>
          </p:cNvPicPr>
          <p:nvPr>
            <p:ph idx="1"/>
          </p:nvPr>
        </p:nvPicPr>
        <p:blipFill>
          <a:blip r:embed="rId3"/>
          <a:srcRect l="-1754" t="17665" b="21181"/>
          <a:stretch>
            <a:fillRect/>
          </a:stretch>
        </p:blipFill>
        <p:spPr>
          <a:xfrm>
            <a:off x="6257751" y="3026161"/>
            <a:ext cx="2518751" cy="1584179"/>
          </a:xfrm>
        </p:spPr>
      </p:pic>
      <p:sp>
        <p:nvSpPr>
          <p:cNvPr id="5" name="Title 1"/>
          <p:cNvSpPr txBox="1"/>
          <p:nvPr/>
        </p:nvSpPr>
        <p:spPr>
          <a:xfrm>
            <a:off x="395532" y="267388"/>
            <a:ext cx="8229600" cy="1354162"/>
          </a:xfrm>
          <a:prstGeom prst="rect">
            <a:avLst/>
          </a:prstGeom>
          <a:noFill/>
          <a:ln cap="flat">
            <a:noFill/>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kern="0">
                <a:solidFill>
                  <a:srgbClr val="376092"/>
                </a:solidFill>
                <a:latin typeface="Calibri"/>
                <a:ea typeface=""/>
                <a:cs typeface=""/>
              </a:rPr>
              <a:t>Additional Support</a:t>
            </a:r>
            <a:br>
              <a:rPr lang="en-GB" sz="4400" b="1" i="0" u="sng" strike="noStrike" kern="1200" cap="none" spc="0" baseline="0">
                <a:solidFill>
                  <a:srgbClr val="376092"/>
                </a:solidFill>
                <a:uFillTx/>
                <a:latin typeface="Calibri"/>
                <a:ea typeface=""/>
                <a:cs typeface=""/>
              </a:rPr>
            </a:br>
            <a:endParaRPr lang="en-GB" sz="4400" b="1" i="0" u="sng" strike="noStrike" kern="1200" cap="none" spc="0" baseline="0">
              <a:solidFill>
                <a:srgbClr val="376092"/>
              </a:solidFill>
              <a:uFillTx/>
              <a:latin typeface="Calibri"/>
              <a:ea typeface=""/>
              <a:cs typeface=""/>
            </a:endParaRPr>
          </a:p>
        </p:txBody>
      </p:sp>
      <p:pic>
        <p:nvPicPr>
          <p:cNvPr id="7" name="Picture 6">
            <a:extLst>
              <a:ext uri="{FF2B5EF4-FFF2-40B4-BE49-F238E27FC236}">
                <a16:creationId xmlns:a16="http://schemas.microsoft.com/office/drawing/2014/main" id="{2C07D497-5F8B-D97E-9457-2D3ED793A55D}"/>
              </a:ext>
            </a:extLst>
          </p:cNvPr>
          <p:cNvPicPr>
            <a:picLocks noChangeAspect="1"/>
          </p:cNvPicPr>
          <p:nvPr/>
        </p:nvPicPr>
        <p:blipFill>
          <a:blip r:embed="rId4"/>
          <a:stretch>
            <a:fillRect/>
          </a:stretch>
        </p:blipFill>
        <p:spPr>
          <a:xfrm>
            <a:off x="584835" y="944469"/>
            <a:ext cx="3523691" cy="2261235"/>
          </a:xfrm>
          <a:prstGeom prst="rect">
            <a:avLst/>
          </a:prstGeom>
        </p:spPr>
      </p:pic>
      <p:sp>
        <p:nvSpPr>
          <p:cNvPr id="8" name="TextBox 7">
            <a:extLst>
              <a:ext uri="{FF2B5EF4-FFF2-40B4-BE49-F238E27FC236}">
                <a16:creationId xmlns:a16="http://schemas.microsoft.com/office/drawing/2014/main" id="{0CAED9B8-3289-816D-755E-917B3E8C5109}"/>
              </a:ext>
            </a:extLst>
          </p:cNvPr>
          <p:cNvSpPr txBox="1"/>
          <p:nvPr/>
        </p:nvSpPr>
        <p:spPr>
          <a:xfrm>
            <a:off x="5113021" y="4427220"/>
            <a:ext cx="3604260" cy="1600438"/>
          </a:xfrm>
          <a:prstGeom prst="rect">
            <a:avLst/>
          </a:prstGeom>
          <a:noFill/>
        </p:spPr>
        <p:txBody>
          <a:bodyPr wrap="square" rtlCol="0">
            <a:spAutoFit/>
          </a:bodyPr>
          <a:lstStyle/>
          <a:p>
            <a:pPr algn="ctr"/>
            <a:r>
              <a:rPr lang="en-GB" sz="2400"/>
              <a:t>Mrs Buckler- SENCo </a:t>
            </a:r>
          </a:p>
          <a:p>
            <a:pPr algn="ctr"/>
            <a:r>
              <a:rPr lang="en-GB" sz="1600"/>
              <a:t>(mainstream)</a:t>
            </a:r>
          </a:p>
          <a:p>
            <a:pPr algn="ctr"/>
            <a:endParaRPr lang="en-GB"/>
          </a:p>
          <a:p>
            <a:pPr algn="ctr"/>
            <a:r>
              <a:rPr lang="en-GB" sz="2400"/>
              <a:t>Mrs Venables &amp; Mrs Goby</a:t>
            </a:r>
          </a:p>
          <a:p>
            <a:pPr algn="ctr"/>
            <a:r>
              <a:rPr lang="en-GB" sz="1600"/>
              <a:t>(Centre Managers &amp; Teachers)</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Transition </a:t>
            </a:r>
          </a:p>
        </p:txBody>
      </p:sp>
      <p:sp>
        <p:nvSpPr>
          <p:cNvPr id="3" name="Content Placeholder 2"/>
          <p:cNvSpPr>
            <a:spLocks noGrp="1"/>
          </p:cNvSpPr>
          <p:nvPr>
            <p:ph idx="1"/>
          </p:nvPr>
        </p:nvSpPr>
        <p:spPr>
          <a:xfrm>
            <a:off x="457200" y="1166020"/>
            <a:ext cx="8229600" cy="5303606"/>
          </a:xfrm>
        </p:spPr>
        <p:txBody>
          <a:bodyPr/>
          <a:lstStyle/>
          <a:p>
            <a:pPr marL="0" indent="0">
              <a:buNone/>
            </a:pPr>
            <a:r>
              <a:rPr lang="en-GB" sz="2800" b="1" dirty="0"/>
              <a:t>Meetings</a:t>
            </a:r>
            <a:r>
              <a:rPr lang="en-GB" sz="2800" dirty="0"/>
              <a:t> </a:t>
            </a:r>
            <a:r>
              <a:rPr lang="en-GB" sz="2000" dirty="0"/>
              <a:t>between infant schools and junior school staff (Class teachers, Head teachers, Safeguarding leads, </a:t>
            </a:r>
            <a:r>
              <a:rPr lang="en-GB" sz="2000" dirty="0" err="1"/>
              <a:t>SENcos</a:t>
            </a:r>
            <a:r>
              <a:rPr lang="en-GB" sz="2000" dirty="0"/>
              <a:t>)</a:t>
            </a:r>
          </a:p>
          <a:p>
            <a:pPr marL="0" indent="0">
              <a:buNone/>
            </a:pPr>
            <a:r>
              <a:rPr lang="en-GB" sz="2800" b="1" dirty="0"/>
              <a:t>Transition Day </a:t>
            </a:r>
            <a:r>
              <a:rPr lang="en-GB" sz="2000" dirty="0"/>
              <a:t>1</a:t>
            </a:r>
            <a:r>
              <a:rPr lang="en-GB" sz="2000" baseline="30000" dirty="0"/>
              <a:t>st</a:t>
            </a:r>
            <a:r>
              <a:rPr lang="en-GB" sz="2000" dirty="0"/>
              <a:t> July 2025 (drop off 9:10am main entrance,  meet new teachers and other pupils, fruit snack and water, packed lunch, small pencil case, collect 3pm top playground)</a:t>
            </a:r>
          </a:p>
          <a:p>
            <a:pPr marL="0" indent="0">
              <a:buNone/>
            </a:pPr>
            <a:r>
              <a:rPr lang="en-GB" sz="2800" b="1" dirty="0"/>
              <a:t>Visits</a:t>
            </a:r>
            <a:r>
              <a:rPr lang="en-GB" sz="2000" dirty="0"/>
              <a:t> to infant schools to meet pupils  </a:t>
            </a:r>
          </a:p>
          <a:p>
            <a:pPr marL="0" indent="0">
              <a:buNone/>
            </a:pPr>
            <a:r>
              <a:rPr lang="en-GB" sz="2800" b="1" dirty="0"/>
              <a:t>Buddies </a:t>
            </a:r>
            <a:r>
              <a:rPr lang="en-GB" sz="2000" dirty="0"/>
              <a:t>Wake &amp; Shake </a:t>
            </a:r>
          </a:p>
          <a:p>
            <a:pPr marL="0" indent="0">
              <a:buNone/>
            </a:pPr>
            <a:r>
              <a:rPr lang="en-GB" sz="2800" b="1" dirty="0"/>
              <a:t>Additional transition sessions </a:t>
            </a:r>
            <a:r>
              <a:rPr lang="en-GB" sz="2000" dirty="0"/>
              <a:t>Pupils joining from other infant schools (3</a:t>
            </a:r>
            <a:r>
              <a:rPr lang="en-GB" sz="2000" baseline="30000" dirty="0"/>
              <a:t>rd</a:t>
            </a:r>
            <a:r>
              <a:rPr lang="en-GB" sz="2000" dirty="0"/>
              <a:t> July pm) &amp; Centre Pupils </a:t>
            </a:r>
          </a:p>
          <a:p>
            <a:pPr marL="0" indent="0">
              <a:buNone/>
            </a:pPr>
            <a:r>
              <a:rPr lang="en-GB" sz="2800" b="1" dirty="0"/>
              <a:t>Meetings</a:t>
            </a:r>
            <a:r>
              <a:rPr lang="en-GB" sz="2000" dirty="0"/>
              <a:t> (optional additional) with headteacher Thursday 26</a:t>
            </a:r>
            <a:r>
              <a:rPr lang="en-GB" sz="2000" baseline="30000" dirty="0"/>
              <a:t>th</a:t>
            </a:r>
            <a:r>
              <a:rPr lang="en-GB" sz="2000" dirty="0"/>
              <a:t> am &amp; Friday 27</a:t>
            </a:r>
            <a:r>
              <a:rPr lang="en-GB" sz="2000" baseline="30000" dirty="0"/>
              <a:t>th</a:t>
            </a:r>
            <a:r>
              <a:rPr lang="en-GB" sz="2000" dirty="0"/>
              <a:t> pm.  SENCO Monday 23</a:t>
            </a:r>
            <a:r>
              <a:rPr lang="en-GB" sz="2000" baseline="30000" dirty="0"/>
              <a:t>rd</a:t>
            </a:r>
            <a:r>
              <a:rPr lang="en-GB" sz="2000" dirty="0"/>
              <a:t> am, Tuesday 24</a:t>
            </a:r>
            <a:r>
              <a:rPr lang="en-GB" sz="2000" baseline="30000" dirty="0"/>
              <a:t>th</a:t>
            </a:r>
            <a:r>
              <a:rPr lang="en-GB" sz="2000" dirty="0"/>
              <a:t> pm    </a:t>
            </a:r>
          </a:p>
          <a:p>
            <a:pPr marL="0" indent="0">
              <a:buNone/>
            </a:pPr>
            <a:r>
              <a:rPr lang="en-GB" sz="2800" b="1" dirty="0"/>
              <a:t>Friends Welcome Picnic </a:t>
            </a:r>
            <a:r>
              <a:rPr lang="en-GB" sz="2000" i="1" dirty="0"/>
              <a:t>Wednesday 3</a:t>
            </a:r>
            <a:r>
              <a:rPr lang="en-GB" sz="2000" i="1" baseline="30000" dirty="0"/>
              <a:t>rd</a:t>
            </a:r>
            <a:r>
              <a:rPr lang="en-GB" sz="2000" i="1" dirty="0"/>
              <a:t> September 2025 </a:t>
            </a:r>
            <a:endParaRPr lang="en-GB" sz="2000" i="1" dirty="0">
              <a:highlight>
                <a:srgbClr val="FFFF00"/>
              </a:highlight>
            </a:endParaRPr>
          </a:p>
        </p:txBody>
      </p:sp>
    </p:spTree>
    <p:extLst>
      <p:ext uri="{BB962C8B-B14F-4D97-AF65-F5344CB8AC3E}">
        <p14:creationId xmlns:p14="http://schemas.microsoft.com/office/powerpoint/2010/main" val="1107833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27">
    <p:spTree>
      <p:nvGrpSpPr>
        <p:cNvPr id="1" name=""/>
        <p:cNvGrpSpPr/>
        <p:nvPr/>
      </p:nvGrpSpPr>
      <p:grpSpPr>
        <a:xfrm>
          <a:off x="0" y="0"/>
          <a:ext cx="0" cy="0"/>
          <a:chOff x="0" y="0"/>
          <a:chExt cx="0" cy="0"/>
        </a:xfrm>
      </p:grpSpPr>
      <p:pic>
        <p:nvPicPr>
          <p:cNvPr id="4" name="Picture 3" descr="A person wearing glasses and a pink cardigan&#10;&#10;AI-generated content may be incorrect.">
            <a:extLst>
              <a:ext uri="{FF2B5EF4-FFF2-40B4-BE49-F238E27FC236}">
                <a16:creationId xmlns:a16="http://schemas.microsoft.com/office/drawing/2014/main" id="{33633862-E29F-1F38-1353-A0FE07E42BFE}"/>
              </a:ext>
            </a:extLst>
          </p:cNvPr>
          <p:cNvPicPr>
            <a:picLocks noChangeAspect="1"/>
          </p:cNvPicPr>
          <p:nvPr/>
        </p:nvPicPr>
        <p:blipFill>
          <a:blip r:embed="rId2"/>
          <a:stretch>
            <a:fillRect/>
          </a:stretch>
        </p:blipFill>
        <p:spPr>
          <a:xfrm>
            <a:off x="3404053" y="4313749"/>
            <a:ext cx="1427235" cy="2123401"/>
          </a:xfrm>
          <a:prstGeom prst="rect">
            <a:avLst/>
          </a:prstGeom>
        </p:spPr>
      </p:pic>
      <p:sp>
        <p:nvSpPr>
          <p:cNvPr id="2" name="Title 1"/>
          <p:cNvSpPr txBox="1">
            <a:spLocks noGrp="1"/>
          </p:cNvSpPr>
          <p:nvPr>
            <p:ph type="title"/>
          </p:nvPr>
        </p:nvSpPr>
        <p:spPr>
          <a:xfrm>
            <a:off x="457200" y="0"/>
            <a:ext cx="8229600" cy="1052739"/>
          </a:xfrm>
        </p:spPr>
        <p:txBody>
          <a:bodyPr/>
          <a:lstStyle/>
          <a:p>
            <a:pPr lvl="0"/>
            <a:r>
              <a:rPr lang="en-GB" sz="5900" u="sng" dirty="0">
                <a:solidFill>
                  <a:srgbClr val="17375E"/>
                </a:solidFill>
              </a:rPr>
              <a:t>Meet the Year 3 Team </a:t>
            </a:r>
          </a:p>
        </p:txBody>
      </p:sp>
      <p:sp>
        <p:nvSpPr>
          <p:cNvPr id="3" name="Content Placeholder 2"/>
          <p:cNvSpPr txBox="1">
            <a:spLocks noGrp="1"/>
          </p:cNvSpPr>
          <p:nvPr>
            <p:ph idx="1"/>
          </p:nvPr>
        </p:nvSpPr>
        <p:spPr>
          <a:xfrm>
            <a:off x="173736" y="3210725"/>
            <a:ext cx="8732520" cy="733912"/>
          </a:xfrm>
        </p:spPr>
        <p:txBody>
          <a:bodyPr/>
          <a:lstStyle/>
          <a:p>
            <a:pPr marL="0" lvl="0" indent="0">
              <a:spcBef>
                <a:spcPts val="0"/>
              </a:spcBef>
              <a:buNone/>
            </a:pPr>
            <a:r>
              <a:rPr lang="en-GB" sz="2000" dirty="0"/>
              <a:t>Year 3 Hazel Class-Mrs </a:t>
            </a:r>
            <a:r>
              <a:rPr lang="en-GB" sz="2000" dirty="0" err="1"/>
              <a:t>Gumbrell</a:t>
            </a:r>
            <a:r>
              <a:rPr lang="en-GB" sz="2000" dirty="0"/>
              <a:t> </a:t>
            </a:r>
            <a:r>
              <a:rPr lang="en-GB" sz="1600" dirty="0"/>
              <a:t>(Wednesday-Friday) </a:t>
            </a:r>
            <a:r>
              <a:rPr lang="en-GB" sz="2000" dirty="0"/>
              <a:t>and Mrs Martin </a:t>
            </a:r>
            <a:r>
              <a:rPr lang="en-GB" sz="1600" dirty="0"/>
              <a:t>(Monday &amp;Tuesday)  </a:t>
            </a:r>
          </a:p>
          <a:p>
            <a:pPr marL="0" indent="0">
              <a:spcBef>
                <a:spcPts val="0"/>
              </a:spcBef>
              <a:buNone/>
            </a:pPr>
            <a:r>
              <a:rPr lang="en-GB" sz="2000" dirty="0"/>
              <a:t>Year 3 Holly Miss Baines &amp; Mrs Gregory </a:t>
            </a:r>
          </a:p>
          <a:p>
            <a:pPr marL="0" indent="0">
              <a:spcBef>
                <a:spcPts val="0"/>
              </a:spcBef>
              <a:buNone/>
            </a:pPr>
            <a:endParaRPr lang="en-GB" sz="2000" dirty="0"/>
          </a:p>
          <a:p>
            <a:pPr marL="0" indent="0">
              <a:spcBef>
                <a:spcPts val="0"/>
              </a:spcBef>
              <a:buNone/>
            </a:pPr>
            <a:r>
              <a:rPr lang="en-GB" sz="1800" dirty="0"/>
              <a:t>Support Staff: Mrs Edger, Mrs Wang, Mrs Mason</a:t>
            </a:r>
            <a:endParaRPr lang="en-GB" sz="2700" dirty="0"/>
          </a:p>
          <a:p>
            <a:pPr marL="0" lvl="0" indent="0">
              <a:buNone/>
            </a:pPr>
            <a:endParaRPr lang="en-GB" dirty="0">
              <a:latin typeface="CoopForged" pitchFamily="50"/>
            </a:endParaRPr>
          </a:p>
          <a:p>
            <a:pPr marL="0" lvl="0" indent="0">
              <a:buNone/>
            </a:pPr>
            <a:endParaRPr lang="en-GB" dirty="0">
              <a:latin typeface="CoopForged" pitchFamily="50"/>
            </a:endParaRPr>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24921" t="7112" r="29284" b="51454"/>
          <a:stretch/>
        </p:blipFill>
        <p:spPr>
          <a:xfrm>
            <a:off x="5686960" y="1127170"/>
            <a:ext cx="1428383" cy="193851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close-up of a person smiling&#10;&#10;AI-generated content may be incorrect.">
            <a:extLst>
              <a:ext uri="{FF2B5EF4-FFF2-40B4-BE49-F238E27FC236}">
                <a16:creationId xmlns:a16="http://schemas.microsoft.com/office/drawing/2014/main" id="{FC7173D1-10E2-749B-8042-CCC928F570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27752" y="4472679"/>
            <a:ext cx="1585496" cy="2038495"/>
          </a:xfrm>
          <a:prstGeom prst="rect">
            <a:avLst/>
          </a:prstGeom>
        </p:spPr>
      </p:pic>
      <p:pic>
        <p:nvPicPr>
          <p:cNvPr id="14" name="Picture 13" descr="A person wearing glasses and a black and white shirt&#10;&#10;AI-generated content may be incorrect.">
            <a:extLst>
              <a:ext uri="{FF2B5EF4-FFF2-40B4-BE49-F238E27FC236}">
                <a16:creationId xmlns:a16="http://schemas.microsoft.com/office/drawing/2014/main" id="{71DB22C0-2F49-50F2-1F22-E386E7881B5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1681" y="953071"/>
            <a:ext cx="1353926" cy="2038495"/>
          </a:xfrm>
          <a:prstGeom prst="rect">
            <a:avLst/>
          </a:prstGeom>
        </p:spPr>
      </p:pic>
      <p:pic>
        <p:nvPicPr>
          <p:cNvPr id="17" name="Picture 16" descr="A person with blonde hair&#10;&#10;AI-generated content may be incorrect.">
            <a:extLst>
              <a:ext uri="{FF2B5EF4-FFF2-40B4-BE49-F238E27FC236}">
                <a16:creationId xmlns:a16="http://schemas.microsoft.com/office/drawing/2014/main" id="{6B2DBD34-1CBE-CAF1-D341-0BCF796BAD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68739" y="885958"/>
            <a:ext cx="1637696" cy="2105608"/>
          </a:xfrm>
          <a:prstGeom prst="rect">
            <a:avLst/>
          </a:prstGeom>
        </p:spPr>
      </p:pic>
      <p:pic>
        <p:nvPicPr>
          <p:cNvPr id="19" name="Picture 18" descr="A close-up of a person smiling&#10;&#10;AI-generated content may be incorrect.">
            <a:extLst>
              <a:ext uri="{FF2B5EF4-FFF2-40B4-BE49-F238E27FC236}">
                <a16:creationId xmlns:a16="http://schemas.microsoft.com/office/drawing/2014/main" id="{B04CD43A-22BC-33D5-5559-87450842824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89962" y="1005417"/>
            <a:ext cx="1353926" cy="2038495"/>
          </a:xfrm>
          <a:prstGeom prst="rect">
            <a:avLst/>
          </a:prstGeom>
        </p:spPr>
      </p:pic>
      <p:pic>
        <p:nvPicPr>
          <p:cNvPr id="5" name="Picture 4">
            <a:extLst>
              <a:ext uri="{FF2B5EF4-FFF2-40B4-BE49-F238E27FC236}">
                <a16:creationId xmlns:a16="http://schemas.microsoft.com/office/drawing/2014/main" id="{12776E84-0443-0E45-D52C-4ED8D24D8A01}"/>
              </a:ext>
            </a:extLst>
          </p:cNvPr>
          <p:cNvPicPr>
            <a:picLocks noChangeAspect="1"/>
          </p:cNvPicPr>
          <p:nvPr/>
        </p:nvPicPr>
        <p:blipFill>
          <a:blip r:embed="rId8"/>
          <a:stretch>
            <a:fillRect/>
          </a:stretch>
        </p:blipFill>
        <p:spPr>
          <a:xfrm>
            <a:off x="6753080" y="4472679"/>
            <a:ext cx="1666559" cy="2038495"/>
          </a:xfrm>
          <a:prstGeom prst="rect">
            <a:avLst/>
          </a:prstGeom>
        </p:spPr>
      </p:pic>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name="Slide31">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0"/>
            <a:ext cx="8229600" cy="1143000"/>
          </a:xfrm>
        </p:spPr>
        <p:txBody>
          <a:bodyPr/>
          <a:lstStyle/>
          <a:p>
            <a:pPr lvl="0"/>
            <a:r>
              <a:rPr lang="en-GB" b="1" u="sng">
                <a:solidFill>
                  <a:srgbClr val="17375E"/>
                </a:solidFill>
              </a:rPr>
              <a:t>Year 3 Priorities</a:t>
            </a:r>
          </a:p>
        </p:txBody>
      </p:sp>
      <p:sp>
        <p:nvSpPr>
          <p:cNvPr id="3" name="Content Placeholder 2"/>
          <p:cNvSpPr txBox="1">
            <a:spLocks noGrp="1"/>
          </p:cNvSpPr>
          <p:nvPr>
            <p:ph idx="1"/>
          </p:nvPr>
        </p:nvSpPr>
        <p:spPr>
          <a:xfrm>
            <a:off x="457200" y="1143000"/>
            <a:ext cx="8229600" cy="4525959"/>
          </a:xfrm>
        </p:spPr>
        <p:txBody>
          <a:bodyPr/>
          <a:lstStyle/>
          <a:p>
            <a:pPr lvl="0"/>
            <a:r>
              <a:rPr lang="en-GB"/>
              <a:t>Resilience &amp; Independence </a:t>
            </a:r>
          </a:p>
          <a:p>
            <a:pPr lvl="0"/>
            <a:r>
              <a:rPr lang="en-GB"/>
              <a:t>Reading</a:t>
            </a:r>
          </a:p>
          <a:p>
            <a:pPr lvl="0"/>
            <a:r>
              <a:rPr lang="en-GB"/>
              <a:t>Spelling/Phonics</a:t>
            </a:r>
          </a:p>
          <a:p>
            <a:pPr lvl="0"/>
            <a:r>
              <a:rPr lang="en-GB"/>
              <a:t>Handwriting</a:t>
            </a:r>
          </a:p>
          <a:p>
            <a:pPr lvl="0"/>
            <a:r>
              <a:rPr lang="en-GB"/>
              <a:t>Learning multiplication tables</a:t>
            </a:r>
          </a:p>
          <a:p>
            <a:pPr lvl="0"/>
            <a:r>
              <a:rPr lang="en-GB"/>
              <a:t>Behaviour for learning</a:t>
            </a:r>
          </a:p>
          <a:p>
            <a:pPr lvl="0"/>
            <a:r>
              <a:rPr lang="en-GB"/>
              <a:t>Enjoyment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32">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778099"/>
          </a:xfrm>
        </p:spPr>
        <p:txBody>
          <a:bodyPr/>
          <a:lstStyle/>
          <a:p>
            <a:pPr lvl="0"/>
            <a:r>
              <a:rPr lang="en-GB" b="1">
                <a:solidFill>
                  <a:srgbClr val="17375E"/>
                </a:solidFill>
              </a:rPr>
              <a:t>Maths</a:t>
            </a:r>
            <a:r>
              <a:rPr lang="en-GB" b="1" u="sng">
                <a:solidFill>
                  <a:srgbClr val="17375E"/>
                </a:solidFill>
              </a:rPr>
              <a:t> </a:t>
            </a:r>
          </a:p>
        </p:txBody>
      </p:sp>
      <p:sp>
        <p:nvSpPr>
          <p:cNvPr id="3" name="Content Placeholder 2"/>
          <p:cNvSpPr txBox="1">
            <a:spLocks noGrp="1"/>
          </p:cNvSpPr>
          <p:nvPr>
            <p:ph idx="1"/>
          </p:nvPr>
        </p:nvSpPr>
        <p:spPr>
          <a:xfrm>
            <a:off x="457200" y="1052739"/>
            <a:ext cx="8229600" cy="5073420"/>
          </a:xfrm>
        </p:spPr>
        <p:txBody>
          <a:bodyPr/>
          <a:lstStyle/>
          <a:p>
            <a:pPr lvl="0">
              <a:lnSpc>
                <a:spcPct val="90000"/>
              </a:lnSpc>
              <a:spcBef>
                <a:spcPts val="700"/>
              </a:spcBef>
            </a:pPr>
            <a:r>
              <a:rPr lang="en-GB" sz="3000"/>
              <a:t>Autumn term objectives will focus on Number (place value) and Calculations (4 operations). Homework will be set on Doodle Maths, according to the units that your child is learning in class. </a:t>
            </a:r>
          </a:p>
          <a:p>
            <a:pPr>
              <a:lnSpc>
                <a:spcPct val="90000"/>
              </a:lnSpc>
              <a:spcBef>
                <a:spcPts val="700"/>
              </a:spcBef>
            </a:pPr>
            <a:r>
              <a:rPr lang="en-GB" sz="3000"/>
              <a:t>Reminder: All children are subscribed to Doodle Learning, and TT Rockstars. Usernames and passwords will be found at the back of their planner in the first few weeks of Year 3. Knowing times table facts up to</a:t>
            </a:r>
            <a:r>
              <a:rPr lang="en-GB" sz="3000">
                <a:solidFill>
                  <a:srgbClr val="FF0000"/>
                </a:solidFill>
              </a:rPr>
              <a:t> 12x12 </a:t>
            </a:r>
            <a:r>
              <a:rPr lang="en-GB" sz="3000"/>
              <a:t>is essential by the end of year 4.</a:t>
            </a:r>
          </a:p>
          <a:p>
            <a:pPr lvl="0"/>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33">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0"/>
            <a:ext cx="8229600" cy="692694"/>
          </a:xfrm>
        </p:spPr>
        <p:txBody>
          <a:bodyPr/>
          <a:lstStyle/>
          <a:p>
            <a:pPr lvl="0"/>
            <a:r>
              <a:rPr lang="en-GB" b="1">
                <a:solidFill>
                  <a:srgbClr val="17375E"/>
                </a:solidFill>
              </a:rPr>
              <a:t>English</a:t>
            </a:r>
          </a:p>
        </p:txBody>
      </p:sp>
      <p:sp>
        <p:nvSpPr>
          <p:cNvPr id="3" name="Content Placeholder 2"/>
          <p:cNvSpPr txBox="1">
            <a:spLocks noGrp="1"/>
          </p:cNvSpPr>
          <p:nvPr>
            <p:ph idx="1"/>
          </p:nvPr>
        </p:nvSpPr>
        <p:spPr>
          <a:xfrm>
            <a:off x="107506" y="692694"/>
            <a:ext cx="9036493" cy="6165305"/>
          </a:xfrm>
        </p:spPr>
        <p:txBody>
          <a:bodyPr/>
          <a:lstStyle/>
          <a:p>
            <a:r>
              <a:rPr lang="en-GB"/>
              <a:t>Our genres for the Autumn term are: stories in the style of familiar books, character descriptions, adventure stories and letter writing.</a:t>
            </a:r>
          </a:p>
          <a:p>
            <a:pPr lvl="0"/>
            <a:r>
              <a:rPr lang="en-GB"/>
              <a:t>Full class guided reading sessions are held daily. </a:t>
            </a:r>
            <a:r>
              <a:rPr lang="en-GB" err="1"/>
              <a:t>SPaG</a:t>
            </a:r>
            <a:r>
              <a:rPr lang="en-GB"/>
              <a:t> (Spelling Grammar and Punctuation) lessons are incorporated into the daily English teaching. The Year 3/4 statutory spelling list can be found in the back of the pupil planner.</a:t>
            </a:r>
          </a:p>
          <a:p>
            <a:pPr lvl="0"/>
            <a:r>
              <a:rPr lang="en-GB"/>
              <a:t>If you are able to give up any spare time to hear the children read, then please let us know as offers will be gratefully received. </a:t>
            </a:r>
          </a:p>
          <a:p>
            <a:pPr lvl="0"/>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34">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808202"/>
          </a:xfrm>
        </p:spPr>
        <p:txBody>
          <a:bodyPr/>
          <a:lstStyle/>
          <a:p>
            <a:pPr lvl="0"/>
            <a:r>
              <a:rPr lang="en-GB" b="1">
                <a:solidFill>
                  <a:srgbClr val="17375E"/>
                </a:solidFill>
              </a:rPr>
              <a:t>Science</a:t>
            </a:r>
          </a:p>
        </p:txBody>
      </p:sp>
      <p:sp>
        <p:nvSpPr>
          <p:cNvPr id="3" name="Content Placeholder 2"/>
          <p:cNvSpPr txBox="1">
            <a:spLocks noGrp="1"/>
          </p:cNvSpPr>
          <p:nvPr>
            <p:ph idx="1"/>
          </p:nvPr>
        </p:nvSpPr>
        <p:spPr>
          <a:xfrm>
            <a:off x="457199" y="996535"/>
            <a:ext cx="8590547" cy="5656928"/>
          </a:xfrm>
        </p:spPr>
        <p:txBody>
          <a:bodyPr/>
          <a:lstStyle/>
          <a:p>
            <a:r>
              <a:rPr lang="en-GB" sz="3600"/>
              <a:t>Our topics for the Autumn term are: Nutrition and Movement, Rocks and Soils.</a:t>
            </a:r>
          </a:p>
          <a:p>
            <a:pPr lvl="0"/>
            <a:r>
              <a:rPr lang="en-GB" sz="3600"/>
              <a:t>Outdoor learning opportunities.</a:t>
            </a:r>
          </a:p>
          <a:p>
            <a:pPr lvl="0"/>
            <a:endParaRPr lang="en-GB" sz="1000"/>
          </a:p>
          <a:p>
            <a:pPr lvl="0"/>
            <a:r>
              <a:rPr lang="en-GB" sz="3600"/>
              <a:t>There are useful resources on the BBC website or google ‘nutrition and movement Year 3’ and ‘rocks and soils Year 3.</a:t>
            </a:r>
            <a:r>
              <a:rPr lang="en-GB"/>
              <a:t>’</a:t>
            </a:r>
          </a:p>
          <a:p>
            <a:pPr lvl="0"/>
            <a:r>
              <a:rPr lang="en-GB"/>
              <a:t>Other topics will be: forces and magnets, plants and light.</a:t>
            </a:r>
          </a:p>
          <a:p>
            <a:pPr lvl="0"/>
            <a:endParaRPr lang="en-GB"/>
          </a:p>
          <a:p>
            <a:pPr lvl="0"/>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55">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572222" y="1050883"/>
            <a:ext cx="8229600" cy="4525959"/>
          </a:xfrm>
        </p:spPr>
        <p:txBody>
          <a:bodyPr anchorCtr="1"/>
          <a:lstStyle/>
          <a:p>
            <a:pPr marL="0" lvl="0" indent="0" algn="ctr">
              <a:buNone/>
            </a:pPr>
            <a:r>
              <a:rPr lang="en-GB"/>
              <a:t>Curriculum</a:t>
            </a:r>
            <a:endParaRPr lang="en-GB" sz="2400"/>
          </a:p>
        </p:txBody>
      </p:sp>
      <p:pic>
        <p:nvPicPr>
          <p:cNvPr id="3" name="Picture 3"/>
          <p:cNvPicPr>
            <a:picLocks noChangeAspect="1"/>
          </p:cNvPicPr>
          <p:nvPr/>
        </p:nvPicPr>
        <p:blipFill>
          <a:blip r:embed="rId2"/>
          <a:stretch>
            <a:fillRect/>
          </a:stretch>
        </p:blipFill>
        <p:spPr>
          <a:xfrm>
            <a:off x="143342" y="1544635"/>
            <a:ext cx="4000070" cy="2666436"/>
          </a:xfrm>
          <a:prstGeom prst="rect">
            <a:avLst/>
          </a:prstGeom>
          <a:ln>
            <a:noFill/>
          </a:ln>
          <a:effectLst>
            <a:outerShdw blurRad="292100" dist="139700" dir="2700000" algn="tl" rotWithShape="0">
              <a:srgbClr val="333333">
                <a:alpha val="65000"/>
              </a:srgbClr>
            </a:outerShdw>
          </a:effectLst>
        </p:spPr>
      </p:pic>
      <p:pic>
        <p:nvPicPr>
          <p:cNvPr id="4" name="Picture 4"/>
          <p:cNvPicPr>
            <a:picLocks noChangeAspect="1"/>
          </p:cNvPicPr>
          <p:nvPr/>
        </p:nvPicPr>
        <p:blipFill>
          <a:blip r:embed="rId3"/>
          <a:stretch>
            <a:fillRect/>
          </a:stretch>
        </p:blipFill>
        <p:spPr>
          <a:xfrm>
            <a:off x="5381768" y="1498363"/>
            <a:ext cx="3471839" cy="1865467"/>
          </a:xfrm>
          <a:prstGeom prst="rect">
            <a:avLst/>
          </a:prstGeom>
          <a:ln>
            <a:noFill/>
          </a:ln>
          <a:effectLst>
            <a:outerShdw blurRad="292100" dist="139700" dir="2700000" algn="tl" rotWithShape="0">
              <a:srgbClr val="333333">
                <a:alpha val="65000"/>
              </a:srgbClr>
            </a:outerShdw>
          </a:effectLst>
        </p:spPr>
      </p:pic>
      <p:pic>
        <p:nvPicPr>
          <p:cNvPr id="5" name="Picture 5"/>
          <p:cNvPicPr>
            <a:picLocks noChangeAspect="1"/>
          </p:cNvPicPr>
          <p:nvPr/>
        </p:nvPicPr>
        <p:blipFill>
          <a:blip r:embed="rId4"/>
          <a:stretch>
            <a:fillRect/>
          </a:stretch>
        </p:blipFill>
        <p:spPr>
          <a:xfrm>
            <a:off x="4180812" y="3345806"/>
            <a:ext cx="1614446" cy="2483760"/>
          </a:xfrm>
          <a:prstGeom prst="rect">
            <a:avLst/>
          </a:prstGeom>
          <a:ln>
            <a:noFill/>
          </a:ln>
          <a:effectLst>
            <a:outerShdw blurRad="292100" dist="139700" dir="2700000" algn="tl" rotWithShape="0">
              <a:srgbClr val="333333">
                <a:alpha val="65000"/>
              </a:srgbClr>
            </a:outerShdw>
          </a:effectLst>
        </p:spPr>
      </p:pic>
      <p:sp>
        <p:nvSpPr>
          <p:cNvPr id="6" name="Title 1"/>
          <p:cNvSpPr txBox="1"/>
          <p:nvPr/>
        </p:nvSpPr>
        <p:spPr>
          <a:xfrm>
            <a:off x="504703" y="393338"/>
            <a:ext cx="8229600" cy="1354162"/>
          </a:xfrm>
          <a:prstGeom prst="rect">
            <a:avLst/>
          </a:prstGeom>
          <a:noFill/>
          <a:ln cap="flat">
            <a:noFill/>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376092"/>
                </a:solidFill>
                <a:uFillTx/>
                <a:latin typeface="Calibri"/>
                <a:ea typeface=""/>
                <a:cs typeface=""/>
              </a:rPr>
              <a:t>Year 3 Highlights</a:t>
            </a:r>
            <a:endParaRPr lang="en-GB" sz="4400" b="1" i="0" u="sng" strike="noStrike" kern="1200" cap="none" spc="0" baseline="0">
              <a:solidFill>
                <a:srgbClr val="376092"/>
              </a:solidFill>
              <a:uFillTx/>
              <a:latin typeface="Calibri"/>
              <a:ea typeface=""/>
              <a:cs typeface=""/>
            </a:endParaRPr>
          </a:p>
        </p:txBody>
      </p:sp>
      <p:sp>
        <p:nvSpPr>
          <p:cNvPr id="9" name="AutoShape 2" descr="Image result for ottoline and the yellow ca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a:blip r:embed="rId5"/>
          <a:stretch>
            <a:fillRect/>
          </a:stretch>
        </p:blipFill>
        <p:spPr>
          <a:xfrm>
            <a:off x="7173891" y="3385897"/>
            <a:ext cx="1695450" cy="2638425"/>
          </a:xfrm>
          <a:prstGeom prst="rect">
            <a:avLst/>
          </a:prstGeom>
        </p:spPr>
      </p:pic>
      <p:pic>
        <p:nvPicPr>
          <p:cNvPr id="7" name="Picture 6"/>
          <p:cNvPicPr>
            <a:picLocks noChangeAspect="1"/>
          </p:cNvPicPr>
          <p:nvPr/>
        </p:nvPicPr>
        <p:blipFill>
          <a:blip r:embed="rId6"/>
          <a:stretch>
            <a:fillRect/>
          </a:stretch>
        </p:blipFill>
        <p:spPr>
          <a:xfrm>
            <a:off x="1494194" y="4012956"/>
            <a:ext cx="1657350" cy="1714500"/>
          </a:xfrm>
          <a:prstGeom prst="rect">
            <a:avLst/>
          </a:prstGeom>
        </p:spPr>
      </p:pic>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name="Slide53">
    <p:spTree>
      <p:nvGrpSpPr>
        <p:cNvPr id="1" name=""/>
        <p:cNvGrpSpPr/>
        <p:nvPr/>
      </p:nvGrpSpPr>
      <p:grpSpPr>
        <a:xfrm>
          <a:off x="0" y="0"/>
          <a:ext cx="0" cy="0"/>
          <a:chOff x="0" y="0"/>
          <a:chExt cx="0" cy="0"/>
        </a:xfrm>
      </p:grpSpPr>
      <p:pic>
        <p:nvPicPr>
          <p:cNvPr id="4" name="Picture 5"/>
          <p:cNvPicPr>
            <a:picLocks noChangeAspect="1"/>
          </p:cNvPicPr>
          <p:nvPr/>
        </p:nvPicPr>
        <p:blipFill>
          <a:blip r:embed="rId2"/>
          <a:stretch>
            <a:fillRect/>
          </a:stretch>
        </p:blipFill>
        <p:spPr>
          <a:xfrm>
            <a:off x="5282933" y="1401870"/>
            <a:ext cx="3419874" cy="2280120"/>
          </a:xfrm>
          <a:prstGeom prst="rect">
            <a:avLst/>
          </a:prstGeom>
          <a:ln>
            <a:noFill/>
          </a:ln>
          <a:effectLst>
            <a:outerShdw blurRad="292100" dist="139700" dir="2700000" algn="tl" rotWithShape="0">
              <a:srgbClr val="333333">
                <a:alpha val="65000"/>
              </a:srgbClr>
            </a:outerShdw>
          </a:effectLst>
        </p:spPr>
      </p:pic>
      <p:pic>
        <p:nvPicPr>
          <p:cNvPr id="6" name="Picture 3"/>
          <p:cNvPicPr>
            <a:picLocks noChangeAspect="1"/>
          </p:cNvPicPr>
          <p:nvPr/>
        </p:nvPicPr>
        <p:blipFill>
          <a:blip r:embed="rId3"/>
          <a:stretch>
            <a:fillRect/>
          </a:stretch>
        </p:blipFill>
        <p:spPr>
          <a:xfrm>
            <a:off x="889594" y="3681990"/>
            <a:ext cx="2233257" cy="2977679"/>
          </a:xfrm>
          <a:prstGeom prst="rect">
            <a:avLst/>
          </a:prstGeom>
          <a:ln>
            <a:noFill/>
          </a:ln>
          <a:effectLst>
            <a:outerShdw blurRad="292100" dist="139700" dir="2700000" algn="tl" rotWithShape="0">
              <a:srgbClr val="333333">
                <a:alpha val="65000"/>
              </a:srgbClr>
            </a:outerShdw>
          </a:effectLst>
        </p:spPr>
      </p:pic>
      <p:sp>
        <p:nvSpPr>
          <p:cNvPr id="7" name="Title 1"/>
          <p:cNvSpPr txBox="1"/>
          <p:nvPr/>
        </p:nvSpPr>
        <p:spPr>
          <a:xfrm>
            <a:off x="646151" y="258912"/>
            <a:ext cx="8229600" cy="1354162"/>
          </a:xfrm>
          <a:prstGeom prst="rect">
            <a:avLst/>
          </a:prstGeom>
          <a:noFill/>
          <a:ln cap="flat">
            <a:noFill/>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376092"/>
                </a:solidFill>
                <a:uFillTx/>
                <a:latin typeface="Calibri"/>
                <a:ea typeface=""/>
                <a:cs typeface=""/>
              </a:rPr>
              <a:t>Year 3 Highlights</a:t>
            </a:r>
            <a:endParaRPr lang="en-GB" sz="4400" b="1" i="0" u="sng" strike="noStrike" kern="1200" cap="none" spc="0" baseline="0">
              <a:solidFill>
                <a:srgbClr val="376092"/>
              </a:solidFill>
              <a:uFillTx/>
              <a:latin typeface="Calibri"/>
              <a:ea typeface=""/>
              <a:cs typeface=""/>
            </a:endParaRPr>
          </a:p>
        </p:txBody>
      </p:sp>
      <p:sp>
        <p:nvSpPr>
          <p:cNvPr id="8" name="Content Placeholder 2"/>
          <p:cNvSpPr txBox="1">
            <a:spLocks noGrp="1"/>
          </p:cNvSpPr>
          <p:nvPr>
            <p:ph idx="1"/>
          </p:nvPr>
        </p:nvSpPr>
        <p:spPr>
          <a:xfrm>
            <a:off x="569506" y="865726"/>
            <a:ext cx="8229600" cy="4525959"/>
          </a:xfrm>
        </p:spPr>
        <p:txBody>
          <a:bodyPr anchorCtr="1"/>
          <a:lstStyle/>
          <a:p>
            <a:pPr marL="0" lvl="0" indent="0" algn="ctr">
              <a:buNone/>
            </a:pPr>
            <a:r>
              <a:rPr lang="en-GB"/>
              <a:t>Enrichment</a:t>
            </a:r>
            <a:endParaRPr lang="en-GB" sz="2400"/>
          </a:p>
        </p:txBody>
      </p:sp>
      <p:pic>
        <p:nvPicPr>
          <p:cNvPr id="9" name="Picture 8"/>
          <p:cNvPicPr/>
          <p:nvPr/>
        </p:nvPicPr>
        <p:blipFill>
          <a:blip r:embed="rId4"/>
          <a:stretch>
            <a:fillRect/>
          </a:stretch>
        </p:blipFill>
        <p:spPr>
          <a:xfrm>
            <a:off x="4811913" y="4258208"/>
            <a:ext cx="3776964" cy="2266954"/>
          </a:xfrm>
          <a:prstGeom prst="rect">
            <a:avLst/>
          </a:prstGeom>
        </p:spPr>
      </p:pic>
      <p:pic>
        <p:nvPicPr>
          <p:cNvPr id="2" name="Picture 1"/>
          <p:cNvPicPr>
            <a:picLocks noChangeAspect="1"/>
          </p:cNvPicPr>
          <p:nvPr/>
        </p:nvPicPr>
        <p:blipFill>
          <a:blip r:embed="rId5"/>
          <a:stretch>
            <a:fillRect/>
          </a:stretch>
        </p:blipFill>
        <p:spPr>
          <a:xfrm>
            <a:off x="3225779" y="3031550"/>
            <a:ext cx="2461335" cy="1868514"/>
          </a:xfrm>
          <a:prstGeom prst="rect">
            <a:avLst/>
          </a:prstGeom>
        </p:spPr>
      </p:pic>
      <p:pic>
        <p:nvPicPr>
          <p:cNvPr id="10" name="Picture 2" descr="Image result for pen pal letter">
            <a:extLst>
              <a:ext uri="{FF2B5EF4-FFF2-40B4-BE49-F238E27FC236}">
                <a16:creationId xmlns:a16="http://schemas.microsoft.com/office/drawing/2014/main" id="{D02F6EA7-FD60-7452-A492-17146B9B2D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57752" y="1173998"/>
            <a:ext cx="1695450" cy="22574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975" y="81399"/>
            <a:ext cx="8229600" cy="2565542"/>
          </a:xfrm>
        </p:spPr>
        <p:txBody>
          <a:bodyPr/>
          <a:lstStyle/>
          <a:p>
            <a:r>
              <a:rPr lang="en-GB" sz="3600" b="1">
                <a:solidFill>
                  <a:srgbClr val="0070C0"/>
                </a:solidFill>
                <a:latin typeface="Calibri" panose="020F0502020204030204" pitchFamily="34" charset="0"/>
                <a:ea typeface="Calibri" panose="020F0502020204030204" pitchFamily="34" charset="0"/>
                <a:cs typeface="Calibri" panose="020F0502020204030204" pitchFamily="34" charset="0"/>
              </a:rPr>
              <a:t>RE</a:t>
            </a:r>
            <a:br>
              <a:rPr lang="en-GB" sz="3600" b="1" u="sng">
                <a:solidFill>
                  <a:srgbClr val="0070C0"/>
                </a:solidFill>
                <a:latin typeface="Calibri" panose="020F0502020204030204" pitchFamily="34" charset="0"/>
                <a:ea typeface="Calibri" panose="020F0502020204030204" pitchFamily="34" charset="0"/>
                <a:cs typeface="Calibri" panose="020F0502020204030204" pitchFamily="34" charset="0"/>
              </a:rPr>
            </a:br>
            <a:r>
              <a:rPr lang="en-GB" sz="3600">
                <a:solidFill>
                  <a:srgbClr val="0070C0"/>
                </a:solidFill>
                <a:latin typeface="+mn-lt"/>
              </a:rPr>
              <a:t>How we can live together in one world?</a:t>
            </a:r>
            <a:br>
              <a:rPr lang="en-GB" sz="3600" b="1" u="sng">
                <a:solidFill>
                  <a:srgbClr val="0070C0"/>
                </a:solidFill>
                <a:latin typeface="Comic Sans MS" panose="030F0702030302020204" pitchFamily="66" charset="0"/>
              </a:rPr>
            </a:br>
            <a:endParaRPr lang="en-GB" sz="3600" u="sng">
              <a:solidFill>
                <a:srgbClr val="0070C0"/>
              </a:solidFill>
              <a:latin typeface="Comic Sans MS" panose="030F0702030302020204" pitchFamily="66" charset="0"/>
            </a:endParaRPr>
          </a:p>
        </p:txBody>
      </p:sp>
      <p:sp>
        <p:nvSpPr>
          <p:cNvPr id="3" name="Content Placeholder 2"/>
          <p:cNvSpPr>
            <a:spLocks noGrp="1"/>
          </p:cNvSpPr>
          <p:nvPr>
            <p:ph idx="1"/>
          </p:nvPr>
        </p:nvSpPr>
        <p:spPr>
          <a:xfrm>
            <a:off x="460375" y="1814945"/>
            <a:ext cx="8229600" cy="4876800"/>
          </a:xfrm>
        </p:spPr>
        <p:txBody>
          <a:bodyPr/>
          <a:lstStyle/>
          <a:p>
            <a:r>
              <a:rPr lang="en-GB" sz="2800">
                <a:solidFill>
                  <a:srgbClr val="0070C0"/>
                </a:solidFill>
                <a:latin typeface="Calibri" panose="020F0502020204030204" pitchFamily="34" charset="0"/>
                <a:ea typeface="Calibri" panose="020F0502020204030204" pitchFamily="34" charset="0"/>
                <a:cs typeface="Calibri" panose="020F0502020204030204" pitchFamily="34" charset="0"/>
              </a:rPr>
              <a:t>ISLAM</a:t>
            </a:r>
          </a:p>
          <a:p>
            <a:pPr marL="0" indent="0">
              <a:buNone/>
            </a:pPr>
            <a:r>
              <a:rPr lang="en-GB" sz="2800">
                <a:latin typeface="Calibri" panose="020F0502020204030204" pitchFamily="34" charset="0"/>
                <a:ea typeface="Calibri" panose="020F0502020204030204" pitchFamily="34" charset="0"/>
                <a:cs typeface="Calibri" panose="020F0502020204030204" pitchFamily="34" charset="0"/>
              </a:rPr>
              <a:t>Where do Muslims pray? What is most important to them and why? </a:t>
            </a:r>
          </a:p>
          <a:p>
            <a:r>
              <a:rPr lang="en-GB" sz="2800">
                <a:solidFill>
                  <a:srgbClr val="0070C0"/>
                </a:solidFill>
                <a:latin typeface="Calibri" panose="020F0502020204030204" pitchFamily="34" charset="0"/>
                <a:ea typeface="Calibri" panose="020F0502020204030204" pitchFamily="34" charset="0"/>
                <a:cs typeface="Calibri" panose="020F0502020204030204" pitchFamily="34" charset="0"/>
              </a:rPr>
              <a:t>CHRISTIANITY</a:t>
            </a:r>
          </a:p>
          <a:p>
            <a:pPr marL="0" indent="0">
              <a:buNone/>
            </a:pPr>
            <a:r>
              <a:rPr lang="en-GB" sz="2800">
                <a:latin typeface="Calibri" panose="020F0502020204030204" pitchFamily="34" charset="0"/>
                <a:ea typeface="Calibri" panose="020F0502020204030204" pitchFamily="34" charset="0"/>
                <a:cs typeface="Calibri" panose="020F0502020204030204" pitchFamily="34" charset="0"/>
              </a:rPr>
              <a:t>How different symbols can tell us what Christians believe.  Christian art. Stories told in the Bible and the different books with in it.</a:t>
            </a:r>
          </a:p>
          <a:p>
            <a:pPr>
              <a:buFont typeface="Arial" panose="020B0604020202020204" pitchFamily="34" charset="0"/>
              <a:buChar char="•"/>
            </a:pPr>
            <a:r>
              <a:rPr lang="en-GB" sz="2800">
                <a:solidFill>
                  <a:srgbClr val="0070C0"/>
                </a:solidFill>
                <a:latin typeface="Calibri" panose="020F0502020204030204" pitchFamily="34" charset="0"/>
                <a:ea typeface="Calibri" panose="020F0502020204030204" pitchFamily="34" charset="0"/>
                <a:cs typeface="Calibri" panose="020F0502020204030204" pitchFamily="34" charset="0"/>
              </a:rPr>
              <a:t>SIKHISM</a:t>
            </a:r>
          </a:p>
          <a:p>
            <a:pPr marL="0" indent="0">
              <a:buNone/>
            </a:pPr>
            <a:r>
              <a:rPr lang="en-GB" sz="2800">
                <a:latin typeface="Calibri" panose="020F0502020204030204" pitchFamily="34" charset="0"/>
                <a:ea typeface="Calibri" panose="020F0502020204030204" pitchFamily="34" charset="0"/>
                <a:cs typeface="Calibri" panose="020F0502020204030204" pitchFamily="34" charset="0"/>
              </a:rPr>
              <a:t>Their 5 key beliefs, 5K’s, The </a:t>
            </a:r>
            <a:r>
              <a:rPr lang="en-GB" sz="2800" err="1">
                <a:latin typeface="Calibri" panose="020F0502020204030204" pitchFamily="34" charset="0"/>
                <a:ea typeface="Calibri" panose="020F0502020204030204" pitchFamily="34" charset="0"/>
                <a:cs typeface="Calibri" panose="020F0502020204030204" pitchFamily="34" charset="0"/>
              </a:rPr>
              <a:t>Langar</a:t>
            </a:r>
            <a:r>
              <a:rPr lang="en-GB" sz="2800">
                <a:latin typeface="Calibri" panose="020F0502020204030204" pitchFamily="34" charset="0"/>
                <a:ea typeface="Calibri" panose="020F0502020204030204" pitchFamily="34" charset="0"/>
                <a:cs typeface="Calibri" panose="020F0502020204030204" pitchFamily="34" charset="0"/>
              </a:rPr>
              <a:t>, </a:t>
            </a:r>
          </a:p>
          <a:p>
            <a:pPr marL="0" indent="0">
              <a:buNone/>
            </a:pPr>
            <a:r>
              <a:rPr lang="en-GB" sz="2800">
                <a:latin typeface="Calibri" panose="020F0502020204030204" pitchFamily="34" charset="0"/>
                <a:ea typeface="Calibri" panose="020F0502020204030204" pitchFamily="34" charset="0"/>
                <a:cs typeface="Calibri" panose="020F0502020204030204" pitchFamily="34" charset="0"/>
              </a:rPr>
              <a:t>Place of worship-The </a:t>
            </a:r>
            <a:r>
              <a:rPr lang="en-GB" sz="2800" err="1">
                <a:latin typeface="Calibri" panose="020F0502020204030204" pitchFamily="34" charset="0"/>
                <a:ea typeface="Calibri" panose="020F0502020204030204" pitchFamily="34" charset="0"/>
                <a:cs typeface="Calibri" panose="020F0502020204030204" pitchFamily="34" charset="0"/>
              </a:rPr>
              <a:t>Gurdwara</a:t>
            </a:r>
            <a:endParaRPr lang="en-GB" sz="2800">
              <a:latin typeface="Calibri" panose="020F0502020204030204" pitchFamily="34" charset="0"/>
              <a:ea typeface="Calibri" panose="020F0502020204030204" pitchFamily="34" charset="0"/>
              <a:cs typeface="Calibri" panose="020F0502020204030204" pitchFamily="34" charset="0"/>
            </a:endParaRPr>
          </a:p>
          <a:p>
            <a:endParaRPr lang="en-GB"/>
          </a:p>
        </p:txBody>
      </p:sp>
      <p:sp>
        <p:nvSpPr>
          <p:cNvPr id="4" name="AutoShape 2" descr="Islamic Symbol transparent PNG - Stick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stretch>
            <a:fillRect/>
          </a:stretch>
        </p:blipFill>
        <p:spPr>
          <a:xfrm>
            <a:off x="7232071" y="2111520"/>
            <a:ext cx="1097973" cy="1184388"/>
          </a:xfrm>
          <a:prstGeom prst="rect">
            <a:avLst/>
          </a:prstGeom>
        </p:spPr>
      </p:pic>
      <p:pic>
        <p:nvPicPr>
          <p:cNvPr id="6" name="Picture 5"/>
          <p:cNvPicPr>
            <a:picLocks noChangeAspect="1"/>
          </p:cNvPicPr>
          <p:nvPr/>
        </p:nvPicPr>
        <p:blipFill>
          <a:blip r:embed="rId3"/>
          <a:stretch>
            <a:fillRect/>
          </a:stretch>
        </p:blipFill>
        <p:spPr>
          <a:xfrm>
            <a:off x="5763491" y="2954484"/>
            <a:ext cx="1271587" cy="1163367"/>
          </a:xfrm>
          <a:prstGeom prst="rect">
            <a:avLst/>
          </a:prstGeom>
        </p:spPr>
      </p:pic>
      <p:pic>
        <p:nvPicPr>
          <p:cNvPr id="7" name="Picture 6"/>
          <p:cNvPicPr>
            <a:picLocks noChangeAspect="1"/>
          </p:cNvPicPr>
          <p:nvPr/>
        </p:nvPicPr>
        <p:blipFill>
          <a:blip r:embed="rId4"/>
          <a:stretch>
            <a:fillRect/>
          </a:stretch>
        </p:blipFill>
        <p:spPr>
          <a:xfrm>
            <a:off x="7035079" y="5415829"/>
            <a:ext cx="1117454" cy="1134628"/>
          </a:xfrm>
          <a:prstGeom prst="rect">
            <a:avLst/>
          </a:prstGeom>
        </p:spPr>
      </p:pic>
    </p:spTree>
    <p:extLst>
      <p:ext uri="{BB962C8B-B14F-4D97-AF65-F5344CB8AC3E}">
        <p14:creationId xmlns:p14="http://schemas.microsoft.com/office/powerpoint/2010/main" val="18001362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35">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b="1">
                <a:solidFill>
                  <a:srgbClr val="17375E"/>
                </a:solidFill>
              </a:rPr>
              <a:t>PSHE</a:t>
            </a:r>
          </a:p>
        </p:txBody>
      </p:sp>
      <p:sp>
        <p:nvSpPr>
          <p:cNvPr id="3" name="Content Placeholder 2"/>
          <p:cNvSpPr txBox="1">
            <a:spLocks noGrp="1"/>
          </p:cNvSpPr>
          <p:nvPr>
            <p:ph idx="1"/>
          </p:nvPr>
        </p:nvSpPr>
        <p:spPr/>
        <p:txBody>
          <a:bodyPr/>
          <a:lstStyle/>
          <a:p>
            <a:pPr marL="457200" lvl="0" indent="-457200"/>
            <a:r>
              <a:rPr lang="en-GB" sz="2400" b="1"/>
              <a:t>PSHE</a:t>
            </a:r>
            <a:r>
              <a:rPr lang="en-GB" sz="2400"/>
              <a:t>: We will be using a scheme called Jigsaw which brings together emotional literacy, social skills and spiritual development in a comprehensive scheme of learning.</a:t>
            </a:r>
          </a:p>
          <a:p>
            <a:pPr marL="457200" lvl="0" indent="-457200"/>
            <a:r>
              <a:rPr lang="en-GB" sz="2400"/>
              <a:t>Autumn 1: Being me in my world</a:t>
            </a:r>
          </a:p>
          <a:p>
            <a:pPr marL="457200" lvl="0" indent="-457200"/>
            <a:r>
              <a:rPr lang="en-GB" sz="2400"/>
              <a:t>Autumn 2: Celebrating difference</a:t>
            </a:r>
          </a:p>
          <a:p>
            <a:pPr marL="457200" lvl="0" indent="-457200"/>
            <a:r>
              <a:rPr lang="en-GB" sz="2400"/>
              <a:t>Spring 1: Dreams and goals</a:t>
            </a:r>
          </a:p>
          <a:p>
            <a:pPr marL="457200" lvl="0" indent="-457200"/>
            <a:r>
              <a:rPr lang="en-GB" sz="2400"/>
              <a:t>Spring 2: Healthy me</a:t>
            </a:r>
          </a:p>
          <a:p>
            <a:pPr marL="457200" lvl="0" indent="-457200"/>
            <a:r>
              <a:rPr lang="en-GB" sz="2400"/>
              <a:t>Summer 1: Relationships</a:t>
            </a:r>
          </a:p>
          <a:p>
            <a:pPr marL="457200" lvl="0" indent="-457200"/>
            <a:r>
              <a:rPr lang="en-GB" sz="2400"/>
              <a:t>Summer 2: Changing me (Including SRE Sex &amp; Relationship Education)</a:t>
            </a:r>
          </a:p>
          <a:p>
            <a:pPr marL="457200" lvl="0" indent="-457200"/>
            <a:endParaRPr lang="en-GB"/>
          </a:p>
          <a:p>
            <a:pPr lvl="0"/>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ART &amp; DT</a:t>
            </a:r>
          </a:p>
        </p:txBody>
      </p:sp>
      <p:sp>
        <p:nvSpPr>
          <p:cNvPr id="3" name="Content Placeholder 2"/>
          <p:cNvSpPr>
            <a:spLocks noGrp="1"/>
          </p:cNvSpPr>
          <p:nvPr>
            <p:ph idx="1"/>
          </p:nvPr>
        </p:nvSpPr>
        <p:spPr/>
        <p:txBody>
          <a:bodyPr/>
          <a:lstStyle/>
          <a:p>
            <a:r>
              <a:rPr lang="en-GB" b="1">
                <a:solidFill>
                  <a:srgbClr val="FF0000"/>
                </a:solidFill>
              </a:rPr>
              <a:t>ART &amp; DT</a:t>
            </a:r>
            <a:r>
              <a:rPr lang="en-GB">
                <a:solidFill>
                  <a:srgbClr val="FF0000"/>
                </a:solidFill>
              </a:rPr>
              <a:t>: Colour mixing,  pencil skills ,water colour, tracing skills, self-portrait, colour wheel</a:t>
            </a:r>
          </a:p>
          <a:p>
            <a:r>
              <a:rPr lang="en-GB">
                <a:solidFill>
                  <a:schemeClr val="accent2">
                    <a:lumMod val="50000"/>
                  </a:schemeClr>
                </a:solidFill>
              </a:rPr>
              <a:t>Journey Art-Aboriginal symbols, Paul Klee</a:t>
            </a:r>
          </a:p>
          <a:p>
            <a:r>
              <a:rPr lang="en-GB">
                <a:solidFill>
                  <a:srgbClr val="FF0000"/>
                </a:solidFill>
              </a:rPr>
              <a:t>City </a:t>
            </a:r>
            <a:r>
              <a:rPr lang="en-GB" err="1">
                <a:solidFill>
                  <a:srgbClr val="FF0000"/>
                </a:solidFill>
              </a:rPr>
              <a:t>Scapes</a:t>
            </a:r>
            <a:r>
              <a:rPr lang="en-GB">
                <a:solidFill>
                  <a:srgbClr val="FF0000"/>
                </a:solidFill>
              </a:rPr>
              <a:t>- </a:t>
            </a:r>
            <a:r>
              <a:rPr lang="en-GB" err="1">
                <a:solidFill>
                  <a:srgbClr val="FF0000"/>
                </a:solidFill>
              </a:rPr>
              <a:t>silhouttes</a:t>
            </a:r>
            <a:r>
              <a:rPr lang="en-GB">
                <a:solidFill>
                  <a:srgbClr val="FF0000"/>
                </a:solidFill>
              </a:rPr>
              <a:t>, reflections</a:t>
            </a:r>
          </a:p>
          <a:p>
            <a:r>
              <a:rPr lang="en-GB">
                <a:solidFill>
                  <a:srgbClr val="C00000"/>
                </a:solidFill>
              </a:rPr>
              <a:t>Pop Art- Andy Warhol</a:t>
            </a:r>
          </a:p>
          <a:p>
            <a:r>
              <a:rPr lang="en-GB">
                <a:solidFill>
                  <a:srgbClr val="FF0000"/>
                </a:solidFill>
              </a:rPr>
              <a:t>Sandwich making- part of our healthy eating</a:t>
            </a:r>
          </a:p>
          <a:p>
            <a:r>
              <a:rPr lang="en-GB">
                <a:solidFill>
                  <a:schemeClr val="accent2">
                    <a:lumMod val="50000"/>
                  </a:schemeClr>
                </a:solidFill>
                <a:ea typeface="Calibri"/>
                <a:cs typeface="Calibri"/>
              </a:rPr>
              <a:t>Egyptian Masks</a:t>
            </a:r>
            <a:endParaRPr lang="en-GB" sz="800"/>
          </a:p>
        </p:txBody>
      </p:sp>
    </p:spTree>
    <p:extLst>
      <p:ext uri="{BB962C8B-B14F-4D97-AF65-F5344CB8AC3E}">
        <p14:creationId xmlns:p14="http://schemas.microsoft.com/office/powerpoint/2010/main" val="32694153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36">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457200" y="1124739"/>
            <a:ext cx="8229600" cy="5793501"/>
          </a:xfrm>
        </p:spPr>
        <p:txBody>
          <a:bodyPr/>
          <a:lstStyle/>
          <a:p>
            <a:pPr lvl="0"/>
            <a:r>
              <a:rPr lang="en-GB" sz="2800" b="1" dirty="0"/>
              <a:t>PE</a:t>
            </a:r>
            <a:r>
              <a:rPr lang="en-GB" sz="2800" dirty="0"/>
              <a:t>: PE Kit should be worn on PE days. Plimsolls for indoor PE sessions and trainers for outdoors are expected. Navy tracksuits are allowed in colder months. Watches and earrings must be removed by the children for PE lessons. </a:t>
            </a:r>
            <a:r>
              <a:rPr lang="en-GB" sz="2800" b="1" dirty="0"/>
              <a:t>Thursday</a:t>
            </a:r>
          </a:p>
          <a:p>
            <a:r>
              <a:rPr lang="en-GB" sz="2800" dirty="0"/>
              <a:t>Dance- robotic movement</a:t>
            </a:r>
          </a:p>
          <a:p>
            <a:pPr lvl="0"/>
            <a:r>
              <a:rPr lang="en-GB" sz="2800" dirty="0"/>
              <a:t>Gymnastics</a:t>
            </a:r>
          </a:p>
          <a:p>
            <a:pPr lvl="0"/>
            <a:r>
              <a:rPr lang="en-GB" sz="2800" dirty="0"/>
              <a:t>Hockey</a:t>
            </a:r>
          </a:p>
          <a:p>
            <a:pPr lvl="0"/>
            <a:r>
              <a:rPr lang="en-GB" sz="2800" dirty="0"/>
              <a:t>Tennis</a:t>
            </a:r>
          </a:p>
          <a:p>
            <a:pPr lvl="0"/>
            <a:r>
              <a:rPr lang="en-GB" sz="2800" dirty="0"/>
              <a:t>Swimming- 10 weekly lessons Summer Term</a:t>
            </a:r>
          </a:p>
          <a:p>
            <a:pPr lvl="0"/>
            <a:r>
              <a:rPr lang="en-GB" sz="2800" dirty="0"/>
              <a:t>Athletics – sprinting and long distance </a:t>
            </a:r>
          </a:p>
          <a:p>
            <a:pPr lvl="0"/>
            <a:endParaRPr lang="en-GB" sz="2800" dirty="0"/>
          </a:p>
        </p:txBody>
      </p:sp>
      <p:sp>
        <p:nvSpPr>
          <p:cNvPr id="3" name="Title 1"/>
          <p:cNvSpPr txBox="1">
            <a:spLocks noGrp="1"/>
          </p:cNvSpPr>
          <p:nvPr>
            <p:ph type="title"/>
          </p:nvPr>
        </p:nvSpPr>
        <p:spPr>
          <a:xfrm>
            <a:off x="457200" y="0"/>
            <a:ext cx="8229600" cy="1124739"/>
          </a:xfrm>
        </p:spPr>
        <p:txBody>
          <a:bodyPr/>
          <a:lstStyle/>
          <a:p>
            <a:pPr lvl="0"/>
            <a:r>
              <a:rPr lang="en-GB" b="1">
                <a:solidFill>
                  <a:srgbClr val="1F497D"/>
                </a:solidFill>
              </a:rPr>
              <a:t>PE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43">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0"/>
            <a:ext cx="8229600" cy="1124739"/>
          </a:xfrm>
        </p:spPr>
        <p:txBody>
          <a:bodyPr/>
          <a:lstStyle/>
          <a:p>
            <a:pPr lvl="0"/>
            <a:r>
              <a:rPr lang="en-GB" b="1">
                <a:solidFill>
                  <a:srgbClr val="1F497D"/>
                </a:solidFill>
              </a:rPr>
              <a:t>Geography and History</a:t>
            </a:r>
          </a:p>
        </p:txBody>
      </p:sp>
      <p:sp>
        <p:nvSpPr>
          <p:cNvPr id="3" name="Content Placeholder 2"/>
          <p:cNvSpPr txBox="1">
            <a:spLocks noGrp="1"/>
          </p:cNvSpPr>
          <p:nvPr>
            <p:ph idx="1"/>
          </p:nvPr>
        </p:nvSpPr>
        <p:spPr>
          <a:xfrm>
            <a:off x="457200" y="1600200"/>
            <a:ext cx="8229600" cy="4997150"/>
          </a:xfrm>
        </p:spPr>
        <p:txBody>
          <a:bodyPr/>
          <a:lstStyle/>
          <a:p>
            <a:pPr marL="0" lvl="0" indent="0">
              <a:buNone/>
            </a:pPr>
            <a:endParaRPr lang="en-GB"/>
          </a:p>
          <a:p>
            <a:pPr marL="0" lvl="0" indent="0">
              <a:buNone/>
            </a:pPr>
            <a:endParaRPr lang="en-GB"/>
          </a:p>
          <a:p>
            <a:pPr marL="0" lvl="0" indent="0">
              <a:buNone/>
            </a:pPr>
            <a:r>
              <a:rPr lang="en-GB"/>
              <a:t>We use an enquiry based scheme led by innovative key questions. The children are taught important subject knowledge, whilst allowing sufficient time for mastering key subject skills, and challenging outcomes through investigating at greater depth.</a:t>
            </a:r>
          </a:p>
          <a:p>
            <a:pPr marL="0" lvl="0" indent="0">
              <a:buNone/>
            </a:pPr>
            <a:r>
              <a:rPr lang="en-GB"/>
              <a:t> </a:t>
            </a:r>
          </a:p>
          <a:p>
            <a:pPr marL="0" lvl="0" indent="0">
              <a:buNone/>
            </a:pPr>
            <a:endParaRPr lang="en-GB"/>
          </a:p>
        </p:txBody>
      </p:sp>
      <p:pic>
        <p:nvPicPr>
          <p:cNvPr id="4" name="Picture 2"/>
          <p:cNvPicPr>
            <a:picLocks noChangeAspect="1"/>
          </p:cNvPicPr>
          <p:nvPr/>
        </p:nvPicPr>
        <p:blipFill>
          <a:blip r:embed="rId2"/>
          <a:srcRect/>
          <a:stretch>
            <a:fillRect/>
          </a:stretch>
        </p:blipFill>
        <p:spPr>
          <a:xfrm>
            <a:off x="5148062" y="980730"/>
            <a:ext cx="3600404" cy="1224134"/>
          </a:xfrm>
          <a:prstGeom prst="rect">
            <a:avLst/>
          </a:prstGeom>
          <a:ln>
            <a:noFill/>
          </a:ln>
          <a:effectLst>
            <a:outerShdw blurRad="292100" dist="139700" dir="2700000" algn="tl" rotWithShape="0">
              <a:srgbClr val="333333">
                <a:alpha val="65000"/>
              </a:srgbClr>
            </a:outerShdw>
          </a:effectLst>
        </p:spPr>
      </p:pic>
      <p:pic>
        <p:nvPicPr>
          <p:cNvPr id="5" name="Picture 3"/>
          <p:cNvPicPr>
            <a:picLocks noChangeAspect="1"/>
          </p:cNvPicPr>
          <p:nvPr/>
        </p:nvPicPr>
        <p:blipFill>
          <a:blip r:embed="rId3"/>
          <a:srcRect/>
          <a:stretch>
            <a:fillRect/>
          </a:stretch>
        </p:blipFill>
        <p:spPr>
          <a:xfrm>
            <a:off x="755577" y="980730"/>
            <a:ext cx="3499097" cy="122413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0070C0"/>
                </a:solidFill>
                <a:latin typeface="Calibri" panose="020F0502020204030204" pitchFamily="34" charset="0"/>
                <a:ea typeface="Calibri" panose="020F0502020204030204" pitchFamily="34" charset="0"/>
                <a:cs typeface="Calibri" panose="020F0502020204030204" pitchFamily="34" charset="0"/>
              </a:rPr>
              <a:t>Geography &amp; History</a:t>
            </a:r>
          </a:p>
        </p:txBody>
      </p:sp>
      <p:sp>
        <p:nvSpPr>
          <p:cNvPr id="4" name="Content Placeholder 3"/>
          <p:cNvSpPr>
            <a:spLocks noGrp="1"/>
          </p:cNvSpPr>
          <p:nvPr>
            <p:ph idx="2"/>
          </p:nvPr>
        </p:nvSpPr>
        <p:spPr>
          <a:xfrm>
            <a:off x="4988060" y="1302326"/>
            <a:ext cx="3518631" cy="5347855"/>
          </a:xfrm>
        </p:spPr>
        <p:txBody>
          <a:bodyPr/>
          <a:lstStyle/>
          <a:p>
            <a:pPr marL="0" indent="0">
              <a:buNone/>
            </a:pPr>
            <a:r>
              <a:rPr lang="en-GB">
                <a:solidFill>
                  <a:schemeClr val="accent2">
                    <a:lumMod val="75000"/>
                  </a:schemeClr>
                </a:solidFill>
              </a:rPr>
              <a:t>  Local History</a:t>
            </a:r>
          </a:p>
          <a:p>
            <a:pPr marL="0" indent="0">
              <a:buNone/>
            </a:pPr>
            <a:endParaRPr lang="en-GB">
              <a:solidFill>
                <a:schemeClr val="accent2">
                  <a:lumMod val="75000"/>
                </a:schemeClr>
              </a:solidFill>
            </a:endParaRPr>
          </a:p>
          <a:p>
            <a:pPr marL="0" indent="0">
              <a:buNone/>
            </a:pPr>
            <a:endParaRPr lang="en-GB">
              <a:solidFill>
                <a:schemeClr val="accent2">
                  <a:lumMod val="75000"/>
                </a:schemeClr>
              </a:solidFill>
            </a:endParaRPr>
          </a:p>
          <a:p>
            <a:pPr marL="0" indent="0">
              <a:buNone/>
            </a:pPr>
            <a:endParaRPr lang="en-GB">
              <a:solidFill>
                <a:schemeClr val="accent2">
                  <a:lumMod val="75000"/>
                </a:schemeClr>
              </a:solidFill>
            </a:endParaRPr>
          </a:p>
          <a:p>
            <a:pPr marL="0" indent="0">
              <a:buNone/>
            </a:pPr>
            <a:r>
              <a:rPr lang="en-GB">
                <a:solidFill>
                  <a:schemeClr val="accent2">
                    <a:lumMod val="75000"/>
                  </a:schemeClr>
                </a:solidFill>
              </a:rPr>
              <a:t>Megacities</a:t>
            </a:r>
          </a:p>
          <a:p>
            <a:pPr marL="0" indent="0">
              <a:buNone/>
            </a:pPr>
            <a:endParaRPr lang="en-GB">
              <a:solidFill>
                <a:schemeClr val="accent2">
                  <a:lumMod val="75000"/>
                </a:schemeClr>
              </a:solidFill>
            </a:endParaRPr>
          </a:p>
          <a:p>
            <a:pPr marL="0" indent="0">
              <a:buNone/>
            </a:pPr>
            <a:endParaRPr lang="en-GB">
              <a:solidFill>
                <a:schemeClr val="accent2">
                  <a:lumMod val="75000"/>
                </a:schemeClr>
              </a:solidFill>
            </a:endParaRPr>
          </a:p>
          <a:p>
            <a:pPr marL="0" indent="0">
              <a:buNone/>
            </a:pPr>
            <a:r>
              <a:rPr lang="en-GB">
                <a:solidFill>
                  <a:schemeClr val="accent2">
                    <a:lumMod val="75000"/>
                  </a:schemeClr>
                </a:solidFill>
              </a:rPr>
              <a:t>Jungles and Deserts</a:t>
            </a:r>
          </a:p>
          <a:p>
            <a:pPr marL="0" indent="0">
              <a:buNone/>
            </a:pPr>
            <a:endParaRPr lang="en-GB">
              <a:solidFill>
                <a:schemeClr val="accent2">
                  <a:lumMod val="75000"/>
                </a:schemeClr>
              </a:solidFill>
            </a:endParaRPr>
          </a:p>
          <a:p>
            <a:pPr marL="0" indent="0">
              <a:buNone/>
            </a:pPr>
            <a:endParaRPr lang="en-GB">
              <a:solidFill>
                <a:schemeClr val="accent2">
                  <a:lumMod val="75000"/>
                </a:schemeClr>
              </a:solidFill>
            </a:endParaRPr>
          </a:p>
          <a:p>
            <a:pPr marL="0" indent="0">
              <a:buNone/>
            </a:pPr>
            <a:endParaRPr lang="en-GB">
              <a:solidFill>
                <a:schemeClr val="accent2">
                  <a:lumMod val="75000"/>
                </a:schemeClr>
              </a:solidFill>
            </a:endParaRPr>
          </a:p>
        </p:txBody>
      </p:sp>
      <p:sp>
        <p:nvSpPr>
          <p:cNvPr id="6" name="Content Placeholder 5"/>
          <p:cNvSpPr>
            <a:spLocks noGrp="1"/>
          </p:cNvSpPr>
          <p:nvPr>
            <p:ph idx="1"/>
          </p:nvPr>
        </p:nvSpPr>
        <p:spPr>
          <a:xfrm>
            <a:off x="457200" y="1600200"/>
            <a:ext cx="4038603" cy="5049982"/>
          </a:xfrm>
        </p:spPr>
        <p:txBody>
          <a:bodyPr/>
          <a:lstStyle/>
          <a:p>
            <a:pPr marL="0" indent="0">
              <a:buNone/>
            </a:pPr>
            <a:r>
              <a:rPr lang="en-GB"/>
              <a:t>   Stone Age</a:t>
            </a:r>
          </a:p>
          <a:p>
            <a:pPr marL="0" indent="0">
              <a:buNone/>
            </a:pPr>
            <a:endParaRPr lang="en-GB"/>
          </a:p>
          <a:p>
            <a:pPr marL="0" indent="0">
              <a:buNone/>
            </a:pPr>
            <a:endParaRPr lang="en-GB"/>
          </a:p>
          <a:p>
            <a:pPr marL="0" indent="0">
              <a:buNone/>
            </a:pPr>
            <a:endParaRPr lang="en-GB"/>
          </a:p>
          <a:p>
            <a:pPr marL="0" indent="0">
              <a:buNone/>
            </a:pPr>
            <a:endParaRPr lang="en-GB"/>
          </a:p>
          <a:p>
            <a:pPr marL="0" indent="0">
              <a:buNone/>
            </a:pPr>
            <a:r>
              <a:rPr lang="en-GB"/>
              <a:t>Ancient Egyptians</a:t>
            </a:r>
          </a:p>
          <a:p>
            <a:pPr marL="0" indent="0">
              <a:buNone/>
            </a:pPr>
            <a:endParaRPr lang="en-GB"/>
          </a:p>
        </p:txBody>
      </p:sp>
      <p:pic>
        <p:nvPicPr>
          <p:cNvPr id="10" name="Picture 6" descr="Was Stone Age life as savage and bruta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441" y="2134826"/>
            <a:ext cx="2400300" cy="1896846"/>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7" name="AutoShape 8" descr="Ancient Egypt facts and histo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0" descr="Ancient Egypt facts and histor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a:blip r:embed="rId3"/>
          <a:stretch>
            <a:fillRect/>
          </a:stretch>
        </p:blipFill>
        <p:spPr>
          <a:xfrm>
            <a:off x="562841" y="4831773"/>
            <a:ext cx="2857500" cy="1600200"/>
          </a:xfrm>
          <a:prstGeom prst="rect">
            <a:avLst/>
          </a:prstGeom>
        </p:spPr>
      </p:pic>
      <p:pic>
        <p:nvPicPr>
          <p:cNvPr id="1036" name="Picture 12" descr="Leatherhead &amp; District Local History Society - Streets and Roads - Cobham  Road, Fetcha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95454" y="1910032"/>
            <a:ext cx="2424546" cy="1512041"/>
          </a:xfrm>
          <a:prstGeom prst="rect">
            <a:avLst/>
          </a:prstGeom>
          <a:noFill/>
          <a:extLst>
            <a:ext uri="{909E8E84-426E-40DD-AFC4-6F175D3DCCD1}">
              <a14:hiddenFill xmlns:a14="http://schemas.microsoft.com/office/drawing/2010/main">
                <a:solidFill>
                  <a:srgbClr val="FFFFFF"/>
                </a:solidFill>
              </a14:hiddenFill>
            </a:ext>
          </a:extLst>
        </p:spPr>
      </p:pic>
      <p:sp>
        <p:nvSpPr>
          <p:cNvPr id="11" name="AutoShape 14" descr="The 30 Best Things to Do During Your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p:cNvPicPr>
            <a:picLocks noChangeAspect="1"/>
          </p:cNvPicPr>
          <p:nvPr/>
        </p:nvPicPr>
        <p:blipFill>
          <a:blip r:embed="rId5"/>
          <a:stretch>
            <a:fillRect/>
          </a:stretch>
        </p:blipFill>
        <p:spPr>
          <a:xfrm>
            <a:off x="5195454" y="3797453"/>
            <a:ext cx="2424546" cy="1231748"/>
          </a:xfrm>
          <a:prstGeom prst="rect">
            <a:avLst/>
          </a:prstGeom>
        </p:spPr>
      </p:pic>
      <p:sp>
        <p:nvSpPr>
          <p:cNvPr id="13" name="AutoShape 16" descr="Rainforest - Wikipedia"/>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4" name="Picture 13"/>
          <p:cNvPicPr>
            <a:picLocks noChangeAspect="1"/>
          </p:cNvPicPr>
          <p:nvPr/>
        </p:nvPicPr>
        <p:blipFill>
          <a:blip r:embed="rId6"/>
          <a:stretch>
            <a:fillRect/>
          </a:stretch>
        </p:blipFill>
        <p:spPr>
          <a:xfrm>
            <a:off x="5050408" y="5413222"/>
            <a:ext cx="1505383" cy="1444778"/>
          </a:xfrm>
          <a:prstGeom prst="rect">
            <a:avLst/>
          </a:prstGeom>
        </p:spPr>
      </p:pic>
      <p:pic>
        <p:nvPicPr>
          <p:cNvPr id="15" name="Picture 14"/>
          <p:cNvPicPr>
            <a:picLocks noChangeAspect="1"/>
          </p:cNvPicPr>
          <p:nvPr/>
        </p:nvPicPr>
        <p:blipFill>
          <a:blip r:embed="rId7"/>
          <a:stretch>
            <a:fillRect/>
          </a:stretch>
        </p:blipFill>
        <p:spPr>
          <a:xfrm>
            <a:off x="6645847" y="5413222"/>
            <a:ext cx="1487623" cy="1674235"/>
          </a:xfrm>
          <a:prstGeom prst="rect">
            <a:avLst/>
          </a:prstGeom>
        </p:spPr>
      </p:pic>
    </p:spTree>
    <p:extLst>
      <p:ext uri="{BB962C8B-B14F-4D97-AF65-F5344CB8AC3E}">
        <p14:creationId xmlns:p14="http://schemas.microsoft.com/office/powerpoint/2010/main" val="31186476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54">
    <p:spTree>
      <p:nvGrpSpPr>
        <p:cNvPr id="1" name=""/>
        <p:cNvGrpSpPr/>
        <p:nvPr/>
      </p:nvGrpSpPr>
      <p:grpSpPr>
        <a:xfrm>
          <a:off x="0" y="0"/>
          <a:ext cx="0" cy="0"/>
          <a:chOff x="0" y="0"/>
          <a:chExt cx="0" cy="0"/>
        </a:xfrm>
      </p:grpSpPr>
      <p:sp>
        <p:nvSpPr>
          <p:cNvPr id="2" name="Title 1"/>
          <p:cNvSpPr txBox="1">
            <a:spLocks noGrp="1"/>
          </p:cNvSpPr>
          <p:nvPr>
            <p:ph type="title"/>
          </p:nvPr>
        </p:nvSpPr>
        <p:spPr>
          <a:xfrm>
            <a:off x="467541" y="76196"/>
            <a:ext cx="8229600" cy="1143000"/>
          </a:xfrm>
        </p:spPr>
        <p:txBody>
          <a:bodyPr/>
          <a:lstStyle/>
          <a:p>
            <a:pPr lvl="0"/>
            <a:r>
              <a:rPr lang="en-GB" sz="6000" b="1">
                <a:solidFill>
                  <a:srgbClr val="17375E"/>
                </a:solidFill>
              </a:rPr>
              <a:t>Topic Web</a:t>
            </a:r>
            <a:endParaRPr lang="en-GB" sz="6600" b="1">
              <a:solidFill>
                <a:srgbClr val="17375E"/>
              </a:solidFill>
            </a:endParaRPr>
          </a:p>
        </p:txBody>
      </p:sp>
      <p:pic>
        <p:nvPicPr>
          <p:cNvPr id="3" name="Picture 5"/>
          <p:cNvPicPr>
            <a:picLocks noChangeAspect="1"/>
          </p:cNvPicPr>
          <p:nvPr/>
        </p:nvPicPr>
        <p:blipFill>
          <a:blip r:embed="rId2"/>
          <a:srcRect l="11847" t="3124" r="11189" b="4908"/>
          <a:stretch>
            <a:fillRect/>
          </a:stretch>
        </p:blipFill>
        <p:spPr>
          <a:xfrm>
            <a:off x="568034" y="1219196"/>
            <a:ext cx="8129107" cy="5461464"/>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name="Slide38">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b="1">
                <a:solidFill>
                  <a:srgbClr val="17375E"/>
                </a:solidFill>
              </a:rPr>
              <a:t>Homework</a:t>
            </a:r>
            <a:br>
              <a:rPr lang="en-GB"/>
            </a:br>
            <a:endParaRPr lang="en-GB"/>
          </a:p>
        </p:txBody>
      </p:sp>
      <p:sp>
        <p:nvSpPr>
          <p:cNvPr id="3" name="Content Placeholder 2"/>
          <p:cNvSpPr txBox="1">
            <a:spLocks noGrp="1"/>
          </p:cNvSpPr>
          <p:nvPr>
            <p:ph idx="1"/>
          </p:nvPr>
        </p:nvSpPr>
        <p:spPr>
          <a:xfrm>
            <a:off x="0" y="836712"/>
            <a:ext cx="9252520" cy="5289447"/>
          </a:xfrm>
        </p:spPr>
        <p:txBody>
          <a:bodyPr/>
          <a:lstStyle/>
          <a:p>
            <a:pPr lvl="0"/>
            <a:r>
              <a:rPr lang="en-GB" sz="2800" dirty="0"/>
              <a:t>Children should read daily for 15 minutes and reading should be recorded in planners &amp; signed by parents. </a:t>
            </a:r>
          </a:p>
          <a:p>
            <a:pPr lvl="0"/>
            <a:r>
              <a:rPr lang="en-GB" sz="2800" dirty="0"/>
              <a:t>Each week they will also receive: 1 maths (Doodle maths/TT Rock stars) and 1 English piece of homework. Spelling will be set fortnightly initially. The statutory word list will be in your child’s planner. Each piece of homework should take about 15 minutes to complete, but children may carry on working if they are happy to. Homework planners should be in school everyday and should be signed at the end of each week</a:t>
            </a:r>
            <a:r>
              <a:rPr lang="en-GB" sz="2800" b="1" dirty="0"/>
              <a:t>. We encourage parents to support their child with their learning as much as possible. </a:t>
            </a:r>
          </a:p>
          <a:p>
            <a:pPr lvl="0"/>
            <a:r>
              <a:rPr lang="en-GB" sz="2800" dirty="0"/>
              <a:t>Homework Club ensures all pupils have access to a laptop. </a:t>
            </a:r>
            <a:r>
              <a:rPr lang="en-GB" sz="2000" b="1" dirty="0"/>
              <a:t>Thursday after school </a:t>
            </a:r>
          </a:p>
          <a:p>
            <a:pPr lvl="0"/>
            <a:endParaRPr lang="en-GB" dirty="0">
              <a:latin typeface="CoopForged" pitchFamily="5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59704" t="13580" r="1863" b="51198"/>
          <a:stretch/>
        </p:blipFill>
        <p:spPr>
          <a:xfrm>
            <a:off x="5394036" y="1357746"/>
            <a:ext cx="3574473" cy="2355272"/>
          </a:xfrm>
          <a:prstGeom prst="rect">
            <a:avLst/>
          </a:prstGeom>
        </p:spPr>
      </p:pic>
      <p:pic>
        <p:nvPicPr>
          <p:cNvPr id="5" name="Picture 4"/>
          <p:cNvPicPr>
            <a:picLocks noChangeAspect="1"/>
          </p:cNvPicPr>
          <p:nvPr/>
        </p:nvPicPr>
        <p:blipFill rotWithShape="1">
          <a:blip r:embed="rId2"/>
          <a:srcRect t="16826" r="44734"/>
          <a:stretch/>
        </p:blipFill>
        <p:spPr>
          <a:xfrm>
            <a:off x="161637" y="1209962"/>
            <a:ext cx="5140036" cy="5561812"/>
          </a:xfrm>
          <a:prstGeom prst="rect">
            <a:avLst/>
          </a:prstGeom>
        </p:spPr>
      </p:pic>
      <p:sp>
        <p:nvSpPr>
          <p:cNvPr id="6" name="Title 1"/>
          <p:cNvSpPr txBox="1">
            <a:spLocks/>
          </p:cNvSpPr>
          <p:nvPr/>
        </p:nvSpPr>
        <p:spPr>
          <a:xfrm>
            <a:off x="467541" y="76196"/>
            <a:ext cx="8229600" cy="1143000"/>
          </a:xfrm>
          <a:prstGeom prst="rect">
            <a:avLst/>
          </a:prstGeom>
        </p:spPr>
        <p:txBody>
          <a:bodyPr/>
          <a:lst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ea typeface=""/>
                <a:cs typeface=""/>
              </a:defRPr>
            </a:lvl1pPr>
          </a:lstStyle>
          <a:p>
            <a:r>
              <a:rPr lang="en-GB" sz="5400" b="1">
                <a:solidFill>
                  <a:srgbClr val="17375E"/>
                </a:solidFill>
              </a:rPr>
              <a:t>Supporting Home Learning</a:t>
            </a:r>
            <a:endParaRPr lang="en-GB" sz="6000" b="1">
              <a:solidFill>
                <a:srgbClr val="17375E"/>
              </a:solidFill>
            </a:endParaRPr>
          </a:p>
        </p:txBody>
      </p:sp>
      <p:sp>
        <p:nvSpPr>
          <p:cNvPr id="7" name="TextBox 6"/>
          <p:cNvSpPr txBox="1"/>
          <p:nvPr/>
        </p:nvSpPr>
        <p:spPr>
          <a:xfrm>
            <a:off x="5394036" y="3906982"/>
            <a:ext cx="3205019" cy="2339102"/>
          </a:xfrm>
          <a:prstGeom prst="rect">
            <a:avLst/>
          </a:prstGeom>
          <a:noFill/>
        </p:spPr>
        <p:txBody>
          <a:bodyPr wrap="square" rtlCol="0">
            <a:spAutoFit/>
          </a:bodyPr>
          <a:lstStyle/>
          <a:p>
            <a:pPr algn="ctr"/>
            <a:r>
              <a:rPr lang="en-GB"/>
              <a:t>Helping your children logging and accessing online learning apps. Trouble shooting tips and advice.</a:t>
            </a:r>
          </a:p>
          <a:p>
            <a:endParaRPr lang="en-GB"/>
          </a:p>
          <a:p>
            <a:pPr algn="ctr"/>
            <a:r>
              <a:rPr lang="en-GB" sz="2000" b="1"/>
              <a:t>Home learning IT Sessions: </a:t>
            </a:r>
          </a:p>
          <a:p>
            <a:pPr algn="ctr"/>
            <a:r>
              <a:rPr lang="en-GB"/>
              <a:t>9th &amp; 11th September 2025</a:t>
            </a:r>
          </a:p>
          <a:p>
            <a:pPr algn="ctr"/>
            <a:r>
              <a:rPr lang="en-GB"/>
              <a:t>2:30-3:15 or 3:15-4:00</a:t>
            </a:r>
          </a:p>
        </p:txBody>
      </p:sp>
    </p:spTree>
    <p:extLst>
      <p:ext uri="{BB962C8B-B14F-4D97-AF65-F5344CB8AC3E}">
        <p14:creationId xmlns:p14="http://schemas.microsoft.com/office/powerpoint/2010/main" val="9843253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latin typeface="Calibri" panose="020F0502020204030204" pitchFamily="34" charset="0"/>
                <a:ea typeface="Calibri" panose="020F0502020204030204" pitchFamily="34" charset="0"/>
                <a:cs typeface="Calibri" panose="020F0502020204030204" pitchFamily="34" charset="0"/>
              </a:rPr>
              <a:t>Learning Experiences</a:t>
            </a:r>
          </a:p>
        </p:txBody>
      </p:sp>
      <p:sp>
        <p:nvSpPr>
          <p:cNvPr id="3" name="Content Placeholder 2"/>
          <p:cNvSpPr>
            <a:spLocks noGrp="1"/>
          </p:cNvSpPr>
          <p:nvPr>
            <p:ph idx="1"/>
          </p:nvPr>
        </p:nvSpPr>
        <p:spPr/>
        <p:txBody>
          <a:bodyPr/>
          <a:lstStyle/>
          <a:p>
            <a:pPr lvl="0"/>
            <a:r>
              <a:rPr lang="en-GB" sz="1800" b="1">
                <a:latin typeface="Calibri" panose="020F0502020204030204" pitchFamily="34" charset="0"/>
                <a:ea typeface="Calibri" panose="020F0502020204030204" pitchFamily="34" charset="0"/>
                <a:cs typeface="Calibri" panose="020F0502020204030204" pitchFamily="34" charset="0"/>
              </a:rPr>
              <a:t>Outdoors: </a:t>
            </a:r>
            <a:r>
              <a:rPr lang="en-GB" sz="1600">
                <a:latin typeface="Calibri" panose="020F0502020204030204" pitchFamily="34" charset="0"/>
                <a:ea typeface="Calibri" panose="020F0502020204030204" pitchFamily="34" charset="0"/>
                <a:cs typeface="Calibri" panose="020F0502020204030204" pitchFamily="34" charset="0"/>
              </a:rPr>
              <a:t>our wooded area &amp; pond/ gardening/use of our extensive grounds</a:t>
            </a:r>
          </a:p>
          <a:p>
            <a:pPr lvl="0"/>
            <a:r>
              <a:rPr lang="en-GB" sz="1800" b="1">
                <a:latin typeface="Calibri" panose="020F0502020204030204" pitchFamily="34" charset="0"/>
                <a:ea typeface="Calibri" panose="020F0502020204030204" pitchFamily="34" charset="0"/>
                <a:cs typeface="Calibri" panose="020F0502020204030204" pitchFamily="34" charset="0"/>
              </a:rPr>
              <a:t>Music: </a:t>
            </a:r>
            <a:r>
              <a:rPr lang="en-GB" sz="1600">
                <a:latin typeface="Calibri" panose="020F0502020204030204" pitchFamily="34" charset="0"/>
                <a:ea typeface="Calibri" panose="020F0502020204030204" pitchFamily="34" charset="0"/>
                <a:cs typeface="Calibri" panose="020F0502020204030204" pitchFamily="34" charset="0"/>
              </a:rPr>
              <a:t>recorders, concerts, productions, choir </a:t>
            </a:r>
          </a:p>
          <a:p>
            <a:pPr lvl="0"/>
            <a:r>
              <a:rPr lang="en-GB" sz="1800" b="1">
                <a:latin typeface="Calibri" panose="020F0502020204030204" pitchFamily="34" charset="0"/>
                <a:ea typeface="Calibri" panose="020F0502020204030204" pitchFamily="34" charset="0"/>
                <a:cs typeface="Calibri" panose="020F0502020204030204" pitchFamily="34" charset="0"/>
              </a:rPr>
              <a:t>Performances: </a:t>
            </a:r>
            <a:r>
              <a:rPr lang="en-GB" sz="1600">
                <a:latin typeface="Calibri" panose="020F0502020204030204" pitchFamily="34" charset="0"/>
                <a:ea typeface="Calibri" panose="020F0502020204030204" pitchFamily="34" charset="0"/>
                <a:cs typeface="Calibri" panose="020F0502020204030204" pitchFamily="34" charset="0"/>
              </a:rPr>
              <a:t>to parents including class assemblies, festivals, concerts &amp; productions</a:t>
            </a:r>
          </a:p>
          <a:p>
            <a:r>
              <a:rPr lang="en-GB" sz="1800" b="1"/>
              <a:t>Clubs: </a:t>
            </a:r>
            <a:r>
              <a:rPr lang="en-GB" sz="1600"/>
              <a:t>(before school/lunchtime/after school) 14 on offer for year 3 pupils </a:t>
            </a:r>
          </a:p>
          <a:p>
            <a:pPr marL="0" indent="0">
              <a:buNone/>
            </a:pPr>
            <a:endParaRPr lang="en-GB"/>
          </a:p>
        </p:txBody>
      </p:sp>
      <p:pic>
        <p:nvPicPr>
          <p:cNvPr id="4" name="Picture 3">
            <a:extLst>
              <a:ext uri="{FF2B5EF4-FFF2-40B4-BE49-F238E27FC236}">
                <a16:creationId xmlns:a16="http://schemas.microsoft.com/office/drawing/2014/main" id="{035727E5-3011-1116-89BB-4658EB348A27}"/>
              </a:ext>
            </a:extLst>
          </p:cNvPr>
          <p:cNvPicPr>
            <a:picLocks noChangeAspect="1"/>
          </p:cNvPicPr>
          <p:nvPr/>
        </p:nvPicPr>
        <p:blipFill>
          <a:blip r:embed="rId2"/>
          <a:stretch>
            <a:fillRect/>
          </a:stretch>
        </p:blipFill>
        <p:spPr>
          <a:xfrm>
            <a:off x="277177" y="3725929"/>
            <a:ext cx="1391603" cy="1391603"/>
          </a:xfrm>
          <a:prstGeom prst="rect">
            <a:avLst/>
          </a:prstGeom>
        </p:spPr>
      </p:pic>
      <p:pic>
        <p:nvPicPr>
          <p:cNvPr id="5" name="Picture 4">
            <a:extLst>
              <a:ext uri="{FF2B5EF4-FFF2-40B4-BE49-F238E27FC236}">
                <a16:creationId xmlns:a16="http://schemas.microsoft.com/office/drawing/2014/main" id="{ABE1B9C7-1D94-866B-A6DC-73C3D719F039}"/>
              </a:ext>
            </a:extLst>
          </p:cNvPr>
          <p:cNvPicPr>
            <a:picLocks noChangeAspect="1"/>
          </p:cNvPicPr>
          <p:nvPr/>
        </p:nvPicPr>
        <p:blipFill>
          <a:blip r:embed="rId3"/>
          <a:stretch>
            <a:fillRect/>
          </a:stretch>
        </p:blipFill>
        <p:spPr>
          <a:xfrm>
            <a:off x="7299960" y="3585662"/>
            <a:ext cx="1844040" cy="1672138"/>
          </a:xfrm>
          <a:prstGeom prst="rect">
            <a:avLst/>
          </a:prstGeom>
        </p:spPr>
      </p:pic>
      <p:pic>
        <p:nvPicPr>
          <p:cNvPr id="6" name="Picture 5">
            <a:extLst>
              <a:ext uri="{FF2B5EF4-FFF2-40B4-BE49-F238E27FC236}">
                <a16:creationId xmlns:a16="http://schemas.microsoft.com/office/drawing/2014/main" id="{5859FA6F-030E-1C87-7ED4-A27366D1084E}"/>
              </a:ext>
            </a:extLst>
          </p:cNvPr>
          <p:cNvPicPr>
            <a:picLocks noChangeAspect="1"/>
          </p:cNvPicPr>
          <p:nvPr/>
        </p:nvPicPr>
        <p:blipFill>
          <a:blip r:embed="rId4"/>
          <a:stretch>
            <a:fillRect/>
          </a:stretch>
        </p:blipFill>
        <p:spPr>
          <a:xfrm>
            <a:off x="2881312" y="3764982"/>
            <a:ext cx="3381375" cy="1352550"/>
          </a:xfrm>
          <a:prstGeom prst="rect">
            <a:avLst/>
          </a:prstGeom>
        </p:spPr>
      </p:pic>
    </p:spTree>
    <p:extLst>
      <p:ext uri="{BB962C8B-B14F-4D97-AF65-F5344CB8AC3E}">
        <p14:creationId xmlns:p14="http://schemas.microsoft.com/office/powerpoint/2010/main" val="12471440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42">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850108"/>
          </a:xfrm>
        </p:spPr>
        <p:txBody>
          <a:bodyPr/>
          <a:lstStyle/>
          <a:p>
            <a:pPr lvl="0"/>
            <a:r>
              <a:rPr lang="en-GB" b="1">
                <a:solidFill>
                  <a:srgbClr val="1F497D"/>
                </a:solidFill>
              </a:rPr>
              <a:t>Equipment</a:t>
            </a:r>
          </a:p>
        </p:txBody>
      </p:sp>
      <p:sp>
        <p:nvSpPr>
          <p:cNvPr id="3" name="Content Placeholder 2"/>
          <p:cNvSpPr txBox="1">
            <a:spLocks noGrp="1"/>
          </p:cNvSpPr>
          <p:nvPr>
            <p:ph idx="1"/>
          </p:nvPr>
        </p:nvSpPr>
        <p:spPr>
          <a:xfrm>
            <a:off x="457200" y="1052739"/>
            <a:ext cx="8229600" cy="5073429"/>
          </a:xfrm>
        </p:spPr>
        <p:txBody>
          <a:bodyPr/>
          <a:lstStyle/>
          <a:p>
            <a:pPr lvl="0">
              <a:lnSpc>
                <a:spcPct val="80000"/>
              </a:lnSpc>
              <a:spcBef>
                <a:spcPts val="600"/>
              </a:spcBef>
            </a:pPr>
            <a:endParaRPr lang="en-GB" sz="2400" b="1" u="sng">
              <a:solidFill>
                <a:srgbClr val="E46C0A"/>
              </a:solidFill>
            </a:endParaRPr>
          </a:p>
          <a:p>
            <a:pPr lvl="0">
              <a:lnSpc>
                <a:spcPct val="80000"/>
              </a:lnSpc>
              <a:spcBef>
                <a:spcPts val="600"/>
              </a:spcBef>
            </a:pPr>
            <a:r>
              <a:rPr lang="en-GB" sz="2400" b="1" u="sng"/>
              <a:t>Essentials/Daily Kit/Planner</a:t>
            </a:r>
            <a:r>
              <a:rPr lang="en-GB" sz="2400" b="1"/>
              <a:t>: </a:t>
            </a:r>
            <a:r>
              <a:rPr lang="en-GB" sz="2400"/>
              <a:t>Your child needs a blue handwriting pen, lead pencils, a rubber,  green biro/pen, sharpener, 30cm clear ruler, green highlighter, black whiteboard pens, coloured pencils ( felt tips and gel pens are not necessary) and a glue stick in </a:t>
            </a:r>
            <a:r>
              <a:rPr lang="en-GB" sz="2400" b="1"/>
              <a:t>one small </a:t>
            </a:r>
            <a:r>
              <a:rPr lang="en-GB" sz="2400"/>
              <a:t>pencil case ( to fit into a tray under the desk). They need a named shirt for art and DT classes. Children may wear watches and only </a:t>
            </a:r>
            <a:r>
              <a:rPr lang="en-GB" sz="2400" b="1" u="sng"/>
              <a:t>small gold or silver, stud earrings</a:t>
            </a:r>
            <a:r>
              <a:rPr lang="en-GB" sz="2400"/>
              <a:t>. Hair must be tied back away from the face with a plain blue/black band. No nail varnish may be worn. </a:t>
            </a:r>
            <a:endParaRPr lang="en-GB" sz="2400" b="1" u="sng"/>
          </a:p>
          <a:p>
            <a:pPr lvl="0">
              <a:lnSpc>
                <a:spcPct val="80000"/>
              </a:lnSpc>
              <a:spcBef>
                <a:spcPts val="600"/>
              </a:spcBef>
            </a:pPr>
            <a:r>
              <a:rPr lang="en-GB" sz="2400" b="1" u="sng"/>
              <a:t>REMINDER </a:t>
            </a:r>
            <a:r>
              <a:rPr lang="en-GB" sz="2400"/>
              <a:t>- inhalers should be kept in pupils bags in lockers. All medicines should be handed into the school office.</a:t>
            </a:r>
          </a:p>
          <a:p>
            <a:pPr lvl="0">
              <a:lnSpc>
                <a:spcPct val="80000"/>
              </a:lnSpc>
              <a:spcBef>
                <a:spcPts val="700"/>
              </a:spcBef>
            </a:pPr>
            <a:endParaRPr lang="en-GB" sz="30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804BD-B85E-FDAD-295E-1DD00973DF0B}"/>
              </a:ext>
            </a:extLst>
          </p:cNvPr>
          <p:cNvSpPr>
            <a:spLocks noGrp="1"/>
          </p:cNvSpPr>
          <p:nvPr>
            <p:ph type="title"/>
          </p:nvPr>
        </p:nvSpPr>
        <p:spPr>
          <a:xfrm>
            <a:off x="457200" y="0"/>
            <a:ext cx="8229600" cy="708340"/>
          </a:xfrm>
        </p:spPr>
        <p:txBody>
          <a:bodyPr/>
          <a:lstStyle/>
          <a:p>
            <a:r>
              <a:rPr lang="en-GB" sz="3200"/>
              <a:t>School Day </a:t>
            </a:r>
          </a:p>
        </p:txBody>
      </p:sp>
      <p:sp>
        <p:nvSpPr>
          <p:cNvPr id="3" name="Content Placeholder 2">
            <a:extLst>
              <a:ext uri="{FF2B5EF4-FFF2-40B4-BE49-F238E27FC236}">
                <a16:creationId xmlns:a16="http://schemas.microsoft.com/office/drawing/2014/main" id="{F5E1B487-4381-1C18-E5E1-6A2F9AD8E420}"/>
              </a:ext>
            </a:extLst>
          </p:cNvPr>
          <p:cNvSpPr>
            <a:spLocks noGrp="1"/>
          </p:cNvSpPr>
          <p:nvPr>
            <p:ph idx="1"/>
          </p:nvPr>
        </p:nvSpPr>
        <p:spPr>
          <a:xfrm>
            <a:off x="457200" y="822960"/>
            <a:ext cx="8229600" cy="4899660"/>
          </a:xfrm>
        </p:spPr>
        <p:txBody>
          <a:bodyPr/>
          <a:lstStyle/>
          <a:p>
            <a:r>
              <a:rPr lang="en-GB" sz="1600"/>
              <a:t>Supervised </a:t>
            </a:r>
            <a:r>
              <a:rPr lang="en-GB" sz="1400"/>
              <a:t>(on top playground)                   </a:t>
            </a:r>
            <a:r>
              <a:rPr lang="en-GB" sz="1600"/>
              <a:t>8.30</a:t>
            </a:r>
          </a:p>
          <a:p>
            <a:r>
              <a:rPr lang="en-GB" sz="1600"/>
              <a:t>Whistle                                                       8.35</a:t>
            </a:r>
          </a:p>
          <a:p>
            <a:r>
              <a:rPr lang="en-GB" sz="1600"/>
              <a:t>Registration                                               8.35-8.45</a:t>
            </a:r>
          </a:p>
          <a:p>
            <a:r>
              <a:rPr lang="en-GB" sz="1600"/>
              <a:t>Late </a:t>
            </a:r>
            <a:r>
              <a:rPr lang="en-GB" sz="1400"/>
              <a:t>(report to office)                                      </a:t>
            </a:r>
            <a:r>
              <a:rPr lang="en-GB" sz="1600"/>
              <a:t>8.45 onwards</a:t>
            </a:r>
          </a:p>
          <a:p>
            <a:r>
              <a:rPr lang="en-GB" sz="1600"/>
              <a:t>Handwriting &amp; Reading                           8.45-9.15</a:t>
            </a:r>
          </a:p>
          <a:p>
            <a:r>
              <a:rPr lang="en-GB" sz="1600"/>
              <a:t>English writing                                          9:15-10:15</a:t>
            </a:r>
          </a:p>
          <a:p>
            <a:r>
              <a:rPr lang="en-GB" sz="1600"/>
              <a:t>Assembly                                                  10.15-10.35</a:t>
            </a:r>
          </a:p>
          <a:p>
            <a:r>
              <a:rPr lang="en-GB" sz="1600"/>
              <a:t>Playtime                                                    10.35-10.50</a:t>
            </a:r>
          </a:p>
          <a:p>
            <a:r>
              <a:rPr lang="en-GB" sz="1600"/>
              <a:t>Maths                                                        10:50-12:10</a:t>
            </a:r>
          </a:p>
          <a:p>
            <a:r>
              <a:rPr lang="en-GB" sz="1600"/>
              <a:t>Lunchtime                                                 12:10-1:10 </a:t>
            </a:r>
          </a:p>
          <a:p>
            <a:r>
              <a:rPr lang="en-GB" sz="1600"/>
              <a:t>Reading                                                     1:10-1:20</a:t>
            </a:r>
          </a:p>
          <a:p>
            <a:r>
              <a:rPr lang="en-GB" sz="1600"/>
              <a:t>Variety of Subjects                                  1:20-3:15</a:t>
            </a:r>
          </a:p>
          <a:p>
            <a:r>
              <a:rPr lang="en-GB" sz="1600"/>
              <a:t>End </a:t>
            </a:r>
            <a:r>
              <a:rPr lang="en-GB" sz="1400"/>
              <a:t>(dismissed onto top playground)          </a:t>
            </a:r>
            <a:r>
              <a:rPr lang="en-GB" sz="1600"/>
              <a:t>3:15</a:t>
            </a:r>
          </a:p>
        </p:txBody>
      </p:sp>
      <p:pic>
        <p:nvPicPr>
          <p:cNvPr id="4" name="Picture 3">
            <a:extLst>
              <a:ext uri="{FF2B5EF4-FFF2-40B4-BE49-F238E27FC236}">
                <a16:creationId xmlns:a16="http://schemas.microsoft.com/office/drawing/2014/main" id="{29181090-FF33-CE22-153A-3A4FADE70411}"/>
              </a:ext>
            </a:extLst>
          </p:cNvPr>
          <p:cNvPicPr>
            <a:picLocks noChangeAspect="1"/>
          </p:cNvPicPr>
          <p:nvPr/>
        </p:nvPicPr>
        <p:blipFill>
          <a:blip r:embed="rId2"/>
          <a:stretch>
            <a:fillRect/>
          </a:stretch>
        </p:blipFill>
        <p:spPr>
          <a:xfrm>
            <a:off x="5829300" y="1821180"/>
            <a:ext cx="2926832" cy="2070734"/>
          </a:xfrm>
          <a:prstGeom prst="rect">
            <a:avLst/>
          </a:prstGeom>
        </p:spPr>
      </p:pic>
    </p:spTree>
    <p:extLst>
      <p:ext uri="{BB962C8B-B14F-4D97-AF65-F5344CB8AC3E}">
        <p14:creationId xmlns:p14="http://schemas.microsoft.com/office/powerpoint/2010/main" val="34624648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spTree>
      <p:nvGrpSpPr>
        <p:cNvPr id="1" name=""/>
        <p:cNvGrpSpPr/>
        <p:nvPr/>
      </p:nvGrpSpPr>
      <p:grpSpPr>
        <a:xfrm>
          <a:off x="0" y="0"/>
          <a:ext cx="0" cy="0"/>
          <a:chOff x="0" y="0"/>
          <a:chExt cx="0" cy="0"/>
        </a:xfrm>
      </p:grpSpPr>
      <p:sp>
        <p:nvSpPr>
          <p:cNvPr id="2" name="Title 1"/>
          <p:cNvSpPr txBox="1">
            <a:spLocks noGrp="1"/>
          </p:cNvSpPr>
          <p:nvPr>
            <p:ph type="title"/>
          </p:nvPr>
        </p:nvSpPr>
        <p:spPr>
          <a:xfrm>
            <a:off x="467541" y="138545"/>
            <a:ext cx="8229600" cy="983673"/>
          </a:xfrm>
        </p:spPr>
        <p:txBody>
          <a:bodyPr/>
          <a:lstStyle/>
          <a:p>
            <a:pPr lvl="0"/>
            <a:r>
              <a:rPr lang="en-GB" sz="6000" b="1" dirty="0">
                <a:solidFill>
                  <a:srgbClr val="17375E"/>
                </a:solidFill>
              </a:rPr>
              <a:t>Communication</a:t>
            </a:r>
            <a:endParaRPr lang="en-GB" sz="6600" b="1" dirty="0">
              <a:solidFill>
                <a:srgbClr val="17375E"/>
              </a:solidFill>
            </a:endParaRPr>
          </a:p>
        </p:txBody>
      </p:sp>
      <p:sp>
        <p:nvSpPr>
          <p:cNvPr id="3" name="Content Placeholder 2"/>
          <p:cNvSpPr txBox="1">
            <a:spLocks noGrp="1"/>
          </p:cNvSpPr>
          <p:nvPr>
            <p:ph idx="1"/>
          </p:nvPr>
        </p:nvSpPr>
        <p:spPr>
          <a:xfrm>
            <a:off x="467541" y="1545336"/>
            <a:ext cx="8229600" cy="5215681"/>
          </a:xfrm>
        </p:spPr>
        <p:txBody>
          <a:bodyPr/>
          <a:lstStyle/>
          <a:p>
            <a:pPr lvl="0">
              <a:lnSpc>
                <a:spcPct val="90000"/>
              </a:lnSpc>
            </a:pPr>
            <a:r>
              <a:rPr lang="en-GB" sz="3000" dirty="0"/>
              <a:t>Contact your class teacher</a:t>
            </a:r>
          </a:p>
          <a:p>
            <a:pPr lvl="0">
              <a:lnSpc>
                <a:spcPct val="90000"/>
              </a:lnSpc>
            </a:pPr>
            <a:r>
              <a:rPr lang="en-GB" sz="3000" dirty="0"/>
              <a:t>Planner</a:t>
            </a:r>
          </a:p>
          <a:p>
            <a:pPr lvl="0">
              <a:lnSpc>
                <a:spcPct val="90000"/>
              </a:lnSpc>
            </a:pPr>
            <a:r>
              <a:rPr lang="en-GB" sz="3000" dirty="0"/>
              <a:t>Top playground </a:t>
            </a:r>
            <a:r>
              <a:rPr lang="en-GB" sz="1400" dirty="0"/>
              <a:t>before school &amp; at the end of the day </a:t>
            </a:r>
          </a:p>
          <a:p>
            <a:pPr marL="0" lvl="0" indent="0">
              <a:lnSpc>
                <a:spcPct val="90000"/>
              </a:lnSpc>
              <a:buNone/>
            </a:pPr>
            <a:r>
              <a:rPr lang="en-GB" sz="3000" dirty="0"/>
              <a:t>Email </a:t>
            </a:r>
          </a:p>
          <a:p>
            <a:pPr lvl="0">
              <a:lnSpc>
                <a:spcPct val="90000"/>
              </a:lnSpc>
            </a:pPr>
            <a:r>
              <a:rPr lang="en-GB" sz="1800" dirty="0">
                <a:hlinkClick r:id="rId2"/>
              </a:rPr>
              <a:t>julie_gumbrell@oakfield.surrey.sch.uk</a:t>
            </a:r>
            <a:r>
              <a:rPr lang="en-GB" sz="1800" dirty="0"/>
              <a:t> </a:t>
            </a:r>
          </a:p>
          <a:p>
            <a:pPr lvl="0">
              <a:lnSpc>
                <a:spcPct val="90000"/>
              </a:lnSpc>
            </a:pPr>
            <a:r>
              <a:rPr lang="en-GB" sz="1800" dirty="0">
                <a:hlinkClick r:id="rId3"/>
              </a:rPr>
              <a:t>cheryl_martin@oakfield.surrey.sch.uk</a:t>
            </a:r>
            <a:r>
              <a:rPr lang="en-GB" sz="1800" dirty="0"/>
              <a:t> </a:t>
            </a:r>
          </a:p>
          <a:p>
            <a:pPr lvl="0">
              <a:lnSpc>
                <a:spcPct val="90000"/>
              </a:lnSpc>
            </a:pPr>
            <a:r>
              <a:rPr lang="en-GB" sz="1800" dirty="0">
                <a:hlinkClick r:id="rId4"/>
              </a:rPr>
              <a:t>kerrie_gregory@oakfield.surry.sch.uk</a:t>
            </a:r>
            <a:r>
              <a:rPr lang="en-GB" sz="1800" dirty="0"/>
              <a:t> </a:t>
            </a:r>
          </a:p>
          <a:p>
            <a:pPr lvl="0">
              <a:lnSpc>
                <a:spcPct val="90000"/>
              </a:lnSpc>
            </a:pPr>
            <a:r>
              <a:rPr lang="en-GB" sz="1800" dirty="0">
                <a:hlinkClick r:id="rId5"/>
              </a:rPr>
              <a:t>hollie_baines@oakfield.surrey.sch.uk</a:t>
            </a:r>
            <a:endParaRPr lang="en-GB" sz="1800" dirty="0"/>
          </a:p>
          <a:p>
            <a:pPr>
              <a:lnSpc>
                <a:spcPct val="90000"/>
              </a:lnSpc>
            </a:pPr>
            <a:r>
              <a:rPr lang="en-GB" sz="1800" dirty="0">
                <a:hlinkClick r:id="rId6"/>
              </a:rPr>
              <a:t>head@oakfield.surrey.sch.uk</a:t>
            </a:r>
            <a:r>
              <a:rPr lang="en-GB" sz="1800" dirty="0"/>
              <a:t> </a:t>
            </a:r>
          </a:p>
          <a:p>
            <a:pPr lvl="0">
              <a:lnSpc>
                <a:spcPct val="90000"/>
              </a:lnSpc>
            </a:pPr>
            <a:r>
              <a:rPr lang="en-GB" sz="1800" dirty="0"/>
              <a:t>School Office </a:t>
            </a:r>
            <a:r>
              <a:rPr lang="en-GB" sz="1800" dirty="0">
                <a:hlinkClick r:id="rId7"/>
              </a:rPr>
              <a:t>parent@oakfield.surrey.sch.uk</a:t>
            </a:r>
            <a:r>
              <a:rPr lang="en-GB" sz="1800" dirty="0"/>
              <a:t> </a:t>
            </a:r>
          </a:p>
          <a:p>
            <a:pPr marL="0" lvl="0" indent="0" algn="ctr">
              <a:lnSpc>
                <a:spcPct val="90000"/>
              </a:lnSpc>
              <a:buNone/>
            </a:pPr>
            <a:r>
              <a:rPr lang="en-GB" sz="2000" i="1" dirty="0"/>
              <a:t>Phone the school office if a message is important and needs to be read that day. Emails to teachers are not read during the school day as they are busy teaching.</a:t>
            </a:r>
            <a:endParaRPr lang="en-GB" sz="2000" i="1" dirty="0">
              <a:latin typeface="CoopForged" pitchFamily="50"/>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D9751-3601-B127-E395-A294B850434F}"/>
              </a:ext>
            </a:extLst>
          </p:cNvPr>
          <p:cNvSpPr>
            <a:spLocks noGrp="1"/>
          </p:cNvSpPr>
          <p:nvPr>
            <p:ph type="title"/>
          </p:nvPr>
        </p:nvSpPr>
        <p:spPr/>
        <p:txBody>
          <a:bodyPr/>
          <a:lstStyle/>
          <a:p>
            <a:r>
              <a:rPr lang="en-GB" b="1"/>
              <a:t>Oakfield Community </a:t>
            </a:r>
          </a:p>
        </p:txBody>
      </p:sp>
      <p:sp>
        <p:nvSpPr>
          <p:cNvPr id="3" name="Content Placeholder 2">
            <a:extLst>
              <a:ext uri="{FF2B5EF4-FFF2-40B4-BE49-F238E27FC236}">
                <a16:creationId xmlns:a16="http://schemas.microsoft.com/office/drawing/2014/main" id="{3D7F11B3-5342-CC50-1BBB-6E907F60F718}"/>
              </a:ext>
            </a:extLst>
          </p:cNvPr>
          <p:cNvSpPr>
            <a:spLocks noGrp="1"/>
          </p:cNvSpPr>
          <p:nvPr>
            <p:ph idx="1"/>
          </p:nvPr>
        </p:nvSpPr>
        <p:spPr>
          <a:xfrm>
            <a:off x="640080" y="1249680"/>
            <a:ext cx="8229600" cy="4525959"/>
          </a:xfrm>
        </p:spPr>
        <p:txBody>
          <a:bodyPr/>
          <a:lstStyle/>
          <a:p>
            <a:pPr marL="0" indent="0">
              <a:buNone/>
            </a:pPr>
            <a:r>
              <a:rPr lang="en-GB" b="1"/>
              <a:t>Helpers: </a:t>
            </a:r>
            <a:r>
              <a:rPr lang="en-GB" sz="2400"/>
              <a:t>Many hands make light work. All help is greatly appreciated so please contact the office or your child’s class teacher if you are able to offer support </a:t>
            </a:r>
            <a:r>
              <a:rPr lang="en-GB" sz="1800"/>
              <a:t>(readers, trips, clubs etc.) </a:t>
            </a:r>
            <a:r>
              <a:rPr lang="en-GB" sz="2400"/>
              <a:t> </a:t>
            </a:r>
          </a:p>
          <a:p>
            <a:pPr marL="0" indent="0">
              <a:buNone/>
            </a:pPr>
            <a:r>
              <a:rPr lang="en-GB" b="1"/>
              <a:t>Skills: </a:t>
            </a:r>
            <a:r>
              <a:rPr lang="en-GB" sz="2400"/>
              <a:t>We would love to hear from you if you have any specialist skills, qualifications or contacts etc. that if shared could benefit the school </a:t>
            </a:r>
            <a:r>
              <a:rPr lang="en-GB" sz="1800"/>
              <a:t>(plumber, grounds, repairer, handyperson etc.)</a:t>
            </a:r>
          </a:p>
          <a:p>
            <a:pPr marL="0" indent="0">
              <a:buNone/>
            </a:pPr>
            <a:endParaRPr lang="en-GB"/>
          </a:p>
        </p:txBody>
      </p:sp>
      <p:pic>
        <p:nvPicPr>
          <p:cNvPr id="4" name="Picture 3">
            <a:extLst>
              <a:ext uri="{FF2B5EF4-FFF2-40B4-BE49-F238E27FC236}">
                <a16:creationId xmlns:a16="http://schemas.microsoft.com/office/drawing/2014/main" id="{997BF48B-4A52-9EF6-5497-E175E234DC25}"/>
              </a:ext>
            </a:extLst>
          </p:cNvPr>
          <p:cNvPicPr>
            <a:picLocks noChangeAspect="1"/>
          </p:cNvPicPr>
          <p:nvPr/>
        </p:nvPicPr>
        <p:blipFill>
          <a:blip r:embed="rId2"/>
          <a:stretch>
            <a:fillRect/>
          </a:stretch>
        </p:blipFill>
        <p:spPr>
          <a:xfrm>
            <a:off x="2648903" y="3919537"/>
            <a:ext cx="2913698" cy="1187062"/>
          </a:xfrm>
          <a:prstGeom prst="rect">
            <a:avLst/>
          </a:prstGeom>
        </p:spPr>
      </p:pic>
    </p:spTree>
    <p:extLst>
      <p:ext uri="{BB962C8B-B14F-4D97-AF65-F5344CB8AC3E}">
        <p14:creationId xmlns:p14="http://schemas.microsoft.com/office/powerpoint/2010/main" val="18764241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395532" y="944465"/>
            <a:ext cx="8229600" cy="5141168"/>
          </a:xfrm>
        </p:spPr>
        <p:txBody>
          <a:bodyPr/>
          <a:lstStyle/>
          <a:p>
            <a:pPr marL="0" lvl="0" indent="0">
              <a:buNone/>
            </a:pPr>
            <a:r>
              <a:rPr lang="en-GB" sz="3600" b="1"/>
              <a:t>Governors: </a:t>
            </a:r>
            <a:r>
              <a:rPr lang="en-GB" sz="2000"/>
              <a:t>Governing Boards are the strategic decision makers and vision setters in every school. They ensure that the best possible education is given for every child at Oakfield. </a:t>
            </a:r>
            <a:endParaRPr lang="en-GB" sz="1600" b="1" i="1"/>
          </a:p>
          <a:p>
            <a:pPr algn="ctr">
              <a:spcBef>
                <a:spcPts val="0"/>
              </a:spcBef>
              <a:spcAft>
                <a:spcPts val="1500"/>
              </a:spcAft>
              <a:buNone/>
            </a:pPr>
            <a:endParaRPr lang="en-GB" sz="1200" b="1" i="0">
              <a:solidFill>
                <a:srgbClr val="FF0000"/>
              </a:solidFill>
              <a:effectLst/>
              <a:latin typeface="Poppins" panose="00000500000000000000" pitchFamily="2" charset="0"/>
            </a:endParaRPr>
          </a:p>
          <a:p>
            <a:pPr algn="ctr">
              <a:spcBef>
                <a:spcPts val="0"/>
              </a:spcBef>
              <a:spcAft>
                <a:spcPts val="1500"/>
              </a:spcAft>
              <a:buNone/>
            </a:pPr>
            <a:r>
              <a:rPr lang="en-GB" sz="1200" b="1" i="0">
                <a:solidFill>
                  <a:srgbClr val="FF0000"/>
                </a:solidFill>
                <a:effectLst/>
                <a:latin typeface="Poppins" panose="00000500000000000000" pitchFamily="2" charset="0"/>
              </a:rPr>
              <a:t>Arts and Wellbeing Hub</a:t>
            </a:r>
          </a:p>
          <a:p>
            <a:pPr algn="ctr">
              <a:spcBef>
                <a:spcPts val="0"/>
              </a:spcBef>
              <a:spcAft>
                <a:spcPts val="1500"/>
              </a:spcAft>
              <a:buNone/>
            </a:pPr>
            <a:r>
              <a:rPr lang="en-GB" sz="1200" b="0" i="0">
                <a:solidFill>
                  <a:srgbClr val="FF0000"/>
                </a:solidFill>
                <a:effectLst/>
                <a:latin typeface="Poppins" panose="00000500000000000000" pitchFamily="2" charset="0"/>
              </a:rPr>
              <a:t> We are planning an ambitious and much needed project to enhance school and local facilities, to support family wellbeing and promote the Arts. </a:t>
            </a:r>
          </a:p>
          <a:p>
            <a:pPr marL="0" lvl="0" indent="0">
              <a:buNone/>
            </a:pPr>
            <a:r>
              <a:rPr kumimoji="0" lang="en-GB" sz="2000" b="0" u="none" strike="noStrike" kern="1200" cap="none" spc="0" normalizeH="0" baseline="0" noProof="0">
                <a:ln>
                  <a:noFill/>
                </a:ln>
                <a:solidFill>
                  <a:srgbClr val="000000"/>
                </a:solidFill>
                <a:effectLst/>
                <a:uLnTx/>
                <a:uFillTx/>
                <a:latin typeface="Calibri"/>
              </a:rPr>
              <a:t>Governor positions available: </a:t>
            </a:r>
            <a:r>
              <a:rPr kumimoji="0" lang="en-GB" sz="1400" b="0" u="none" strike="noStrike" kern="1200" cap="none" spc="0" normalizeH="0" baseline="0" noProof="0">
                <a:ln>
                  <a:noFill/>
                </a:ln>
                <a:solidFill>
                  <a:srgbClr val="000000"/>
                </a:solidFill>
                <a:effectLst/>
                <a:uLnTx/>
                <a:uFillTx/>
                <a:latin typeface="Calibri"/>
              </a:rPr>
              <a:t>Parent; Finance; Health &amp; Safety; Teaching &amp; Learning </a:t>
            </a:r>
            <a:endParaRPr lang="en-GB" sz="1400" b="1"/>
          </a:p>
          <a:p>
            <a:pPr marL="0" lvl="0" indent="0">
              <a:buNone/>
            </a:pPr>
            <a:endParaRPr lang="en-GB" sz="2000"/>
          </a:p>
          <a:p>
            <a:pPr marL="0" lvl="0" indent="0">
              <a:buNone/>
            </a:pPr>
            <a:endParaRPr lang="en-GB" sz="2000"/>
          </a:p>
        </p:txBody>
      </p:sp>
      <p:sp>
        <p:nvSpPr>
          <p:cNvPr id="3" name="Title 1"/>
          <p:cNvSpPr txBox="1"/>
          <p:nvPr/>
        </p:nvSpPr>
        <p:spPr>
          <a:xfrm>
            <a:off x="395532" y="267388"/>
            <a:ext cx="8229600" cy="1354162"/>
          </a:xfrm>
          <a:prstGeom prst="rect">
            <a:avLst/>
          </a:prstGeom>
          <a:noFill/>
          <a:ln cap="flat">
            <a:noFill/>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376092"/>
                </a:solidFill>
                <a:uFillTx/>
                <a:latin typeface="Calibri"/>
                <a:ea typeface=""/>
                <a:cs typeface=""/>
              </a:rPr>
              <a:t>Oakfield Community</a:t>
            </a:r>
            <a:br>
              <a:rPr lang="en-GB" sz="4400" b="1" i="0" u="sng" strike="noStrike" kern="1200" cap="none" spc="0" baseline="0">
                <a:solidFill>
                  <a:srgbClr val="376092"/>
                </a:solidFill>
                <a:uFillTx/>
                <a:latin typeface="Calibri"/>
                <a:ea typeface=""/>
                <a:cs typeface=""/>
              </a:rPr>
            </a:br>
            <a:endParaRPr lang="en-GB" sz="4400" b="1" i="0" u="sng" strike="noStrike" kern="1200" cap="none" spc="0" baseline="0">
              <a:solidFill>
                <a:srgbClr val="376092"/>
              </a:solidFill>
              <a:uFillTx/>
              <a:latin typeface="Calibri"/>
              <a:ea typeface=""/>
              <a:cs typeface=""/>
            </a:endParaRPr>
          </a:p>
        </p:txBody>
      </p:sp>
      <p:pic>
        <p:nvPicPr>
          <p:cNvPr id="4" name="Picture 3">
            <a:extLst>
              <a:ext uri="{FF2B5EF4-FFF2-40B4-BE49-F238E27FC236}">
                <a16:creationId xmlns:a16="http://schemas.microsoft.com/office/drawing/2014/main" id="{762B5911-FA25-338C-7F3E-0EB027C0635A}"/>
              </a:ext>
            </a:extLst>
          </p:cNvPr>
          <p:cNvPicPr>
            <a:picLocks noChangeAspect="1"/>
          </p:cNvPicPr>
          <p:nvPr/>
        </p:nvPicPr>
        <p:blipFill>
          <a:blip r:embed="rId2"/>
          <a:stretch>
            <a:fillRect/>
          </a:stretch>
        </p:blipFill>
        <p:spPr>
          <a:xfrm>
            <a:off x="6720132" y="4259580"/>
            <a:ext cx="1905000" cy="19050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EE76A-9209-3319-8BF3-3528074CEA19}"/>
              </a:ext>
            </a:extLst>
          </p:cNvPr>
          <p:cNvSpPr>
            <a:spLocks noGrp="1"/>
          </p:cNvSpPr>
          <p:nvPr>
            <p:ph type="title"/>
          </p:nvPr>
        </p:nvSpPr>
        <p:spPr/>
        <p:txBody>
          <a:bodyPr/>
          <a:lstStyle/>
          <a:p>
            <a:r>
              <a:rPr lang="en-GB"/>
              <a:t>Oakfield Community</a:t>
            </a:r>
          </a:p>
        </p:txBody>
      </p:sp>
      <p:sp>
        <p:nvSpPr>
          <p:cNvPr id="3" name="Content Placeholder 2">
            <a:extLst>
              <a:ext uri="{FF2B5EF4-FFF2-40B4-BE49-F238E27FC236}">
                <a16:creationId xmlns:a16="http://schemas.microsoft.com/office/drawing/2014/main" id="{80616E38-8687-5DFB-82AA-92D41E0F5624}"/>
              </a:ext>
            </a:extLst>
          </p:cNvPr>
          <p:cNvSpPr>
            <a:spLocks noGrp="1"/>
          </p:cNvSpPr>
          <p:nvPr>
            <p:ph idx="1"/>
          </p:nvPr>
        </p:nvSpPr>
        <p:spPr/>
        <p:txBody>
          <a:bodyPr/>
          <a:lstStyle/>
          <a:p>
            <a:pPr marL="0" marR="0" lvl="0" indent="0" algn="l" defTabSz="914400" rtl="0" eaLnBrk="1" fontAlgn="auto" latinLnBrk="0" hangingPunct="1">
              <a:lnSpc>
                <a:spcPct val="100000"/>
              </a:lnSpc>
              <a:spcBef>
                <a:spcPts val="800"/>
              </a:spcBef>
              <a:spcAft>
                <a:spcPts val="0"/>
              </a:spcAft>
              <a:buClrTx/>
              <a:buSzPct val="100000"/>
              <a:buFont typeface="Arial" pitchFamily="34"/>
              <a:buNone/>
              <a:tabLst/>
              <a:defRPr/>
            </a:pPr>
            <a:r>
              <a:rPr kumimoji="0" lang="en-GB" sz="2000" b="0" i="0" u="none" strike="noStrike" kern="1200" cap="none" spc="0" normalizeH="0" baseline="0" noProof="0">
                <a:ln>
                  <a:noFill/>
                </a:ln>
                <a:solidFill>
                  <a:srgbClr val="000000"/>
                </a:solidFill>
                <a:effectLst/>
                <a:uLnTx/>
                <a:uFillTx/>
                <a:latin typeface="Calibri"/>
              </a:rPr>
              <a:t>Aim is to organise a number of enjoyable school community events and to raise as much money as possible to assist the school with financing great projects. </a:t>
            </a:r>
            <a:r>
              <a:rPr kumimoji="0" lang="en-GB" sz="1600" b="0" i="1" u="none" strike="noStrike" kern="1200" cap="none" spc="0" normalizeH="0" baseline="0" noProof="0">
                <a:ln>
                  <a:noFill/>
                </a:ln>
                <a:solidFill>
                  <a:srgbClr val="000000"/>
                </a:solidFill>
                <a:effectLst/>
                <a:uLnTx/>
                <a:uFillTx/>
                <a:latin typeface="Calibri"/>
              </a:rPr>
              <a:t>Friends positions available </a:t>
            </a:r>
            <a:r>
              <a:rPr kumimoji="0" lang="en-GB" sz="1600" b="0" i="1" u="none" strike="noStrike" kern="1200" cap="none" spc="0" normalizeH="0" baseline="0" noProof="0">
                <a:ln>
                  <a:noFill/>
                </a:ln>
                <a:solidFill>
                  <a:srgbClr val="000000"/>
                </a:solidFill>
                <a:effectLst/>
                <a:uLnTx/>
                <a:uFillTx/>
                <a:latin typeface="Calibri"/>
                <a:hlinkClick r:id="rId2"/>
              </a:rPr>
              <a:t>friends@oakfield.surrey.sch.uk</a:t>
            </a:r>
            <a:r>
              <a:rPr kumimoji="0" lang="en-GB" sz="1600" b="0" i="1" u="none" strike="noStrike" kern="1200" cap="none" spc="0" normalizeH="0" baseline="0" noProof="0">
                <a:ln>
                  <a:noFill/>
                </a:ln>
                <a:solidFill>
                  <a:srgbClr val="000000"/>
                </a:solidFill>
                <a:effectLst/>
                <a:uLnTx/>
                <a:uFillTx/>
                <a:latin typeface="Calibri"/>
              </a:rPr>
              <a:t> </a:t>
            </a:r>
          </a:p>
          <a:p>
            <a:endParaRPr lang="en-GB"/>
          </a:p>
        </p:txBody>
      </p:sp>
      <p:pic>
        <p:nvPicPr>
          <p:cNvPr id="4" name="Picture 3">
            <a:extLst>
              <a:ext uri="{FF2B5EF4-FFF2-40B4-BE49-F238E27FC236}">
                <a16:creationId xmlns:a16="http://schemas.microsoft.com/office/drawing/2014/main" id="{2D484A07-1385-855B-F5A8-9ABA7622D548}"/>
              </a:ext>
            </a:extLst>
          </p:cNvPr>
          <p:cNvPicPr>
            <a:picLocks noChangeAspect="1"/>
          </p:cNvPicPr>
          <p:nvPr/>
        </p:nvPicPr>
        <p:blipFill>
          <a:blip r:embed="rId3"/>
          <a:stretch>
            <a:fillRect/>
          </a:stretch>
        </p:blipFill>
        <p:spPr>
          <a:xfrm>
            <a:off x="2430461" y="2739792"/>
            <a:ext cx="4732340" cy="3296994"/>
          </a:xfrm>
          <a:prstGeom prst="rect">
            <a:avLst/>
          </a:prstGeom>
        </p:spPr>
      </p:pic>
    </p:spTree>
    <p:extLst>
      <p:ext uri="{BB962C8B-B14F-4D97-AF65-F5344CB8AC3E}">
        <p14:creationId xmlns:p14="http://schemas.microsoft.com/office/powerpoint/2010/main" val="3492842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posters with text and images&#10;&#10;AI-generated content may be incorrect.">
            <a:extLst>
              <a:ext uri="{FF2B5EF4-FFF2-40B4-BE49-F238E27FC236}">
                <a16:creationId xmlns:a16="http://schemas.microsoft.com/office/drawing/2014/main" id="{C8DD496C-3CA1-D7B0-3581-54C14AECF2F1}"/>
              </a:ext>
            </a:extLst>
          </p:cNvPr>
          <p:cNvPicPr>
            <a:picLocks noChangeAspect="1"/>
          </p:cNvPicPr>
          <p:nvPr/>
        </p:nvPicPr>
        <p:blipFill>
          <a:blip r:embed="rId2"/>
          <a:stretch>
            <a:fillRect/>
          </a:stretch>
        </p:blipFill>
        <p:spPr>
          <a:xfrm>
            <a:off x="875527" y="857250"/>
            <a:ext cx="7350085" cy="5143500"/>
          </a:xfrm>
          <a:prstGeom prst="rect">
            <a:avLst/>
          </a:prstGeom>
        </p:spPr>
      </p:pic>
      <p:sp>
        <p:nvSpPr>
          <p:cNvPr id="3" name="TextBox 2">
            <a:extLst>
              <a:ext uri="{FF2B5EF4-FFF2-40B4-BE49-F238E27FC236}">
                <a16:creationId xmlns:a16="http://schemas.microsoft.com/office/drawing/2014/main" id="{FF5A4EE3-B3DA-6EC6-8035-7661BB712C89}"/>
              </a:ext>
            </a:extLst>
          </p:cNvPr>
          <p:cNvSpPr txBox="1"/>
          <p:nvPr/>
        </p:nvSpPr>
        <p:spPr>
          <a:xfrm>
            <a:off x="3543300" y="3257550"/>
            <a:ext cx="2057400" cy="2354491"/>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350" b="1">
                <a:solidFill>
                  <a:srgbClr val="0B3462"/>
                </a:solidFill>
                <a:latin typeface="Poppins"/>
                <a:cs typeface="Poppins"/>
              </a:rPr>
              <a:t>Arts and Wellbeing Hub</a:t>
            </a:r>
          </a:p>
          <a:p>
            <a:pPr algn="ctr"/>
            <a:r>
              <a:rPr lang="en-US" sz="1350" b="1">
                <a:solidFill>
                  <a:srgbClr val="707070"/>
                </a:solidFill>
                <a:latin typeface="Poppins"/>
                <a:cs typeface="Poppins"/>
              </a:rPr>
              <a:t>Exciting News!</a:t>
            </a:r>
            <a:r>
              <a:rPr lang="en-US" sz="1350">
                <a:solidFill>
                  <a:srgbClr val="707070"/>
                </a:solidFill>
                <a:latin typeface="Poppins"/>
                <a:cs typeface="Poppins"/>
              </a:rPr>
              <a:t> We are planning an ambitious and much needed project to enhance school and local facilities, to support family wellbeing and promote the Arts. </a:t>
            </a:r>
          </a:p>
        </p:txBody>
      </p:sp>
    </p:spTree>
    <p:extLst>
      <p:ext uri="{BB962C8B-B14F-4D97-AF65-F5344CB8AC3E}">
        <p14:creationId xmlns:p14="http://schemas.microsoft.com/office/powerpoint/2010/main" val="21986395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colorful squares with black text&#10;&#10;AI-generated content may be incorrect.">
            <a:extLst>
              <a:ext uri="{FF2B5EF4-FFF2-40B4-BE49-F238E27FC236}">
                <a16:creationId xmlns:a16="http://schemas.microsoft.com/office/drawing/2014/main" id="{24DCAEB0-24DF-87D4-CA51-F60AA39C9D73}"/>
              </a:ext>
            </a:extLst>
          </p:cNvPr>
          <p:cNvPicPr>
            <a:picLocks noChangeAspect="1"/>
          </p:cNvPicPr>
          <p:nvPr/>
        </p:nvPicPr>
        <p:blipFill>
          <a:blip r:embed="rId2"/>
          <a:stretch>
            <a:fillRect/>
          </a:stretch>
        </p:blipFill>
        <p:spPr>
          <a:xfrm>
            <a:off x="810651" y="472069"/>
            <a:ext cx="7385539" cy="5136621"/>
          </a:xfrm>
          <a:prstGeom prst="rect">
            <a:avLst/>
          </a:prstGeom>
        </p:spPr>
      </p:pic>
    </p:spTree>
    <p:extLst>
      <p:ext uri="{BB962C8B-B14F-4D97-AF65-F5344CB8AC3E}">
        <p14:creationId xmlns:p14="http://schemas.microsoft.com/office/powerpoint/2010/main" val="37971877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B82CA961D3D7647A7365A11EE52058C" ma:contentTypeVersion="14" ma:contentTypeDescription="Create a new document." ma:contentTypeScope="" ma:versionID="fb5b8e4bb3beb50c57e1247b60d7eed6">
  <xsd:schema xmlns:xsd="http://www.w3.org/2001/XMLSchema" xmlns:xs="http://www.w3.org/2001/XMLSchema" xmlns:p="http://schemas.microsoft.com/office/2006/metadata/properties" xmlns:ns2="ad0efc9c-d5da-49c0-a00b-273e287148d7" xmlns:ns3="c65c7810-28c0-4421-b146-bf701e1f8d27" targetNamespace="http://schemas.microsoft.com/office/2006/metadata/properties" ma:root="true" ma:fieldsID="3bf8f4dd96ecaefaa57773429232679b" ns2:_="" ns3:_="">
    <xsd:import namespace="ad0efc9c-d5da-49c0-a00b-273e287148d7"/>
    <xsd:import namespace="c65c7810-28c0-4421-b146-bf701e1f8d2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0efc9c-d5da-49c0-a00b-273e287148d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1d15906-5cbf-4b1a-ba61-486c8a84338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5c7810-28c0-4421-b146-bf701e1f8d2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1b2492e-8ac4-40a2-b0a3-2860cefa7382}" ma:internalName="TaxCatchAll" ma:showField="CatchAllData" ma:web="c65c7810-28c0-4421-b146-bf701e1f8d2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d0efc9c-d5da-49c0-a00b-273e287148d7">
      <Terms xmlns="http://schemas.microsoft.com/office/infopath/2007/PartnerControls"/>
    </lcf76f155ced4ddcb4097134ff3c332f>
    <TaxCatchAll xmlns="c65c7810-28c0-4421-b146-bf701e1f8d27" xsi:nil="true"/>
  </documentManagement>
</p:properties>
</file>

<file path=customXml/itemProps1.xml><?xml version="1.0" encoding="utf-8"?>
<ds:datastoreItem xmlns:ds="http://schemas.openxmlformats.org/officeDocument/2006/customXml" ds:itemID="{85FD39A2-F25E-4957-9C9E-A1B7968304C6}">
  <ds:schemaRefs>
    <ds:schemaRef ds:uri="http://schemas.microsoft.com/sharepoint/v3/contenttype/forms"/>
  </ds:schemaRefs>
</ds:datastoreItem>
</file>

<file path=customXml/itemProps2.xml><?xml version="1.0" encoding="utf-8"?>
<ds:datastoreItem xmlns:ds="http://schemas.openxmlformats.org/officeDocument/2006/customXml" ds:itemID="{36E6E6FB-F586-4B2D-AEFE-9D0052BFFA55}">
  <ds:schemaRefs>
    <ds:schemaRef ds:uri="ad0efc9c-d5da-49c0-a00b-273e287148d7"/>
    <ds:schemaRef ds:uri="c65c7810-28c0-4421-b146-bf701e1f8d2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82F0E0B6-A0A1-4C15-A5F2-88B3E0B96B9B}">
  <ds:schemaRefs>
    <ds:schemaRef ds:uri="ad0efc9c-d5da-49c0-a00b-273e287148d7"/>
    <ds:schemaRef ds:uri="c65c7810-28c0-4421-b146-bf701e1f8d2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8</TotalTime>
  <Words>1843</Words>
  <Application>Microsoft Office PowerPoint</Application>
  <PresentationFormat>On-screen Show (4:3)</PresentationFormat>
  <Paragraphs>190</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Calibri</vt:lpstr>
      <vt:lpstr>Comic Sans MS</vt:lpstr>
      <vt:lpstr>CoopForged</vt:lpstr>
      <vt:lpstr>Poppins</vt:lpstr>
      <vt:lpstr>Times New Roman</vt:lpstr>
      <vt:lpstr>Office Theme</vt:lpstr>
      <vt:lpstr>‘From Small Acorns to Mighty Oaks’ </vt:lpstr>
      <vt:lpstr>Our Vision</vt:lpstr>
      <vt:lpstr>PowerPoint Presentation</vt:lpstr>
      <vt:lpstr>Learner Intents</vt:lpstr>
      <vt:lpstr>Home School Agreement</vt:lpstr>
      <vt:lpstr>PowerPoint Presentation</vt:lpstr>
      <vt:lpstr>PowerPoint Presentation</vt:lpstr>
      <vt:lpstr>PowerPoint Presentation</vt:lpstr>
      <vt:lpstr>Transition </vt:lpstr>
      <vt:lpstr>Meet the Year 3 Team </vt:lpstr>
      <vt:lpstr>Year 3 Priorities</vt:lpstr>
      <vt:lpstr>Maths </vt:lpstr>
      <vt:lpstr>English</vt:lpstr>
      <vt:lpstr>Science</vt:lpstr>
      <vt:lpstr>PowerPoint Presentation</vt:lpstr>
      <vt:lpstr>PowerPoint Presentation</vt:lpstr>
      <vt:lpstr>RE How we can live together in one world? </vt:lpstr>
      <vt:lpstr>PSHE</vt:lpstr>
      <vt:lpstr>ART &amp; DT</vt:lpstr>
      <vt:lpstr>PE</vt:lpstr>
      <vt:lpstr>Geography and History</vt:lpstr>
      <vt:lpstr>Geography &amp; History</vt:lpstr>
      <vt:lpstr>Topic Web</vt:lpstr>
      <vt:lpstr>Homework </vt:lpstr>
      <vt:lpstr>PowerPoint Presentation</vt:lpstr>
      <vt:lpstr>Learning Experiences</vt:lpstr>
      <vt:lpstr>Equipment</vt:lpstr>
      <vt:lpstr>School Day </vt:lpstr>
      <vt:lpstr>Communication</vt:lpstr>
      <vt:lpstr>Oakfield Community </vt:lpstr>
      <vt:lpstr>PowerPoint Presentation</vt:lpstr>
      <vt:lpstr>Oakfield Community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OJS User</dc:creator>
  <cp:lastModifiedBy>Head</cp:lastModifiedBy>
  <cp:revision>12</cp:revision>
  <cp:lastPrinted>2025-06-12T14:13:41Z</cp:lastPrinted>
  <dcterms:created xsi:type="dcterms:W3CDTF">2016-07-28T16:47:42Z</dcterms:created>
  <dcterms:modified xsi:type="dcterms:W3CDTF">2025-09-16T08:19:36Z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181400.000000000</vt:lpwstr>
  </property>
  <property fmtid="{D5CDD505-2E9C-101B-9397-08002B2CF9AE}" pid="3" name="ContentTypeId">
    <vt:lpwstr>0x0101004B82CA961D3D7647A7365A11EE52058C</vt:lpwstr>
  </property>
  <property fmtid="{D5CDD505-2E9C-101B-9397-08002B2CF9AE}" pid="4" name="MediaServiceImageTags">
    <vt:lpwstr/>
  </property>
</Properties>
</file>