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64" r:id="rId3"/>
    <p:sldId id="257" r:id="rId4"/>
    <p:sldId id="258" r:id="rId5"/>
    <p:sldId id="259" r:id="rId6"/>
    <p:sldId id="260" r:id="rId7"/>
    <p:sldId id="261" r:id="rId8"/>
    <p:sldId id="262" r:id="rId9"/>
    <p:sldId id="270" r:id="rId10"/>
    <p:sldId id="271" r:id="rId11"/>
    <p:sldId id="272" r:id="rId12"/>
    <p:sldId id="263" r:id="rId13"/>
    <p:sldId id="265" r:id="rId14"/>
    <p:sldId id="266" r:id="rId15"/>
    <p:sldId id="267" r:id="rId16"/>
    <p:sldId id="268" r:id="rId17"/>
    <p:sldId id="269"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1506" y="-1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CC1C38-38F5-4FD5-9760-CECB72610D75}" type="datetimeFigureOut">
              <a:rPr lang="en-GB" smtClean="0"/>
              <a:t>07/04/2020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719CAE-FD32-4622-A759-F4AFF4045841}" type="slidenum">
              <a:rPr lang="en-GB" smtClean="0"/>
              <a:t>‹#›</a:t>
            </a:fld>
            <a:endParaRPr lang="en-GB"/>
          </a:p>
        </p:txBody>
      </p:sp>
    </p:spTree>
    <p:extLst>
      <p:ext uri="{BB962C8B-B14F-4D97-AF65-F5344CB8AC3E}">
        <p14:creationId xmlns:p14="http://schemas.microsoft.com/office/powerpoint/2010/main" val="15810558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719CAE-FD32-4622-A759-F4AFF4045841}" type="slidenum">
              <a:rPr lang="en-GB" smtClean="0"/>
              <a:t>4</a:t>
            </a:fld>
            <a:endParaRPr lang="en-GB"/>
          </a:p>
        </p:txBody>
      </p:sp>
    </p:spTree>
    <p:extLst>
      <p:ext uri="{BB962C8B-B14F-4D97-AF65-F5344CB8AC3E}">
        <p14:creationId xmlns:p14="http://schemas.microsoft.com/office/powerpoint/2010/main" val="3015807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374A486-5890-4CC5-A98C-04876D3475FC}"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C75E2D-A309-44FA-BFB9-B98A40597D23}" type="slidenum">
              <a:rPr lang="en-GB" smtClean="0"/>
              <a:t>‹#›</a:t>
            </a:fld>
            <a:endParaRPr lang="en-GB"/>
          </a:p>
        </p:txBody>
      </p:sp>
    </p:spTree>
    <p:extLst>
      <p:ext uri="{BB962C8B-B14F-4D97-AF65-F5344CB8AC3E}">
        <p14:creationId xmlns:p14="http://schemas.microsoft.com/office/powerpoint/2010/main" val="200187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374A486-5890-4CC5-A98C-04876D3475FC}"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C75E2D-A309-44FA-BFB9-B98A40597D23}" type="slidenum">
              <a:rPr lang="en-GB" smtClean="0"/>
              <a:t>‹#›</a:t>
            </a:fld>
            <a:endParaRPr lang="en-GB"/>
          </a:p>
        </p:txBody>
      </p:sp>
    </p:spTree>
    <p:extLst>
      <p:ext uri="{BB962C8B-B14F-4D97-AF65-F5344CB8AC3E}">
        <p14:creationId xmlns:p14="http://schemas.microsoft.com/office/powerpoint/2010/main" val="3934082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374A486-5890-4CC5-A98C-04876D3475FC}"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C75E2D-A309-44FA-BFB9-B98A40597D23}" type="slidenum">
              <a:rPr lang="en-GB" smtClean="0"/>
              <a:t>‹#›</a:t>
            </a:fld>
            <a:endParaRPr lang="en-GB"/>
          </a:p>
        </p:txBody>
      </p:sp>
    </p:spTree>
    <p:extLst>
      <p:ext uri="{BB962C8B-B14F-4D97-AF65-F5344CB8AC3E}">
        <p14:creationId xmlns:p14="http://schemas.microsoft.com/office/powerpoint/2010/main" val="166929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374A486-5890-4CC5-A98C-04876D3475FC}" type="datetimeFigureOut">
              <a:rPr lang="en-GB" smtClean="0"/>
              <a:t>07/04/2020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C75E2D-A309-44FA-BFB9-B98A40597D23}" type="slidenum">
              <a:rPr lang="en-GB" smtClean="0"/>
              <a:t>‹#›</a:t>
            </a:fld>
            <a:endParaRPr lang="en-GB"/>
          </a:p>
        </p:txBody>
      </p:sp>
    </p:spTree>
    <p:extLst>
      <p:ext uri="{BB962C8B-B14F-4D97-AF65-F5344CB8AC3E}">
        <p14:creationId xmlns:p14="http://schemas.microsoft.com/office/powerpoint/2010/main" val="32844393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374A486-5890-4CC5-A98C-04876D3475FC}" type="datetimeFigureOut">
              <a:rPr lang="en-GB" smtClean="0"/>
              <a:t>07/04/2020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C75E2D-A309-44FA-BFB9-B98A40597D23}" type="slidenum">
              <a:rPr lang="en-GB" smtClean="0"/>
              <a:t>‹#›</a:t>
            </a:fld>
            <a:endParaRPr lang="en-GB"/>
          </a:p>
        </p:txBody>
      </p:sp>
    </p:spTree>
    <p:extLst>
      <p:ext uri="{BB962C8B-B14F-4D97-AF65-F5344CB8AC3E}">
        <p14:creationId xmlns:p14="http://schemas.microsoft.com/office/powerpoint/2010/main" val="34212655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374A486-5890-4CC5-A98C-04876D3475FC}" type="datetimeFigureOut">
              <a:rPr lang="en-GB" smtClean="0"/>
              <a:t>07/04/2020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C75E2D-A309-44FA-BFB9-B98A40597D23}" type="slidenum">
              <a:rPr lang="en-GB" smtClean="0"/>
              <a:t>‹#›</a:t>
            </a:fld>
            <a:endParaRPr lang="en-GB"/>
          </a:p>
        </p:txBody>
      </p:sp>
    </p:spTree>
    <p:extLst>
      <p:ext uri="{BB962C8B-B14F-4D97-AF65-F5344CB8AC3E}">
        <p14:creationId xmlns:p14="http://schemas.microsoft.com/office/powerpoint/2010/main" val="2198059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74A486-5890-4CC5-A98C-04876D3475FC}" type="datetimeFigureOut">
              <a:rPr lang="en-GB" smtClean="0"/>
              <a:t>07/04/2020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C75E2D-A309-44FA-BFB9-B98A40597D23}" type="slidenum">
              <a:rPr lang="en-GB" smtClean="0"/>
              <a:t>‹#›</a:t>
            </a:fld>
            <a:endParaRPr lang="en-GB"/>
          </a:p>
        </p:txBody>
      </p:sp>
    </p:spTree>
    <p:extLst>
      <p:ext uri="{BB962C8B-B14F-4D97-AF65-F5344CB8AC3E}">
        <p14:creationId xmlns:p14="http://schemas.microsoft.com/office/powerpoint/2010/main" val="1310409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74A486-5890-4CC5-A98C-04876D3475FC}" type="datetimeFigureOut">
              <a:rPr lang="en-GB" smtClean="0"/>
              <a:t>07/04/2020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C75E2D-A309-44FA-BFB9-B98A40597D23}" type="slidenum">
              <a:rPr lang="en-GB" smtClean="0"/>
              <a:t>‹#›</a:t>
            </a:fld>
            <a:endParaRPr lang="en-GB"/>
          </a:p>
        </p:txBody>
      </p:sp>
    </p:spTree>
    <p:extLst>
      <p:ext uri="{BB962C8B-B14F-4D97-AF65-F5344CB8AC3E}">
        <p14:creationId xmlns:p14="http://schemas.microsoft.com/office/powerpoint/2010/main" val="36304532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74A486-5890-4CC5-A98C-04876D3475FC}" type="datetimeFigureOut">
              <a:rPr lang="en-GB" smtClean="0"/>
              <a:t>07/04/2020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C75E2D-A309-44FA-BFB9-B98A40597D23}" type="slidenum">
              <a:rPr lang="en-GB" smtClean="0"/>
              <a:t>‹#›</a:t>
            </a:fld>
            <a:endParaRPr lang="en-GB"/>
          </a:p>
        </p:txBody>
      </p:sp>
    </p:spTree>
    <p:extLst>
      <p:ext uri="{BB962C8B-B14F-4D97-AF65-F5344CB8AC3E}">
        <p14:creationId xmlns:p14="http://schemas.microsoft.com/office/powerpoint/2010/main" val="3399073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374A486-5890-4CC5-A98C-04876D3475FC}"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C75E2D-A309-44FA-BFB9-B98A40597D23}" type="slidenum">
              <a:rPr lang="en-GB" smtClean="0"/>
              <a:t>‹#›</a:t>
            </a:fld>
            <a:endParaRPr lang="en-GB"/>
          </a:p>
        </p:txBody>
      </p:sp>
    </p:spTree>
    <p:extLst>
      <p:ext uri="{BB962C8B-B14F-4D97-AF65-F5344CB8AC3E}">
        <p14:creationId xmlns:p14="http://schemas.microsoft.com/office/powerpoint/2010/main" val="141839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374A486-5890-4CC5-A98C-04876D3475FC}"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C75E2D-A309-44FA-BFB9-B98A40597D23}" type="slidenum">
              <a:rPr lang="en-GB" smtClean="0"/>
              <a:t>‹#›</a:t>
            </a:fld>
            <a:endParaRPr lang="en-GB"/>
          </a:p>
        </p:txBody>
      </p:sp>
    </p:spTree>
    <p:extLst>
      <p:ext uri="{BB962C8B-B14F-4D97-AF65-F5344CB8AC3E}">
        <p14:creationId xmlns:p14="http://schemas.microsoft.com/office/powerpoint/2010/main" val="3207991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74A486-5890-4CC5-A98C-04876D3475FC}" type="datetimeFigureOut">
              <a:rPr lang="en-GB" smtClean="0"/>
              <a:t>07/04/2020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75E2D-A309-44FA-BFB9-B98A40597D23}" type="slidenum">
              <a:rPr lang="en-GB" smtClean="0"/>
              <a:t>‹#›</a:t>
            </a:fld>
            <a:endParaRPr lang="en-GB"/>
          </a:p>
        </p:txBody>
      </p:sp>
    </p:spTree>
    <p:extLst>
      <p:ext uri="{BB962C8B-B14F-4D97-AF65-F5344CB8AC3E}">
        <p14:creationId xmlns:p14="http://schemas.microsoft.com/office/powerpoint/2010/main" val="17038747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92697"/>
            <a:ext cx="7772400" cy="1296143"/>
          </a:xfrm>
        </p:spPr>
        <p:txBody>
          <a:bodyPr/>
          <a:lstStyle/>
          <a:p>
            <a:r>
              <a:rPr lang="en-GB" b="1" u="sng" dirty="0" smtClean="0">
                <a:solidFill>
                  <a:srgbClr val="FF0000"/>
                </a:solidFill>
                <a:latin typeface="Comic Sans MS" panose="030F0702030302020204" pitchFamily="66" charset="0"/>
              </a:rPr>
              <a:t>My Local History topic</a:t>
            </a:r>
            <a:endParaRPr lang="en-GB" b="1" u="sng" dirty="0">
              <a:solidFill>
                <a:srgbClr val="FF0000"/>
              </a:solidFill>
              <a:latin typeface="Comic Sans MS" panose="030F0702030302020204" pitchFamily="66" charset="0"/>
            </a:endParaRPr>
          </a:p>
        </p:txBody>
      </p:sp>
      <p:sp>
        <p:nvSpPr>
          <p:cNvPr id="3" name="Subtitle 2"/>
          <p:cNvSpPr>
            <a:spLocks noGrp="1"/>
          </p:cNvSpPr>
          <p:nvPr>
            <p:ph type="subTitle" idx="1"/>
          </p:nvPr>
        </p:nvSpPr>
        <p:spPr>
          <a:xfrm>
            <a:off x="755576" y="1988840"/>
            <a:ext cx="7776864" cy="4464496"/>
          </a:xfrm>
        </p:spPr>
        <p:txBody>
          <a:bodyPr>
            <a:normAutofit fontScale="92500" lnSpcReduction="10000"/>
          </a:bodyPr>
          <a:lstStyle/>
          <a:p>
            <a:r>
              <a:rPr lang="en-GB" dirty="0" smtClean="0">
                <a:solidFill>
                  <a:srgbClr val="0070C0"/>
                </a:solidFill>
              </a:rPr>
              <a:t>At the moment, you cannot go out and about in Leatherhead taking photographs, sketching and finding evidence about all the exciting things that you are going to learn about. That doesn’t matter, you can do that at a later time. I have added lots of great photographs to help you with your learning.</a:t>
            </a:r>
          </a:p>
          <a:p>
            <a:r>
              <a:rPr lang="en-GB" dirty="0" smtClean="0">
                <a:solidFill>
                  <a:srgbClr val="0070C0"/>
                </a:solidFill>
              </a:rPr>
              <a:t>I have put in </a:t>
            </a:r>
            <a:r>
              <a:rPr lang="en-GB" b="1" dirty="0" smtClean="0">
                <a:solidFill>
                  <a:srgbClr val="FF0000"/>
                </a:solidFill>
              </a:rPr>
              <a:t>RED</a:t>
            </a:r>
            <a:r>
              <a:rPr lang="en-GB" dirty="0" smtClean="0">
                <a:solidFill>
                  <a:srgbClr val="0070C0"/>
                </a:solidFill>
              </a:rPr>
              <a:t> and bold anything that I want you to do.</a:t>
            </a:r>
          </a:p>
          <a:p>
            <a:r>
              <a:rPr lang="en-GB" dirty="0" smtClean="0">
                <a:solidFill>
                  <a:srgbClr val="0070C0"/>
                </a:solidFill>
              </a:rPr>
              <a:t>Let’s get learning!  </a:t>
            </a:r>
            <a:endParaRPr lang="en-GB" dirty="0">
              <a:solidFill>
                <a:srgbClr val="0070C0"/>
              </a:solidFill>
            </a:endParaRPr>
          </a:p>
        </p:txBody>
      </p:sp>
    </p:spTree>
    <p:extLst>
      <p:ext uri="{BB962C8B-B14F-4D97-AF65-F5344CB8AC3E}">
        <p14:creationId xmlns:p14="http://schemas.microsoft.com/office/powerpoint/2010/main" val="13532378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solidFill>
                  <a:srgbClr val="7030A0"/>
                </a:solidFill>
                <a:latin typeface="Comic Sans MS" panose="030F0702030302020204" pitchFamily="66" charset="0"/>
              </a:rPr>
              <a:t>Why is </a:t>
            </a:r>
            <a:r>
              <a:rPr lang="en-GB" u="sng" dirty="0" err="1" smtClean="0">
                <a:solidFill>
                  <a:srgbClr val="7030A0"/>
                </a:solidFill>
                <a:latin typeface="Comic Sans MS" panose="030F0702030302020204" pitchFamily="66" charset="0"/>
              </a:rPr>
              <a:t>Letherhead</a:t>
            </a:r>
            <a:r>
              <a:rPr lang="en-GB" u="sng" dirty="0" smtClean="0">
                <a:solidFill>
                  <a:srgbClr val="7030A0"/>
                </a:solidFill>
                <a:latin typeface="Comic Sans MS" panose="030F0702030302020204" pitchFamily="66" charset="0"/>
              </a:rPr>
              <a:t> called Leatherhead?</a:t>
            </a:r>
            <a:endParaRPr lang="en-GB" u="sng" dirty="0">
              <a:solidFill>
                <a:srgbClr val="7030A0"/>
              </a:solidFill>
              <a:latin typeface="Comic Sans MS" panose="030F0702030302020204" pitchFamily="66" charset="0"/>
            </a:endParaRPr>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31640" y="1635330"/>
            <a:ext cx="7128792" cy="56821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460291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u="sng" dirty="0" smtClean="0">
                <a:solidFill>
                  <a:srgbClr val="FF0000"/>
                </a:solidFill>
                <a:latin typeface="Comic Sans MS" panose="030F0702030302020204" pitchFamily="66" charset="0"/>
              </a:rPr>
              <a:t>Draw a time line</a:t>
            </a:r>
            <a:endParaRPr lang="en-GB" sz="4000" b="1" u="sng" dirty="0">
              <a:solidFill>
                <a:srgbClr val="FF0000"/>
              </a:solidFill>
              <a:latin typeface="Comic Sans MS" panose="030F0702030302020204" pitchFamily="66" charset="0"/>
            </a:endParaRPr>
          </a:p>
        </p:txBody>
      </p:sp>
      <p:sp>
        <p:nvSpPr>
          <p:cNvPr id="4" name="Content Placeholder 3"/>
          <p:cNvSpPr>
            <a:spLocks noGrp="1"/>
          </p:cNvSpPr>
          <p:nvPr>
            <p:ph idx="1"/>
          </p:nvPr>
        </p:nvSpPr>
        <p:spPr>
          <a:xfrm>
            <a:off x="457200" y="1600200"/>
            <a:ext cx="8229600" cy="5141168"/>
          </a:xfrm>
        </p:spPr>
        <p:txBody>
          <a:bodyPr/>
          <a:lstStyle/>
          <a:p>
            <a:r>
              <a:rPr lang="en-GB" b="1" dirty="0" smtClean="0">
                <a:solidFill>
                  <a:srgbClr val="FF0000"/>
                </a:solidFill>
              </a:rPr>
              <a:t>(See</a:t>
            </a:r>
            <a:r>
              <a:rPr lang="en-GB" b="1" dirty="0" smtClean="0"/>
              <a:t> the next slide for my version)</a:t>
            </a:r>
          </a:p>
          <a:p>
            <a:r>
              <a:rPr lang="en-GB" b="1" dirty="0" err="1" smtClean="0">
                <a:solidFill>
                  <a:srgbClr val="FF0000"/>
                </a:solidFill>
              </a:rPr>
              <a:t>Sellotape</a:t>
            </a:r>
            <a:r>
              <a:rPr lang="en-GB" dirty="0" smtClean="0"/>
              <a:t> two pieces of A4 paper together</a:t>
            </a:r>
          </a:p>
          <a:p>
            <a:r>
              <a:rPr lang="en-GB" b="1" dirty="0" smtClean="0">
                <a:solidFill>
                  <a:srgbClr val="FF0000"/>
                </a:solidFill>
              </a:rPr>
              <a:t>Draw</a:t>
            </a:r>
            <a:r>
              <a:rPr lang="en-GB" dirty="0" smtClean="0"/>
              <a:t> a line across the middle horizontally</a:t>
            </a:r>
          </a:p>
          <a:p>
            <a:r>
              <a:rPr lang="en-GB" b="1" dirty="0" smtClean="0">
                <a:solidFill>
                  <a:srgbClr val="FF0000"/>
                </a:solidFill>
              </a:rPr>
              <a:t>Mark</a:t>
            </a:r>
            <a:r>
              <a:rPr lang="en-GB" dirty="0" smtClean="0"/>
              <a:t> along the line 1.5cm to </a:t>
            </a:r>
            <a:r>
              <a:rPr lang="en-GB" dirty="0" smtClean="0"/>
              <a:t>represent 50 </a:t>
            </a:r>
            <a:r>
              <a:rPr lang="en-GB" dirty="0" smtClean="0"/>
              <a:t>years-700 AD to 2000 AD. </a:t>
            </a:r>
          </a:p>
          <a:p>
            <a:pPr marL="0" indent="0">
              <a:buNone/>
            </a:pPr>
            <a:r>
              <a:rPr lang="en-GB" dirty="0" smtClean="0"/>
              <a:t>You will be </a:t>
            </a:r>
            <a:r>
              <a:rPr lang="en-GB" b="1" dirty="0" smtClean="0">
                <a:solidFill>
                  <a:srgbClr val="FF0000"/>
                </a:solidFill>
              </a:rPr>
              <a:t>adding</a:t>
            </a:r>
            <a:r>
              <a:rPr lang="en-GB" dirty="0" smtClean="0"/>
              <a:t> dates, people and events to your time line as you learn about Leatherhead.</a:t>
            </a:r>
          </a:p>
          <a:p>
            <a:pPr marL="0" indent="0">
              <a:buNone/>
            </a:pPr>
            <a:r>
              <a:rPr lang="en-GB" dirty="0" smtClean="0"/>
              <a:t>( There is not enough room to put on all the dates like the Roman times).</a:t>
            </a:r>
            <a:endParaRPr lang="en-GB" dirty="0"/>
          </a:p>
        </p:txBody>
      </p:sp>
    </p:spTree>
    <p:extLst>
      <p:ext uri="{BB962C8B-B14F-4D97-AF65-F5344CB8AC3E}">
        <p14:creationId xmlns:p14="http://schemas.microsoft.com/office/powerpoint/2010/main" val="23463400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cheryl martin\Pictures\2020-04-06\68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593303" y="-801217"/>
            <a:ext cx="8064897" cy="9036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22607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9432"/>
            <a:ext cx="8229600" cy="1877070"/>
          </a:xfrm>
        </p:spPr>
        <p:txBody>
          <a:bodyPr>
            <a:normAutofit/>
          </a:bodyPr>
          <a:lstStyle/>
          <a:p>
            <a:r>
              <a:rPr lang="en-GB" sz="1800" b="1" u="sng" dirty="0" smtClean="0">
                <a:solidFill>
                  <a:srgbClr val="FF0000"/>
                </a:solidFill>
                <a:latin typeface="Comic Sans MS" panose="030F0702030302020204" pitchFamily="66" charset="0"/>
              </a:rPr>
              <a:t>Look</a:t>
            </a:r>
            <a:r>
              <a:rPr lang="en-GB" sz="1800" u="sng" dirty="0" smtClean="0">
                <a:latin typeface="Comic Sans MS" panose="030F0702030302020204" pitchFamily="66" charset="0"/>
              </a:rPr>
              <a:t> carefully at the following six maps.</a:t>
            </a:r>
            <a:endParaRPr lang="en-GB" sz="1800" u="sng" dirty="0">
              <a:latin typeface="Comic Sans MS" panose="030F0702030302020204" pitchFamily="66" charset="0"/>
            </a:endParaRPr>
          </a:p>
        </p:txBody>
      </p:sp>
      <p:sp>
        <p:nvSpPr>
          <p:cNvPr id="3" name="Content Placeholder 2"/>
          <p:cNvSpPr>
            <a:spLocks noGrp="1"/>
          </p:cNvSpPr>
          <p:nvPr>
            <p:ph idx="1"/>
          </p:nvPr>
        </p:nvSpPr>
        <p:spPr>
          <a:xfrm>
            <a:off x="457200" y="764704"/>
            <a:ext cx="8229600" cy="6093296"/>
          </a:xfrm>
        </p:spPr>
        <p:txBody>
          <a:bodyPr>
            <a:normAutofit/>
          </a:bodyPr>
          <a:lstStyle/>
          <a:p>
            <a:r>
              <a:rPr lang="en-GB" sz="1800" b="1" dirty="0" smtClean="0">
                <a:solidFill>
                  <a:srgbClr val="FF0000"/>
                </a:solidFill>
                <a:latin typeface="Comic Sans MS" panose="030F0702030302020204" pitchFamily="66" charset="0"/>
              </a:rPr>
              <a:t>Find</a:t>
            </a:r>
            <a:r>
              <a:rPr lang="en-GB" sz="1800" dirty="0" smtClean="0">
                <a:latin typeface="Comic Sans MS" panose="030F0702030302020204" pitchFamily="66" charset="0"/>
              </a:rPr>
              <a:t> the date of the map in the bottom right hand corner.</a:t>
            </a:r>
          </a:p>
          <a:p>
            <a:r>
              <a:rPr lang="en-GB" sz="1800" b="1" dirty="0" smtClean="0">
                <a:solidFill>
                  <a:srgbClr val="FF0000"/>
                </a:solidFill>
                <a:latin typeface="Comic Sans MS" panose="030F0702030302020204" pitchFamily="66" charset="0"/>
              </a:rPr>
              <a:t>Put</a:t>
            </a:r>
            <a:r>
              <a:rPr lang="en-GB" sz="1800" dirty="0" smtClean="0">
                <a:latin typeface="Comic Sans MS" panose="030F0702030302020204" pitchFamily="66" charset="0"/>
              </a:rPr>
              <a:t> the person and date of the map on your time line. </a:t>
            </a:r>
          </a:p>
          <a:p>
            <a:r>
              <a:rPr lang="en-GB" sz="1800" b="1" dirty="0" smtClean="0">
                <a:solidFill>
                  <a:srgbClr val="FF0000"/>
                </a:solidFill>
                <a:latin typeface="Comic Sans MS" panose="030F0702030302020204" pitchFamily="66" charset="0"/>
              </a:rPr>
              <a:t>Find</a:t>
            </a:r>
            <a:r>
              <a:rPr lang="en-GB" sz="1800" dirty="0" smtClean="0">
                <a:latin typeface="Comic Sans MS" panose="030F0702030302020204" pitchFamily="66" charset="0"/>
              </a:rPr>
              <a:t> Leatherhead on each map. Look for the River Mole to help you. The river used to be called </a:t>
            </a:r>
            <a:r>
              <a:rPr lang="en-GB" sz="1800" dirty="0" err="1" smtClean="0">
                <a:latin typeface="Comic Sans MS" panose="030F0702030302020204" pitchFamily="66" charset="0"/>
              </a:rPr>
              <a:t>Emelene</a:t>
            </a:r>
            <a:r>
              <a:rPr lang="en-GB" sz="1800" dirty="0" smtClean="0">
                <a:latin typeface="Comic Sans MS" panose="030F0702030302020204" pitchFamily="66" charset="0"/>
              </a:rPr>
              <a:t> Stream. In the Domesday Book of 1086 it appears as </a:t>
            </a:r>
            <a:r>
              <a:rPr lang="en-GB" sz="1800" dirty="0" err="1" smtClean="0">
                <a:latin typeface="Comic Sans MS" panose="030F0702030302020204" pitchFamily="66" charset="0"/>
              </a:rPr>
              <a:t>Amele</a:t>
            </a:r>
            <a:r>
              <a:rPr lang="en-GB" sz="1800" dirty="0" smtClean="0">
                <a:latin typeface="Comic Sans MS" panose="030F0702030302020204" pitchFamily="66" charset="0"/>
              </a:rPr>
              <a:t> and then </a:t>
            </a:r>
            <a:r>
              <a:rPr lang="en-GB" sz="1800" dirty="0" err="1" smtClean="0">
                <a:latin typeface="Comic Sans MS" panose="030F0702030302020204" pitchFamily="66" charset="0"/>
              </a:rPr>
              <a:t>Emele</a:t>
            </a:r>
            <a:r>
              <a:rPr lang="en-GB" sz="1800" dirty="0" smtClean="0">
                <a:latin typeface="Comic Sans MS" panose="030F0702030302020204" pitchFamily="66" charset="0"/>
              </a:rPr>
              <a:t> in records found in the 12</a:t>
            </a:r>
            <a:r>
              <a:rPr lang="en-GB" sz="1800" baseline="30000" dirty="0" smtClean="0">
                <a:latin typeface="Comic Sans MS" panose="030F0702030302020204" pitchFamily="66" charset="0"/>
              </a:rPr>
              <a:t>th</a:t>
            </a:r>
            <a:r>
              <a:rPr lang="en-GB" sz="1800" dirty="0" smtClean="0">
                <a:latin typeface="Comic Sans MS" panose="030F0702030302020204" pitchFamily="66" charset="0"/>
              </a:rPr>
              <a:t> and 13</a:t>
            </a:r>
            <a:r>
              <a:rPr lang="en-GB" sz="1800" baseline="30000" dirty="0" smtClean="0">
                <a:latin typeface="Comic Sans MS" panose="030F0702030302020204" pitchFamily="66" charset="0"/>
              </a:rPr>
              <a:t>th</a:t>
            </a:r>
            <a:r>
              <a:rPr lang="en-GB" sz="1800" dirty="0" smtClean="0">
                <a:latin typeface="Comic Sans MS" panose="030F0702030302020204" pitchFamily="66" charset="0"/>
              </a:rPr>
              <a:t> centuries. The name is probably from an old English word </a:t>
            </a:r>
            <a:r>
              <a:rPr lang="en-GB" sz="1800" dirty="0" err="1" smtClean="0">
                <a:latin typeface="Comic Sans MS" panose="030F0702030302020204" pitchFamily="66" charset="0"/>
              </a:rPr>
              <a:t>aemen</a:t>
            </a:r>
            <a:r>
              <a:rPr lang="en-GB" sz="1800" dirty="0" smtClean="0">
                <a:latin typeface="Comic Sans MS" panose="030F0702030302020204" pitchFamily="66" charset="0"/>
              </a:rPr>
              <a:t> meaning misty or causing mists. </a:t>
            </a:r>
          </a:p>
          <a:p>
            <a:r>
              <a:rPr lang="en-GB" sz="1800" b="1" dirty="0" smtClean="0">
                <a:solidFill>
                  <a:srgbClr val="FF0000"/>
                </a:solidFill>
                <a:latin typeface="Comic Sans MS" panose="030F0702030302020204" pitchFamily="66" charset="0"/>
              </a:rPr>
              <a:t>Label</a:t>
            </a:r>
            <a:r>
              <a:rPr lang="en-GB" sz="1800" dirty="0" smtClean="0">
                <a:latin typeface="Comic Sans MS" panose="030F0702030302020204" pitchFamily="66" charset="0"/>
              </a:rPr>
              <a:t> </a:t>
            </a:r>
            <a:r>
              <a:rPr lang="en-GB" sz="1800" dirty="0" smtClean="0">
                <a:latin typeface="Comic Sans MS" panose="030F0702030302020204" pitchFamily="66" charset="0"/>
              </a:rPr>
              <a:t>The Domesday Book of 1086 and the River Mole is called </a:t>
            </a:r>
            <a:r>
              <a:rPr lang="en-GB" sz="1800" dirty="0" err="1" smtClean="0">
                <a:latin typeface="Comic Sans MS" panose="030F0702030302020204" pitchFamily="66" charset="0"/>
              </a:rPr>
              <a:t>Amele</a:t>
            </a:r>
            <a:r>
              <a:rPr lang="en-GB" sz="1800" dirty="0" smtClean="0">
                <a:latin typeface="Comic Sans MS" panose="030F0702030302020204" pitchFamily="66" charset="0"/>
              </a:rPr>
              <a:t>.</a:t>
            </a:r>
          </a:p>
          <a:p>
            <a:r>
              <a:rPr lang="en-GB" sz="1800" dirty="0" smtClean="0">
                <a:latin typeface="Comic Sans MS" panose="030F0702030302020204" pitchFamily="66" charset="0"/>
              </a:rPr>
              <a:t>The River changed its name to the River </a:t>
            </a:r>
            <a:r>
              <a:rPr lang="en-GB" sz="1800" dirty="0" err="1" smtClean="0">
                <a:latin typeface="Comic Sans MS" panose="030F0702030302020204" pitchFamily="66" charset="0"/>
              </a:rPr>
              <a:t>Moul</a:t>
            </a:r>
            <a:r>
              <a:rPr lang="en-GB" sz="1800" dirty="0" smtClean="0">
                <a:latin typeface="Comic Sans MS" panose="030F0702030302020204" pitchFamily="66" charset="0"/>
              </a:rPr>
              <a:t> sometime around 1577. </a:t>
            </a:r>
          </a:p>
          <a:p>
            <a:r>
              <a:rPr lang="en-GB" sz="1800" b="1" dirty="0" smtClean="0">
                <a:solidFill>
                  <a:srgbClr val="FF0000"/>
                </a:solidFill>
                <a:latin typeface="Comic Sans MS" panose="030F0702030302020204" pitchFamily="66" charset="0"/>
              </a:rPr>
              <a:t>Put</a:t>
            </a:r>
            <a:r>
              <a:rPr lang="en-GB" sz="1800" dirty="0" smtClean="0">
                <a:latin typeface="Comic Sans MS" panose="030F0702030302020204" pitchFamily="66" charset="0"/>
              </a:rPr>
              <a:t> this date and River </a:t>
            </a:r>
            <a:r>
              <a:rPr lang="en-GB" sz="1800" dirty="0" err="1" smtClean="0">
                <a:latin typeface="Comic Sans MS" panose="030F0702030302020204" pitchFamily="66" charset="0"/>
              </a:rPr>
              <a:t>Moul</a:t>
            </a:r>
            <a:r>
              <a:rPr lang="en-GB" sz="1800" dirty="0" smtClean="0">
                <a:latin typeface="Comic Sans MS" panose="030F0702030302020204" pitchFamily="66" charset="0"/>
              </a:rPr>
              <a:t> on your timeline as well. </a:t>
            </a:r>
          </a:p>
          <a:p>
            <a:r>
              <a:rPr lang="en-GB" sz="1800" b="1" dirty="0" smtClean="0">
                <a:solidFill>
                  <a:srgbClr val="FF0000"/>
                </a:solidFill>
                <a:latin typeface="Comic Sans MS" panose="030F0702030302020204" pitchFamily="66" charset="0"/>
              </a:rPr>
              <a:t>Look</a:t>
            </a:r>
            <a:r>
              <a:rPr lang="en-GB" sz="1800" dirty="0" smtClean="0">
                <a:latin typeface="Comic Sans MS" panose="030F0702030302020204" pitchFamily="66" charset="0"/>
              </a:rPr>
              <a:t> at Seller’s map of Surrey 1693. In the top left-hand corner, you will see the ‘</a:t>
            </a:r>
            <a:r>
              <a:rPr lang="en-GB" sz="1800" dirty="0" err="1" smtClean="0">
                <a:latin typeface="Comic Sans MS" panose="030F0702030302020204" pitchFamily="66" charset="0"/>
              </a:rPr>
              <a:t>Moul</a:t>
            </a:r>
            <a:r>
              <a:rPr lang="en-GB" sz="1800" dirty="0" smtClean="0">
                <a:latin typeface="Comic Sans MS" panose="030F0702030302020204" pitchFamily="66" charset="0"/>
              </a:rPr>
              <a:t> R’ labelled.   </a:t>
            </a:r>
          </a:p>
          <a:p>
            <a:r>
              <a:rPr lang="en-GB" sz="1800" b="1" dirty="0" smtClean="0">
                <a:solidFill>
                  <a:srgbClr val="FF0000"/>
                </a:solidFill>
                <a:latin typeface="Comic Sans MS" panose="030F0702030302020204" pitchFamily="66" charset="0"/>
              </a:rPr>
              <a:t>Note</a:t>
            </a:r>
            <a:r>
              <a:rPr lang="en-GB" sz="1800" dirty="0" smtClean="0">
                <a:latin typeface="Comic Sans MS" panose="030F0702030302020204" pitchFamily="66" charset="0"/>
              </a:rPr>
              <a:t> the spelling of Leatherhead on each map. </a:t>
            </a:r>
          </a:p>
          <a:p>
            <a:r>
              <a:rPr lang="en-GB" sz="1800" b="1" dirty="0" smtClean="0">
                <a:solidFill>
                  <a:srgbClr val="FF0000"/>
                </a:solidFill>
                <a:latin typeface="Comic Sans MS" panose="030F0702030302020204" pitchFamily="66" charset="0"/>
              </a:rPr>
              <a:t>Find</a:t>
            </a:r>
            <a:r>
              <a:rPr lang="en-GB" sz="1800" dirty="0" smtClean="0">
                <a:solidFill>
                  <a:srgbClr val="FF0000"/>
                </a:solidFill>
                <a:latin typeface="Comic Sans MS" panose="030F0702030302020204" pitchFamily="66" charset="0"/>
              </a:rPr>
              <a:t> </a:t>
            </a:r>
            <a:r>
              <a:rPr lang="en-GB" sz="1800" dirty="0" smtClean="0">
                <a:latin typeface="Comic Sans MS" panose="030F0702030302020204" pitchFamily="66" charset="0"/>
              </a:rPr>
              <a:t>the river crossing on the later two maps. </a:t>
            </a:r>
            <a:endParaRPr lang="en-GB" sz="1800" dirty="0" smtClean="0">
              <a:latin typeface="Comic Sans MS" panose="030F0702030302020204" pitchFamily="66" charset="0"/>
            </a:endParaRPr>
          </a:p>
          <a:p>
            <a:r>
              <a:rPr lang="en-GB" sz="1800" b="1" dirty="0">
                <a:solidFill>
                  <a:srgbClr val="FF0000"/>
                </a:solidFill>
                <a:latin typeface="Comic Sans MS" panose="030F0702030302020204" pitchFamily="66" charset="0"/>
              </a:rPr>
              <a:t>Look</a:t>
            </a:r>
            <a:r>
              <a:rPr lang="en-GB" sz="1800" dirty="0">
                <a:latin typeface="Comic Sans MS" panose="030F0702030302020204" pitchFamily="66" charset="0"/>
              </a:rPr>
              <a:t> at the map from 1350. </a:t>
            </a:r>
            <a:r>
              <a:rPr lang="en-GB" sz="1800" b="1" dirty="0">
                <a:solidFill>
                  <a:srgbClr val="FF0000"/>
                </a:solidFill>
                <a:latin typeface="Comic Sans MS" panose="030F0702030302020204" pitchFamily="66" charset="0"/>
              </a:rPr>
              <a:t>Find</a:t>
            </a:r>
            <a:r>
              <a:rPr lang="en-GB" sz="1800" dirty="0">
                <a:latin typeface="Comic Sans MS" panose="030F0702030302020204" pitchFamily="66" charset="0"/>
              </a:rPr>
              <a:t> the </a:t>
            </a:r>
            <a:r>
              <a:rPr lang="en-GB" sz="1800" dirty="0" err="1">
                <a:latin typeface="Comic Sans MS" panose="030F0702030302020204" pitchFamily="66" charset="0"/>
              </a:rPr>
              <a:t>Emelene</a:t>
            </a:r>
            <a:r>
              <a:rPr lang="en-GB" sz="1800" dirty="0">
                <a:latin typeface="Comic Sans MS" panose="030F0702030302020204" pitchFamily="66" charset="0"/>
              </a:rPr>
              <a:t> Stream. </a:t>
            </a:r>
            <a:r>
              <a:rPr lang="en-GB" sz="1800">
                <a:latin typeface="Comic Sans MS" panose="030F0702030302020204" pitchFamily="66" charset="0"/>
              </a:rPr>
              <a:t>How did people cross the stream?</a:t>
            </a:r>
          </a:p>
          <a:p>
            <a:r>
              <a:rPr lang="en-GB" sz="1800" b="1" smtClean="0">
                <a:solidFill>
                  <a:srgbClr val="FF0000"/>
                </a:solidFill>
                <a:latin typeface="Comic Sans MS" panose="030F0702030302020204" pitchFamily="66" charset="0"/>
              </a:rPr>
              <a:t>Follow</a:t>
            </a:r>
            <a:r>
              <a:rPr lang="en-GB" sz="1800" smtClean="0">
                <a:latin typeface="Comic Sans MS" panose="030F0702030302020204" pitchFamily="66" charset="0"/>
              </a:rPr>
              <a:t> </a:t>
            </a:r>
            <a:r>
              <a:rPr lang="en-GB" sz="1800" dirty="0" smtClean="0">
                <a:latin typeface="Comic Sans MS" panose="030F0702030302020204" pitchFamily="66" charset="0"/>
              </a:rPr>
              <a:t>the road up from the river, up Bridge Street to the main crossroads. </a:t>
            </a:r>
            <a:r>
              <a:rPr lang="en-GB" sz="1800" b="1" dirty="0" smtClean="0">
                <a:solidFill>
                  <a:srgbClr val="FF0000"/>
                </a:solidFill>
                <a:latin typeface="Comic Sans MS" panose="030F0702030302020204" pitchFamily="66" charset="0"/>
              </a:rPr>
              <a:t>Can</a:t>
            </a:r>
            <a:r>
              <a:rPr lang="en-GB" sz="1800" b="1" dirty="0" smtClean="0">
                <a:latin typeface="Comic Sans MS" panose="030F0702030302020204" pitchFamily="66" charset="0"/>
              </a:rPr>
              <a:t> </a:t>
            </a:r>
            <a:r>
              <a:rPr lang="en-GB" sz="1800" dirty="0" smtClean="0">
                <a:latin typeface="Comic Sans MS" panose="030F0702030302020204" pitchFamily="66" charset="0"/>
              </a:rPr>
              <a:t>you remember what shops boarder this crossing today? </a:t>
            </a:r>
          </a:p>
          <a:p>
            <a:endParaRPr lang="en-GB" sz="1600" dirty="0">
              <a:latin typeface="Comic Sans MS" panose="030F0702030302020204" pitchFamily="66" charset="0"/>
            </a:endParaRPr>
          </a:p>
        </p:txBody>
      </p:sp>
    </p:spTree>
    <p:extLst>
      <p:ext uri="{BB962C8B-B14F-4D97-AF65-F5344CB8AC3E}">
        <p14:creationId xmlns:p14="http://schemas.microsoft.com/office/powerpoint/2010/main" val="6821896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15416"/>
            <a:ext cx="8136904" cy="7173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67272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5" y="-273050"/>
            <a:ext cx="7488832" cy="741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32454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3" y="-315416"/>
            <a:ext cx="7200800" cy="6984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6112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cheryl martin\Pictures\2020-04-06\71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1206533" y="-1163340"/>
            <a:ext cx="6968047" cy="9290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4364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819472"/>
            <a:ext cx="7128792" cy="7898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31624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251520"/>
            <a:ext cx="7992888" cy="8640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4045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solidFill>
                  <a:srgbClr val="FF0000"/>
                </a:solidFill>
              </a:rPr>
              <a:t>The Settlement</a:t>
            </a:r>
            <a:endParaRPr lang="en-GB" b="1" u="sng" dirty="0">
              <a:solidFill>
                <a:srgbClr val="FF0000"/>
              </a:solidFill>
            </a:endParaRPr>
          </a:p>
        </p:txBody>
      </p:sp>
      <p:sp>
        <p:nvSpPr>
          <p:cNvPr id="3" name="Content Placeholder 2"/>
          <p:cNvSpPr>
            <a:spLocks noGrp="1"/>
          </p:cNvSpPr>
          <p:nvPr>
            <p:ph idx="1"/>
          </p:nvPr>
        </p:nvSpPr>
        <p:spPr/>
        <p:txBody>
          <a:bodyPr>
            <a:normAutofit fontScale="92500" lnSpcReduction="10000"/>
          </a:bodyPr>
          <a:lstStyle/>
          <a:p>
            <a:pPr marL="0" indent="0">
              <a:buNone/>
            </a:pPr>
            <a:r>
              <a:rPr lang="en-GB" sz="1600" dirty="0" smtClean="0">
                <a:latin typeface="Comic Sans MS" panose="030F0702030302020204" pitchFamily="66" charset="0"/>
              </a:rPr>
              <a:t>1. The earliest mention of Leatherhead is as </a:t>
            </a:r>
            <a:r>
              <a:rPr lang="en-GB" sz="1600" dirty="0" err="1" smtClean="0">
                <a:latin typeface="Comic Sans MS" panose="030F0702030302020204" pitchFamily="66" charset="0"/>
              </a:rPr>
              <a:t>Liodridan</a:t>
            </a:r>
            <a:r>
              <a:rPr lang="en-GB" sz="1600" dirty="0" smtClean="0">
                <a:latin typeface="Comic Sans MS" panose="030F0702030302020204" pitchFamily="66" charset="0"/>
              </a:rPr>
              <a:t> in 880AD in the will of King Alfred Great who left the land at </a:t>
            </a:r>
            <a:r>
              <a:rPr lang="en-GB" sz="1600" dirty="0" err="1" smtClean="0">
                <a:latin typeface="Comic Sans MS" panose="030F0702030302020204" pitchFamily="66" charset="0"/>
              </a:rPr>
              <a:t>Liodridan</a:t>
            </a:r>
            <a:r>
              <a:rPr lang="en-GB" sz="1600" dirty="0" smtClean="0">
                <a:latin typeface="Comic Sans MS" panose="030F0702030302020204" pitchFamily="66" charset="0"/>
              </a:rPr>
              <a:t> to his son Edward.   </a:t>
            </a:r>
          </a:p>
          <a:p>
            <a:pPr marL="0" indent="0">
              <a:buNone/>
            </a:pPr>
            <a:r>
              <a:rPr lang="en-GB" sz="1600" b="1" dirty="0" smtClean="0">
                <a:solidFill>
                  <a:srgbClr val="FF0000"/>
                </a:solidFill>
                <a:latin typeface="Comic Sans MS" panose="030F0702030302020204" pitchFamily="66" charset="0"/>
              </a:rPr>
              <a:t>Put</a:t>
            </a:r>
            <a:r>
              <a:rPr lang="en-GB" sz="1600" dirty="0" smtClean="0">
                <a:latin typeface="Comic Sans MS" panose="030F0702030302020204" pitchFamily="66" charset="0"/>
              </a:rPr>
              <a:t> this date on your timeline with a label. </a:t>
            </a:r>
          </a:p>
          <a:p>
            <a:pPr marL="0" indent="0">
              <a:buNone/>
            </a:pPr>
            <a:endParaRPr lang="en-GB" sz="1600" dirty="0">
              <a:latin typeface="Comic Sans MS" panose="030F0702030302020204" pitchFamily="66" charset="0"/>
            </a:endParaRPr>
          </a:p>
          <a:p>
            <a:pPr marL="0" indent="0">
              <a:buNone/>
            </a:pPr>
            <a:r>
              <a:rPr lang="en-GB" sz="1600" dirty="0" smtClean="0">
                <a:latin typeface="Comic Sans MS" panose="030F0702030302020204" pitchFamily="66" charset="0"/>
              </a:rPr>
              <a:t>2. </a:t>
            </a:r>
            <a:r>
              <a:rPr lang="en-GB" sz="1600" dirty="0" err="1" smtClean="0">
                <a:latin typeface="Comic Sans MS" panose="030F0702030302020204" pitchFamily="66" charset="0"/>
              </a:rPr>
              <a:t>Liodridan</a:t>
            </a:r>
            <a:r>
              <a:rPr lang="en-GB" sz="1600" dirty="0" smtClean="0">
                <a:latin typeface="Comic Sans MS" panose="030F0702030302020204" pitchFamily="66" charset="0"/>
              </a:rPr>
              <a:t> was one of only two Celtic names that came from pockets of settlement after the Anglo-Saxon invasion. </a:t>
            </a:r>
          </a:p>
          <a:p>
            <a:pPr marL="0" indent="0">
              <a:buNone/>
            </a:pPr>
            <a:r>
              <a:rPr lang="en-GB" sz="1600" dirty="0" smtClean="0">
                <a:latin typeface="Comic Sans MS" panose="030F0702030302020204" pitchFamily="66" charset="0"/>
              </a:rPr>
              <a:t>It comes from Led and Rid which mean grey ford in Celtic.</a:t>
            </a:r>
          </a:p>
          <a:p>
            <a:pPr marL="0" indent="0">
              <a:buNone/>
            </a:pPr>
            <a:r>
              <a:rPr lang="en-GB" sz="1600" dirty="0" err="1" smtClean="0">
                <a:latin typeface="Comic Sans MS" panose="030F0702030302020204" pitchFamily="66" charset="0"/>
              </a:rPr>
              <a:t>Leoda</a:t>
            </a:r>
            <a:r>
              <a:rPr lang="en-GB" sz="1600" dirty="0" smtClean="0">
                <a:latin typeface="Comic Sans MS" panose="030F0702030302020204" pitchFamily="66" charset="0"/>
              </a:rPr>
              <a:t> ride means public ford in Anglo-Saxon.</a:t>
            </a:r>
          </a:p>
          <a:p>
            <a:pPr marL="0" indent="0">
              <a:buNone/>
            </a:pPr>
            <a:r>
              <a:rPr lang="en-GB" sz="1600" b="1" dirty="0" smtClean="0">
                <a:solidFill>
                  <a:srgbClr val="FF0000"/>
                </a:solidFill>
                <a:latin typeface="Comic Sans MS" panose="030F0702030302020204" pitchFamily="66" charset="0"/>
              </a:rPr>
              <a:t>What</a:t>
            </a:r>
            <a:r>
              <a:rPr lang="en-GB" sz="1600" dirty="0" smtClean="0">
                <a:latin typeface="Comic Sans MS" panose="030F0702030302020204" pitchFamily="66" charset="0"/>
              </a:rPr>
              <a:t> is a ford? (clue-it is something to do with a river)</a:t>
            </a:r>
          </a:p>
          <a:p>
            <a:pPr marL="0" indent="0">
              <a:buNone/>
            </a:pPr>
            <a:endParaRPr lang="en-GB" sz="1600" dirty="0">
              <a:latin typeface="Comic Sans MS" panose="030F0702030302020204" pitchFamily="66" charset="0"/>
            </a:endParaRPr>
          </a:p>
          <a:p>
            <a:pPr marL="0" indent="0">
              <a:buNone/>
            </a:pPr>
            <a:r>
              <a:rPr lang="en-GB" sz="1600" dirty="0" smtClean="0">
                <a:latin typeface="Comic Sans MS" panose="030F0702030302020204" pitchFamily="66" charset="0"/>
              </a:rPr>
              <a:t>3. Gradually the spelling changed including </a:t>
            </a:r>
            <a:r>
              <a:rPr lang="en-GB" sz="1600" dirty="0" err="1" smtClean="0">
                <a:latin typeface="Comic Sans MS" panose="030F0702030302020204" pitchFamily="66" charset="0"/>
              </a:rPr>
              <a:t>Leodride</a:t>
            </a:r>
            <a:r>
              <a:rPr lang="en-GB" sz="1600" dirty="0" smtClean="0">
                <a:latin typeface="Comic Sans MS" panose="030F0702030302020204" pitchFamily="66" charset="0"/>
              </a:rPr>
              <a:t>, </a:t>
            </a:r>
            <a:r>
              <a:rPr lang="en-GB" sz="1600" dirty="0" err="1" smtClean="0">
                <a:latin typeface="Comic Sans MS" panose="030F0702030302020204" pitchFamily="66" charset="0"/>
              </a:rPr>
              <a:t>Ledrede</a:t>
            </a:r>
            <a:r>
              <a:rPr lang="en-GB" sz="1600" dirty="0" smtClean="0">
                <a:latin typeface="Comic Sans MS" panose="030F0702030302020204" pitchFamily="66" charset="0"/>
              </a:rPr>
              <a:t>, </a:t>
            </a:r>
            <a:r>
              <a:rPr lang="en-GB" sz="1600" dirty="0" err="1" smtClean="0">
                <a:latin typeface="Comic Sans MS" panose="030F0702030302020204" pitchFamily="66" charset="0"/>
              </a:rPr>
              <a:t>Leret</a:t>
            </a:r>
            <a:r>
              <a:rPr lang="en-GB" sz="1600" dirty="0" smtClean="0">
                <a:latin typeface="Comic Sans MS" panose="030F0702030302020204" pitchFamily="66" charset="0"/>
              </a:rPr>
              <a:t> then </a:t>
            </a:r>
            <a:r>
              <a:rPr lang="en-GB" sz="1600" dirty="0" err="1" smtClean="0">
                <a:latin typeface="Comic Sans MS" panose="030F0702030302020204" pitchFamily="66" charset="0"/>
              </a:rPr>
              <a:t>Letherhead</a:t>
            </a:r>
            <a:r>
              <a:rPr lang="en-GB" sz="1600" dirty="0" smtClean="0">
                <a:latin typeface="Comic Sans MS" panose="030F0702030302020204" pitchFamily="66" charset="0"/>
              </a:rPr>
              <a:t>.</a:t>
            </a:r>
          </a:p>
          <a:p>
            <a:pPr marL="0" indent="0">
              <a:buNone/>
            </a:pPr>
            <a:endParaRPr lang="en-GB" sz="1600" dirty="0">
              <a:latin typeface="Comic Sans MS" panose="030F0702030302020204" pitchFamily="66" charset="0"/>
            </a:endParaRPr>
          </a:p>
          <a:p>
            <a:pPr marL="0" indent="0">
              <a:buNone/>
            </a:pPr>
            <a:r>
              <a:rPr lang="en-GB" sz="1600" dirty="0" smtClean="0">
                <a:latin typeface="Comic Sans MS" panose="030F0702030302020204" pitchFamily="66" charset="0"/>
              </a:rPr>
              <a:t>4. Two Saxon cemeteries have been found in Fetcham and also Leatherhead.</a:t>
            </a:r>
          </a:p>
          <a:p>
            <a:pPr marL="0" indent="0">
              <a:buNone/>
            </a:pPr>
            <a:endParaRPr lang="en-GB" sz="1600" dirty="0">
              <a:latin typeface="Comic Sans MS" panose="030F0702030302020204" pitchFamily="66" charset="0"/>
            </a:endParaRPr>
          </a:p>
          <a:p>
            <a:pPr marL="0" indent="0">
              <a:buNone/>
            </a:pPr>
            <a:r>
              <a:rPr lang="en-GB" sz="1600" dirty="0" smtClean="0">
                <a:latin typeface="Comic Sans MS" panose="030F0702030302020204" pitchFamily="66" charset="0"/>
              </a:rPr>
              <a:t>5. The town was a centre of royalty and government during these times and had an important church. It had early importance because it was near to the centre of the county and nearer to London than Guildford.  </a:t>
            </a:r>
            <a:endParaRPr lang="en-GB" sz="1600" dirty="0">
              <a:latin typeface="Comic Sans MS" panose="030F0702030302020204" pitchFamily="66" charset="0"/>
            </a:endParaRPr>
          </a:p>
        </p:txBody>
      </p:sp>
    </p:spTree>
    <p:extLst>
      <p:ext uri="{BB962C8B-B14F-4D97-AF65-F5344CB8AC3E}">
        <p14:creationId xmlns:p14="http://schemas.microsoft.com/office/powerpoint/2010/main" val="20266957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70186"/>
          </a:xfrm>
        </p:spPr>
        <p:txBody>
          <a:bodyPr>
            <a:normAutofit/>
          </a:bodyPr>
          <a:lstStyle/>
          <a:p>
            <a:r>
              <a:rPr lang="en-GB" sz="1800" b="1" u="sng" dirty="0" smtClean="0">
                <a:solidFill>
                  <a:srgbClr val="7030A0"/>
                </a:solidFill>
                <a:latin typeface="Comic Sans MS" panose="030F0702030302020204" pitchFamily="66" charset="0"/>
              </a:rPr>
              <a:t>LO: To find evidence that Leatherhead was once spelt </a:t>
            </a:r>
            <a:r>
              <a:rPr lang="en-GB" sz="1800" b="1" u="sng" dirty="0" err="1" smtClean="0">
                <a:solidFill>
                  <a:srgbClr val="7030A0"/>
                </a:solidFill>
                <a:latin typeface="Comic Sans MS" panose="030F0702030302020204" pitchFamily="66" charset="0"/>
              </a:rPr>
              <a:t>Letherhead</a:t>
            </a:r>
            <a:r>
              <a:rPr lang="en-GB" sz="1800" b="1" u="sng" dirty="0" smtClean="0">
                <a:solidFill>
                  <a:srgbClr val="7030A0"/>
                </a:solidFill>
                <a:latin typeface="Comic Sans MS" panose="030F0702030302020204" pitchFamily="66" charset="0"/>
              </a:rPr>
              <a:t>.</a:t>
            </a:r>
            <a:br>
              <a:rPr lang="en-GB" sz="1800" b="1" u="sng" dirty="0" smtClean="0">
                <a:solidFill>
                  <a:srgbClr val="7030A0"/>
                </a:solidFill>
                <a:latin typeface="Comic Sans MS" panose="030F0702030302020204" pitchFamily="66" charset="0"/>
              </a:rPr>
            </a:br>
            <a:r>
              <a:rPr lang="en-GB" sz="1800" b="1" u="sng" dirty="0" smtClean="0">
                <a:solidFill>
                  <a:srgbClr val="7030A0"/>
                </a:solidFill>
                <a:latin typeface="Comic Sans MS" panose="030F0702030302020204" pitchFamily="66" charset="0"/>
              </a:rPr>
              <a:t/>
            </a:r>
            <a:br>
              <a:rPr lang="en-GB" sz="1800" b="1" u="sng" dirty="0" smtClean="0">
                <a:solidFill>
                  <a:srgbClr val="7030A0"/>
                </a:solidFill>
                <a:latin typeface="Comic Sans MS" panose="030F0702030302020204" pitchFamily="66" charset="0"/>
              </a:rPr>
            </a:br>
            <a:r>
              <a:rPr lang="en-GB" sz="1800" b="1" u="sng" dirty="0" smtClean="0">
                <a:solidFill>
                  <a:srgbClr val="FF0000"/>
                </a:solidFill>
                <a:latin typeface="Comic Sans MS" panose="030F0702030302020204" pitchFamily="66" charset="0"/>
              </a:rPr>
              <a:t>Look</a:t>
            </a:r>
            <a:r>
              <a:rPr lang="en-GB" sz="1800" u="sng" dirty="0" smtClean="0">
                <a:latin typeface="Comic Sans MS" panose="030F0702030302020204" pitchFamily="66" charset="0"/>
              </a:rPr>
              <a:t> carefully at the next two slides of photographs of primary evidence.</a:t>
            </a:r>
            <a:endParaRPr lang="en-GB" sz="1800" u="sng" dirty="0">
              <a:latin typeface="Comic Sans MS" panose="030F0702030302020204" pitchFamily="66" charset="0"/>
            </a:endParaRPr>
          </a:p>
        </p:txBody>
      </p:sp>
      <p:sp>
        <p:nvSpPr>
          <p:cNvPr id="3" name="Content Placeholder 2"/>
          <p:cNvSpPr>
            <a:spLocks noGrp="1"/>
          </p:cNvSpPr>
          <p:nvPr>
            <p:ph idx="1"/>
          </p:nvPr>
        </p:nvSpPr>
        <p:spPr>
          <a:xfrm>
            <a:off x="457200" y="1916832"/>
            <a:ext cx="8229600" cy="4608512"/>
          </a:xfrm>
        </p:spPr>
        <p:txBody>
          <a:bodyPr/>
          <a:lstStyle/>
          <a:p>
            <a:r>
              <a:rPr lang="en-GB" sz="1600" b="1" dirty="0" smtClean="0">
                <a:solidFill>
                  <a:srgbClr val="FF0000"/>
                </a:solidFill>
                <a:latin typeface="Comic Sans MS" panose="030F0702030302020204" pitchFamily="66" charset="0"/>
              </a:rPr>
              <a:t>Draw</a:t>
            </a:r>
            <a:r>
              <a:rPr lang="en-GB" sz="1600" dirty="0" smtClean="0">
                <a:latin typeface="Comic Sans MS" panose="030F0702030302020204" pitchFamily="66" charset="0"/>
              </a:rPr>
              <a:t> a table with 3 columns like my example.</a:t>
            </a:r>
          </a:p>
          <a:p>
            <a:r>
              <a:rPr lang="en-GB" sz="1600" b="1" dirty="0" smtClean="0">
                <a:solidFill>
                  <a:srgbClr val="FF0000"/>
                </a:solidFill>
                <a:latin typeface="Comic Sans MS" panose="030F0702030302020204" pitchFamily="66" charset="0"/>
              </a:rPr>
              <a:t>Complete</a:t>
            </a:r>
            <a:r>
              <a:rPr lang="en-GB" sz="1600" dirty="0" smtClean="0">
                <a:latin typeface="Comic Sans MS" panose="030F0702030302020204" pitchFamily="66" charset="0"/>
              </a:rPr>
              <a:t> the table using the evidence on the two slides.</a:t>
            </a:r>
          </a:p>
          <a:p>
            <a:pPr marL="0" indent="0">
              <a:buNone/>
            </a:pP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354093937"/>
              </p:ext>
            </p:extLst>
          </p:nvPr>
        </p:nvGraphicFramePr>
        <p:xfrm>
          <a:off x="899592" y="2727408"/>
          <a:ext cx="7272807" cy="3077215"/>
        </p:xfrm>
        <a:graphic>
          <a:graphicData uri="http://schemas.openxmlformats.org/drawingml/2006/table">
            <a:tbl>
              <a:tblPr firstRow="1" bandRow="1">
                <a:tableStyleId>{5C22544A-7EE6-4342-B048-85BDC9FD1C3A}</a:tableStyleId>
              </a:tblPr>
              <a:tblGrid>
                <a:gridCol w="2424269"/>
                <a:gridCol w="2424269"/>
                <a:gridCol w="2424269"/>
              </a:tblGrid>
              <a:tr h="514552">
                <a:tc>
                  <a:txBody>
                    <a:bodyPr/>
                    <a:lstStyle/>
                    <a:p>
                      <a:r>
                        <a:rPr lang="en-GB" dirty="0" smtClean="0"/>
                        <a:t>DATE</a:t>
                      </a:r>
                    </a:p>
                    <a:p>
                      <a:r>
                        <a:rPr lang="en-GB" dirty="0" smtClean="0"/>
                        <a:t>(on evidence)</a:t>
                      </a:r>
                      <a:endParaRPr lang="en-GB" dirty="0"/>
                    </a:p>
                  </a:txBody>
                  <a:tcPr/>
                </a:tc>
                <a:tc>
                  <a:txBody>
                    <a:bodyPr/>
                    <a:lstStyle/>
                    <a:p>
                      <a:r>
                        <a:rPr lang="en-GB" dirty="0" smtClean="0"/>
                        <a:t>TYPE</a:t>
                      </a:r>
                    </a:p>
                    <a:p>
                      <a:r>
                        <a:rPr lang="en-GB" dirty="0" smtClean="0"/>
                        <a:t>(Photograph, painting)</a:t>
                      </a:r>
                      <a:endParaRPr lang="en-GB" dirty="0"/>
                    </a:p>
                  </a:txBody>
                  <a:tcPr/>
                </a:tc>
                <a:tc>
                  <a:txBody>
                    <a:bodyPr/>
                    <a:lstStyle/>
                    <a:p>
                      <a:r>
                        <a:rPr lang="en-GB" dirty="0" smtClean="0"/>
                        <a:t>EVIDENCE</a:t>
                      </a:r>
                    </a:p>
                    <a:p>
                      <a:r>
                        <a:rPr lang="en-GB" dirty="0" smtClean="0"/>
                        <a:t>(what does  it show)</a:t>
                      </a:r>
                      <a:endParaRPr lang="en-GB" dirty="0"/>
                    </a:p>
                  </a:txBody>
                  <a:tcPr/>
                </a:tc>
              </a:tr>
              <a:tr h="487427">
                <a:tc>
                  <a:txBody>
                    <a:bodyPr/>
                    <a:lstStyle/>
                    <a:p>
                      <a:endParaRPr lang="en-GB"/>
                    </a:p>
                  </a:txBody>
                  <a:tcPr/>
                </a:tc>
                <a:tc>
                  <a:txBody>
                    <a:bodyPr/>
                    <a:lstStyle/>
                    <a:p>
                      <a:endParaRPr lang="en-GB"/>
                    </a:p>
                  </a:txBody>
                  <a:tcPr/>
                </a:tc>
                <a:tc>
                  <a:txBody>
                    <a:bodyPr/>
                    <a:lstStyle/>
                    <a:p>
                      <a:endParaRPr lang="en-GB"/>
                    </a:p>
                  </a:txBody>
                  <a:tcPr/>
                </a:tc>
              </a:tr>
              <a:tr h="487427">
                <a:tc>
                  <a:txBody>
                    <a:bodyPr/>
                    <a:lstStyle/>
                    <a:p>
                      <a:endParaRPr lang="en-GB"/>
                    </a:p>
                  </a:txBody>
                  <a:tcPr/>
                </a:tc>
                <a:tc>
                  <a:txBody>
                    <a:bodyPr/>
                    <a:lstStyle/>
                    <a:p>
                      <a:endParaRPr lang="en-GB"/>
                    </a:p>
                  </a:txBody>
                  <a:tcPr/>
                </a:tc>
                <a:tc>
                  <a:txBody>
                    <a:bodyPr/>
                    <a:lstStyle/>
                    <a:p>
                      <a:endParaRPr lang="en-GB"/>
                    </a:p>
                  </a:txBody>
                  <a:tcPr/>
                </a:tc>
              </a:tr>
              <a:tr h="487427">
                <a:tc>
                  <a:txBody>
                    <a:bodyPr/>
                    <a:lstStyle/>
                    <a:p>
                      <a:endParaRPr lang="en-GB"/>
                    </a:p>
                  </a:txBody>
                  <a:tcPr/>
                </a:tc>
                <a:tc>
                  <a:txBody>
                    <a:bodyPr/>
                    <a:lstStyle/>
                    <a:p>
                      <a:endParaRPr lang="en-GB" dirty="0"/>
                    </a:p>
                  </a:txBody>
                  <a:tcPr/>
                </a:tc>
                <a:tc>
                  <a:txBody>
                    <a:bodyPr/>
                    <a:lstStyle/>
                    <a:p>
                      <a:endParaRPr lang="en-GB"/>
                    </a:p>
                  </a:txBody>
                  <a:tcPr/>
                </a:tc>
              </a:tr>
              <a:tr h="487427">
                <a:tc>
                  <a:txBody>
                    <a:bodyPr/>
                    <a:lstStyle/>
                    <a:p>
                      <a:endParaRPr lang="en-GB"/>
                    </a:p>
                  </a:txBody>
                  <a:tcPr/>
                </a:tc>
                <a:tc>
                  <a:txBody>
                    <a:bodyPr/>
                    <a:lstStyle/>
                    <a:p>
                      <a:endParaRPr lang="en-GB"/>
                    </a:p>
                  </a:txBody>
                  <a:tcPr/>
                </a:tc>
                <a:tc>
                  <a:txBody>
                    <a:bodyPr/>
                    <a:lstStyle/>
                    <a:p>
                      <a:endParaRPr lang="en-GB"/>
                    </a:p>
                  </a:txBody>
                  <a:tcPr/>
                </a:tc>
              </a:tr>
              <a:tr h="487427">
                <a:tc>
                  <a:txBody>
                    <a:bodyPr/>
                    <a:lstStyle/>
                    <a:p>
                      <a:endParaRPr lang="en-GB"/>
                    </a:p>
                  </a:txBody>
                  <a:tcPr/>
                </a:tc>
                <a:tc>
                  <a:txBody>
                    <a:bodyPr/>
                    <a:lstStyle/>
                    <a:p>
                      <a:endParaRPr lang="en-GB"/>
                    </a:p>
                  </a:txBody>
                  <a:tcPr/>
                </a:tc>
                <a:tc>
                  <a:txBody>
                    <a:bodyPr/>
                    <a:lstStyle/>
                    <a:p>
                      <a:endParaRPr lang="en-GB" dirty="0"/>
                    </a:p>
                  </a:txBody>
                  <a:tcPr/>
                </a:tc>
              </a:tr>
            </a:tbl>
          </a:graphicData>
        </a:graphic>
      </p:graphicFrame>
    </p:spTree>
    <p:extLst>
      <p:ext uri="{BB962C8B-B14F-4D97-AF65-F5344CB8AC3E}">
        <p14:creationId xmlns:p14="http://schemas.microsoft.com/office/powerpoint/2010/main" val="42393596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60648"/>
            <a:ext cx="8928992" cy="6597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88543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cheryl martin\Pictures\2020-04-06\71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1097361" y="-989856"/>
            <a:ext cx="7056784" cy="9036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8631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u="sng" dirty="0" smtClean="0">
                <a:solidFill>
                  <a:srgbClr val="7030A0"/>
                </a:solidFill>
                <a:latin typeface="Comic Sans MS" panose="030F0702030302020204" pitchFamily="66" charset="0"/>
              </a:rPr>
              <a:t>Why did ‘</a:t>
            </a:r>
            <a:r>
              <a:rPr lang="en-GB" sz="2800" u="sng" dirty="0" err="1" smtClean="0">
                <a:solidFill>
                  <a:srgbClr val="7030A0"/>
                </a:solidFill>
                <a:latin typeface="Comic Sans MS" panose="030F0702030302020204" pitchFamily="66" charset="0"/>
              </a:rPr>
              <a:t>Letherhead</a:t>
            </a:r>
            <a:r>
              <a:rPr lang="en-GB" sz="2800" u="sng" dirty="0" smtClean="0">
                <a:solidFill>
                  <a:srgbClr val="7030A0"/>
                </a:solidFill>
                <a:latin typeface="Comic Sans MS" panose="030F0702030302020204" pitchFamily="66" charset="0"/>
              </a:rPr>
              <a:t>’ grow as a settlement where it did? Where did its name come from?</a:t>
            </a:r>
            <a:endParaRPr lang="en-GB" sz="2800" u="sng" dirty="0">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normAutofit/>
          </a:bodyPr>
          <a:lstStyle/>
          <a:p>
            <a:r>
              <a:rPr lang="en-GB" b="1" dirty="0" smtClean="0">
                <a:solidFill>
                  <a:srgbClr val="FF0000"/>
                </a:solidFill>
                <a:latin typeface="Comic Sans MS" panose="030F0702030302020204" pitchFamily="66" charset="0"/>
              </a:rPr>
              <a:t>Use</a:t>
            </a:r>
            <a:r>
              <a:rPr lang="en-GB" dirty="0" smtClean="0">
                <a:latin typeface="Comic Sans MS" panose="030F0702030302020204" pitchFamily="66" charset="0"/>
              </a:rPr>
              <a:t> the information that you have already learnt.</a:t>
            </a:r>
          </a:p>
          <a:p>
            <a:r>
              <a:rPr lang="en-GB" b="1" dirty="0" smtClean="0">
                <a:solidFill>
                  <a:srgbClr val="FF0000"/>
                </a:solidFill>
                <a:latin typeface="Comic Sans MS" panose="030F0702030302020204" pitchFamily="66" charset="0"/>
              </a:rPr>
              <a:t>Use</a:t>
            </a:r>
            <a:r>
              <a:rPr lang="en-GB" dirty="0" smtClean="0">
                <a:latin typeface="Comic Sans MS" panose="030F0702030302020204" pitchFamily="66" charset="0"/>
              </a:rPr>
              <a:t> the map on the next slide to help give you clues.</a:t>
            </a:r>
          </a:p>
          <a:p>
            <a:r>
              <a:rPr lang="en-GB" b="1" dirty="0" smtClean="0">
                <a:solidFill>
                  <a:srgbClr val="FF0000"/>
                </a:solidFill>
                <a:latin typeface="Comic Sans MS" panose="030F0702030302020204" pitchFamily="66" charset="0"/>
              </a:rPr>
              <a:t>Write</a:t>
            </a:r>
            <a:r>
              <a:rPr lang="en-GB" dirty="0" smtClean="0">
                <a:latin typeface="Comic Sans MS" panose="030F0702030302020204" pitchFamily="66" charset="0"/>
              </a:rPr>
              <a:t> a paragraph explaining </a:t>
            </a:r>
            <a:r>
              <a:rPr lang="en-GB" b="1" dirty="0" smtClean="0">
                <a:solidFill>
                  <a:srgbClr val="FF0000"/>
                </a:solidFill>
                <a:latin typeface="Comic Sans MS" panose="030F0702030302020204" pitchFamily="66" charset="0"/>
              </a:rPr>
              <a:t>why</a:t>
            </a:r>
            <a:r>
              <a:rPr lang="en-GB" dirty="0" smtClean="0">
                <a:latin typeface="Comic Sans MS" panose="030F0702030302020204" pitchFamily="66" charset="0"/>
              </a:rPr>
              <a:t> ‘</a:t>
            </a:r>
            <a:r>
              <a:rPr lang="en-GB" dirty="0" err="1" smtClean="0">
                <a:latin typeface="Comic Sans MS" panose="030F0702030302020204" pitchFamily="66" charset="0"/>
              </a:rPr>
              <a:t>Letherhead</a:t>
            </a:r>
            <a:r>
              <a:rPr lang="en-GB" dirty="0" smtClean="0">
                <a:latin typeface="Comic Sans MS" panose="030F0702030302020204" pitchFamily="66" charset="0"/>
              </a:rPr>
              <a:t>’ grew as a settlement where it did and </a:t>
            </a:r>
            <a:r>
              <a:rPr lang="en-GB" b="1" dirty="0" smtClean="0">
                <a:solidFill>
                  <a:srgbClr val="FF0000"/>
                </a:solidFill>
                <a:latin typeface="Comic Sans MS" panose="030F0702030302020204" pitchFamily="66" charset="0"/>
              </a:rPr>
              <a:t>where</a:t>
            </a:r>
            <a:r>
              <a:rPr lang="en-GB" dirty="0" smtClean="0">
                <a:latin typeface="Comic Sans MS" panose="030F0702030302020204" pitchFamily="66" charset="0"/>
              </a:rPr>
              <a:t> its name came from?</a:t>
            </a:r>
            <a:endParaRPr lang="en-GB" dirty="0">
              <a:latin typeface="Comic Sans MS" panose="030F0702030302020204" pitchFamily="66" charset="0"/>
            </a:endParaRPr>
          </a:p>
        </p:txBody>
      </p:sp>
    </p:spTree>
    <p:extLst>
      <p:ext uri="{BB962C8B-B14F-4D97-AF65-F5344CB8AC3E}">
        <p14:creationId xmlns:p14="http://schemas.microsoft.com/office/powerpoint/2010/main" val="35057467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179512"/>
            <a:ext cx="8064896" cy="8499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83790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167</TotalTime>
  <Words>674</Words>
  <Application>Microsoft Office PowerPoint</Application>
  <PresentationFormat>On-screen Show (4:3)</PresentationFormat>
  <Paragraphs>52</Paragraphs>
  <Slides>17</Slides>
  <Notes>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My Local History topic</vt:lpstr>
      <vt:lpstr>Why is Letherhead called Leatherhead?</vt:lpstr>
      <vt:lpstr>Draw a time line</vt:lpstr>
      <vt:lpstr>PowerPoint Presentation</vt:lpstr>
      <vt:lpstr>Look carefully at the following six maps.</vt:lpstr>
      <vt:lpstr>PowerPoint Presentation</vt:lpstr>
      <vt:lpstr>PowerPoint Presentation</vt:lpstr>
      <vt:lpstr>PowerPoint Presentation</vt:lpstr>
      <vt:lpstr>PowerPoint Presentation</vt:lpstr>
      <vt:lpstr>PowerPoint Presentation</vt:lpstr>
      <vt:lpstr>PowerPoint Presentation</vt:lpstr>
      <vt:lpstr>The Settlement</vt:lpstr>
      <vt:lpstr>LO: To find evidence that Leatherhead was once spelt Letherhead.  Look carefully at the next two slides of photographs of primary evidence.</vt:lpstr>
      <vt:lpstr>PowerPoint Presentation</vt:lpstr>
      <vt:lpstr>PowerPoint Presentation</vt:lpstr>
      <vt:lpstr>Why did ‘Letherhead’ grow as a settlement where it did? Where did its name come from?</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is Letherhead called Leatherhead?</dc:title>
  <dc:creator>Cheryl Martin</dc:creator>
  <cp:lastModifiedBy>Cheryl Martin</cp:lastModifiedBy>
  <cp:revision>17</cp:revision>
  <dcterms:created xsi:type="dcterms:W3CDTF">2020-04-06T09:32:17Z</dcterms:created>
  <dcterms:modified xsi:type="dcterms:W3CDTF">2020-04-07T13:23:15Z</dcterms:modified>
</cp:coreProperties>
</file>