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6B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13E91-0D2D-4C90-ADF0-BD5C19251E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CB436A-A6FF-46A7-9138-624F858A40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E4D8D-0B4A-4E1E-94B4-68AED89C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D979C-214A-4D05-B4FE-39FE1C83D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93C2D-9407-4C47-8B38-F8F33C94A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902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0A40A-4617-46BD-B83F-89A9D11DF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2F2EE8-217B-455B-8CEA-411C042F4E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E1BBFE-E37C-4501-A5AF-A29A88A52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557782-CC45-43EC-8A75-B00061670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6036F3-DC71-45AB-A423-C904610D4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44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79536-3934-4535-B0EC-1034AC4BA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70AA8F-A065-4D62-9E2D-7526B56EE8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FB38BA-94B4-48B6-9D37-2430ECCDC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A68380-7B3D-4120-B0D0-2BAA8E36F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646FEA-1D9D-4E7D-A7C8-7F9EEAFEE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361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E28DF-7436-4EBD-9644-0D3E09513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D51E75-C67C-4BF7-AE05-850EB12206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AC3A4F-4E89-4685-850B-299A2D6328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7AF153-8BB6-4834-B019-F54EA9163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47C4CB-4974-4E55-B916-321584F13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C53157-FAE5-4EFB-9E56-5AFBB998E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354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EC1FC-DA3F-480F-90B1-F61DA591B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DA2699-D766-4756-8DC5-8193DBF52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8D477B-627F-4A78-A014-6D3F6B4864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8726BA-D32E-4599-80CC-588EF6DAAB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79886E-1378-404E-896F-D03F6EC9D2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135693-60E1-4FF6-9C74-AC6F66C4E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5DD5EB-CA8D-479B-90FE-63E6EB15C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9F2194-2608-4E8C-93C7-6FF8AB661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033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D21C0-E6C9-40E8-A88A-2012B4C20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966673-01D6-44B6-97A3-ACE1CF490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EE8D75-0B63-4B38-BBF3-C5A5D20E5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01CA75-00F9-4864-828B-E758265A7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426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73BCFF-86F5-41F6-8734-56FF0894B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15023B-7009-4AF6-B1A7-A9D876071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B9FD91-A970-461E-BA48-4B67BA3C7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61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F8F3C-771D-4636-ACBF-19AA7D7D6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F9D6BD-08BC-4714-9C87-9E8AC06E6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B3FDC0-E534-4987-93F3-DFC519F5D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1D7F34-5BC2-46C7-921F-713A0B3A5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A3853C-492A-41DD-BEE5-68B745610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524F03-36AC-41D5-B782-4C5047AD0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60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308A7-BBAA-4CA9-B7A5-304287694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5FAB65-053A-48D7-9A4B-E61FBFFB4B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148CDE-1BA2-449D-8664-9DA0F03941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044BFD-E0F6-4EC2-9F76-3DE63FC01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52878D-5CA6-4A7E-A6F3-B3FE92021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301E9A-E2F1-4B33-B07E-90085B981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687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29DA5-DE2E-4619-A4F2-AF842EACE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AB59A-95D5-4907-B8A1-2B7A22783B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8552C3-0AD0-4F97-9587-1958FF07C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13641-DEB7-45F0-A81D-C2B4574A5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6A32E4-9C2D-492F-96BA-5EC6215BB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552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646B9A-20EC-4EA2-94C6-514986BBA4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59102E-D170-4938-96A2-467D270C2A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206887-A3D1-4408-B7F5-63F8D1426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1E82EA-881A-49F5-9B59-C3EA29E66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0E9B70-A82B-4F9D-9303-B4D5BC7B0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343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6439D2-EA4F-4D65-91A9-F234665B9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078BFA-6A98-4967-A67C-1AA62B4AB6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FA6AC-A1EE-414E-8540-8372B6BB02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FE2B7-9B28-4B1F-A32E-0F4862899A3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7D5D04-E1CA-4C2D-A409-8ED2CB9B1B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278D2C-0B32-4982-A700-D609CC53B4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63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te.org.uk/kids/explore/who-is/who-andy-warhol" TargetMode="External"/><Relationship Id="rId7" Type="http://schemas.openxmlformats.org/officeDocument/2006/relationships/hyperlink" Target="https://www.tate.org.uk/kids/make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ate.org.uk/kids/games-quizzes" TargetMode="External"/><Relationship Id="rId5" Type="http://schemas.openxmlformats.org/officeDocument/2006/relationships/hyperlink" Target="https://www.tate.org.uk/kids/explore/who-is/who-roy-lichtenstein" TargetMode="External"/><Relationship Id="rId4" Type="http://schemas.openxmlformats.org/officeDocument/2006/relationships/hyperlink" Target="https://www.ducksters.com/biography/artists/andy_warhol.php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18" Type="http://schemas.openxmlformats.org/officeDocument/2006/relationships/image" Target="../media/image30.png"/><Relationship Id="rId26" Type="http://schemas.openxmlformats.org/officeDocument/2006/relationships/image" Target="../media/image38.png"/><Relationship Id="rId3" Type="http://schemas.openxmlformats.org/officeDocument/2006/relationships/image" Target="../media/image15.jpeg"/><Relationship Id="rId21" Type="http://schemas.openxmlformats.org/officeDocument/2006/relationships/image" Target="../media/image33.png"/><Relationship Id="rId7" Type="http://schemas.openxmlformats.org/officeDocument/2006/relationships/image" Target="../media/image19.jpe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5" Type="http://schemas.openxmlformats.org/officeDocument/2006/relationships/image" Target="../media/image37.png"/><Relationship Id="rId2" Type="http://schemas.openxmlformats.org/officeDocument/2006/relationships/image" Target="../media/image4.png"/><Relationship Id="rId16" Type="http://schemas.openxmlformats.org/officeDocument/2006/relationships/image" Target="../media/image28.png"/><Relationship Id="rId20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24" Type="http://schemas.openxmlformats.org/officeDocument/2006/relationships/image" Target="../media/image36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23" Type="http://schemas.openxmlformats.org/officeDocument/2006/relationships/image" Target="../media/image35.jpeg"/><Relationship Id="rId28" Type="http://schemas.openxmlformats.org/officeDocument/2006/relationships/image" Target="../media/image40.gif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4" Type="http://schemas.openxmlformats.org/officeDocument/2006/relationships/image" Target="../media/image16.jpeg"/><Relationship Id="rId9" Type="http://schemas.openxmlformats.org/officeDocument/2006/relationships/image" Target="../media/image21.png"/><Relationship Id="rId14" Type="http://schemas.openxmlformats.org/officeDocument/2006/relationships/image" Target="../media/image26.gif"/><Relationship Id="rId22" Type="http://schemas.openxmlformats.org/officeDocument/2006/relationships/image" Target="../media/image34.jpeg"/><Relationship Id="rId27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5434194B-EB56-4062-98C6-CB72F287E3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0022124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B3746DB1-35A8-422F-9955-4F8E75DBB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A83433DB-1B5A-4ACD-A1E4-2185C6DD1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50302" y="3429000"/>
            <a:ext cx="6341576" cy="2746717"/>
          </a:xfrm>
        </p:spPr>
        <p:txBody>
          <a:bodyPr anchor="b">
            <a:normAutofit fontScale="85000" lnSpcReduction="10000"/>
          </a:bodyPr>
          <a:lstStyle/>
          <a:p>
            <a:pPr algn="l"/>
            <a:r>
              <a:rPr lang="en-GB" sz="3100" b="1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For Art this half term you will research the famous artist Andy Warhol. He was a member of the Pop Art movement and created many very famous pieces. You will create your own Pop Art style piece of your favourite famous person or character</a:t>
            </a:r>
            <a:r>
              <a:rPr lang="en-GB" sz="1300" b="1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.</a:t>
            </a:r>
          </a:p>
        </p:txBody>
      </p:sp>
      <p:sp>
        <p:nvSpPr>
          <p:cNvPr id="77" name="Freeform 57">
            <a:extLst>
              <a:ext uri="{FF2B5EF4-FFF2-40B4-BE49-F238E27FC236}">
                <a16:creationId xmlns:a16="http://schemas.microsoft.com/office/drawing/2014/main" id="{B817D9AD-5E85-4E85-AC3E-43E24FA91A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580219"/>
            <a:ext cx="4383459" cy="5287256"/>
          </a:xfrm>
          <a:custGeom>
            <a:avLst/>
            <a:gdLst>
              <a:gd name="connsiteX0" fmla="*/ 1504462 w 4383459"/>
              <a:gd name="connsiteY0" fmla="*/ 0 h 5287256"/>
              <a:gd name="connsiteX1" fmla="*/ 4383459 w 4383459"/>
              <a:gd name="connsiteY1" fmla="*/ 2878997 h 5287256"/>
              <a:gd name="connsiteX2" fmla="*/ 3114137 w 4383459"/>
              <a:gd name="connsiteY2" fmla="*/ 5266307 h 5287256"/>
              <a:gd name="connsiteX3" fmla="*/ 3079653 w 4383459"/>
              <a:gd name="connsiteY3" fmla="*/ 5287256 h 5287256"/>
              <a:gd name="connsiteX4" fmla="*/ 0 w 4383459"/>
              <a:gd name="connsiteY4" fmla="*/ 5287256 h 5287256"/>
              <a:gd name="connsiteX5" fmla="*/ 0 w 4383459"/>
              <a:gd name="connsiteY5" fmla="*/ 427769 h 5287256"/>
              <a:gd name="connsiteX6" fmla="*/ 132161 w 4383459"/>
              <a:gd name="connsiteY6" fmla="*/ 347480 h 5287256"/>
              <a:gd name="connsiteX7" fmla="*/ 1504462 w 4383459"/>
              <a:gd name="connsiteY7" fmla="*/ 0 h 5287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83459" h="5287256">
                <a:moveTo>
                  <a:pt x="1504462" y="0"/>
                </a:moveTo>
                <a:cubicBezTo>
                  <a:pt x="3094488" y="0"/>
                  <a:pt x="4383459" y="1288971"/>
                  <a:pt x="4383459" y="2878997"/>
                </a:cubicBezTo>
                <a:cubicBezTo>
                  <a:pt x="4383459" y="3872763"/>
                  <a:pt x="3879955" y="4748930"/>
                  <a:pt x="3114137" y="5266307"/>
                </a:cubicBezTo>
                <a:lnTo>
                  <a:pt x="3079653" y="5287256"/>
                </a:lnTo>
                <a:lnTo>
                  <a:pt x="0" y="5287256"/>
                </a:lnTo>
                <a:lnTo>
                  <a:pt x="0" y="427769"/>
                </a:lnTo>
                <a:lnTo>
                  <a:pt x="132161" y="347480"/>
                </a:lnTo>
                <a:cubicBezTo>
                  <a:pt x="540096" y="125876"/>
                  <a:pt x="1007579" y="0"/>
                  <a:pt x="1504462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F0810290-E788-4DE3-B716-DBE58CC6A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2946" y="0"/>
            <a:ext cx="4185112" cy="3170097"/>
          </a:xfrm>
          <a:custGeom>
            <a:avLst/>
            <a:gdLst>
              <a:gd name="connsiteX0" fmla="*/ 301225 w 4185112"/>
              <a:gd name="connsiteY0" fmla="*/ 0 h 3170097"/>
              <a:gd name="connsiteX1" fmla="*/ 3883887 w 4185112"/>
              <a:gd name="connsiteY1" fmla="*/ 0 h 3170097"/>
              <a:gd name="connsiteX2" fmla="*/ 3932552 w 4185112"/>
              <a:gd name="connsiteY2" fmla="*/ 80105 h 3170097"/>
              <a:gd name="connsiteX3" fmla="*/ 4185112 w 4185112"/>
              <a:gd name="connsiteY3" fmla="*/ 1077541 h 3170097"/>
              <a:gd name="connsiteX4" fmla="*/ 2092556 w 4185112"/>
              <a:gd name="connsiteY4" fmla="*/ 3170097 h 3170097"/>
              <a:gd name="connsiteX5" fmla="*/ 0 w 4185112"/>
              <a:gd name="connsiteY5" fmla="*/ 1077541 h 3170097"/>
              <a:gd name="connsiteX6" fmla="*/ 252561 w 4185112"/>
              <a:gd name="connsiteY6" fmla="*/ 80105 h 31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5112" h="3170097">
                <a:moveTo>
                  <a:pt x="301225" y="0"/>
                </a:moveTo>
                <a:lnTo>
                  <a:pt x="3883887" y="0"/>
                </a:lnTo>
                <a:lnTo>
                  <a:pt x="3932552" y="80105"/>
                </a:lnTo>
                <a:cubicBezTo>
                  <a:pt x="4093621" y="376606"/>
                  <a:pt x="4185112" y="716389"/>
                  <a:pt x="4185112" y="1077541"/>
                </a:cubicBezTo>
                <a:cubicBezTo>
                  <a:pt x="4185112" y="2233228"/>
                  <a:pt x="3248243" y="3170097"/>
                  <a:pt x="2092556" y="3170097"/>
                </a:cubicBezTo>
                <a:cubicBezTo>
                  <a:pt x="936869" y="3170097"/>
                  <a:pt x="0" y="2233228"/>
                  <a:pt x="0" y="1077541"/>
                </a:cubicBezTo>
                <a:cubicBezTo>
                  <a:pt x="0" y="716389"/>
                  <a:pt x="91491" y="376606"/>
                  <a:pt x="252561" y="80105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PopArt Display Banner - PlanIt Art KS1 Portraits Unit Pack ...">
            <a:extLst>
              <a:ext uri="{FF2B5EF4-FFF2-40B4-BE49-F238E27FC236}">
                <a16:creationId xmlns:a16="http://schemas.microsoft.com/office/drawing/2014/main" id="{D1222BFF-5874-4D2C-8016-31956AB38768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24"/>
          <a:stretch/>
        </p:blipFill>
        <p:spPr bwMode="auto">
          <a:xfrm>
            <a:off x="5050303" y="251791"/>
            <a:ext cx="3457594" cy="1802296"/>
          </a:xfrm>
          <a:prstGeom prst="rect">
            <a:avLst/>
          </a:prstGeom>
          <a:noFill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8" name="Picture 4" descr="Andy Warhol Paintings – Top 48 Famous Paintings which ruled the ...">
            <a:extLst>
              <a:ext uri="{FF2B5EF4-FFF2-40B4-BE49-F238E27FC236}">
                <a16:creationId xmlns:a16="http://schemas.microsoft.com/office/drawing/2014/main" id="{62E504DB-60A6-4556-9A28-F5822F0DC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181" y="2928730"/>
            <a:ext cx="3163437" cy="237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69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2948EA-7E62-457C-B4C5-C9B0C693B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sz="2800" b="1" u="sng">
                <a:solidFill>
                  <a:srgbClr val="FFFFFF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1: </a:t>
            </a:r>
            <a:r>
              <a:rPr lang="en-GB" sz="2800">
                <a:solidFill>
                  <a:srgbClr val="FFFFFF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Firstly, you will research the artist Andy Warhol and create a top ten facts page.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89620-5093-4CC5-9C17-EE832CDCDA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200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Here are some useful links: </a:t>
            </a:r>
          </a:p>
          <a:p>
            <a:r>
              <a:rPr lang="en-GB" sz="2200" u="sng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  <a:hlinkClick r:id="rId3"/>
              </a:rPr>
              <a:t>https://www.tate.org.uk/kids/explore/who-is/who-andy-warhol</a:t>
            </a:r>
            <a:endParaRPr lang="en-GB" sz="2200" dirty="0">
              <a:solidFill>
                <a:srgbClr val="00000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200" u="sng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  <a:hlinkClick r:id="rId4"/>
              </a:rPr>
              <a:t>https://www.ducksters.com/biography/artists/andy_warhol.php</a:t>
            </a:r>
            <a:endParaRPr lang="en-GB" sz="2200" dirty="0">
              <a:solidFill>
                <a:srgbClr val="00000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200" u="sng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  <a:hlinkClick r:id="rId5"/>
              </a:rPr>
              <a:t>https://www.tate.org.uk/kids/explore/who-is/who-roy-lichtenstein</a:t>
            </a:r>
            <a:endParaRPr lang="en-GB" sz="2200" dirty="0">
              <a:solidFill>
                <a:srgbClr val="00000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200" u="sng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  <a:hlinkClick r:id="rId6"/>
              </a:rPr>
              <a:t>https://www.tate.org.uk/kids/games-quizzes</a:t>
            </a:r>
            <a:endParaRPr lang="en-GB" sz="2200" dirty="0">
              <a:solidFill>
                <a:srgbClr val="00000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200" u="sng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  <a:hlinkClick r:id="rId7"/>
              </a:rPr>
              <a:t>https://www.tate.org.uk/kids/make</a:t>
            </a:r>
            <a:endParaRPr lang="en-GB" sz="2200" dirty="0">
              <a:solidFill>
                <a:srgbClr val="00000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endParaRPr lang="en-GB" sz="2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715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Warhol and the Pop Art Movement: Blotted Line Technique #1">
            <a:extLst>
              <a:ext uri="{FF2B5EF4-FFF2-40B4-BE49-F238E27FC236}">
                <a16:creationId xmlns:a16="http://schemas.microsoft.com/office/drawing/2014/main" id="{080D13F6-85D8-42ED-B2E0-6AAEE91F541B}"/>
              </a:ext>
            </a:extLst>
          </p:cNvPr>
          <p:cNvPicPr/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3" r="2226" b="3689"/>
          <a:stretch/>
        </p:blipFill>
        <p:spPr bwMode="auto">
          <a:xfrm>
            <a:off x="6109891" y="-397566"/>
            <a:ext cx="4868749" cy="4876801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33B5828-E977-4178-995F-961DD2729386}"/>
              </a:ext>
            </a:extLst>
          </p:cNvPr>
          <p:cNvSpPr/>
          <p:nvPr/>
        </p:nvSpPr>
        <p:spPr>
          <a:xfrm>
            <a:off x="427669" y="1659285"/>
            <a:ext cx="37600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2:</a:t>
            </a:r>
          </a:p>
          <a:p>
            <a:r>
              <a:rPr lang="en-GB" sz="2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Write what you can remember in the space on this page or on lined paper. Use bullet points to organise your work.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6AE2E6-FB5F-474E-8D29-F8440027F428}"/>
              </a:ext>
            </a:extLst>
          </p:cNvPr>
          <p:cNvSpPr/>
          <p:nvPr/>
        </p:nvSpPr>
        <p:spPr>
          <a:xfrm>
            <a:off x="8468139" y="2173357"/>
            <a:ext cx="45719" cy="2650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79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Content Placeholder 6" descr="Warhol and the Pop Art Movement: Blotted Line Technique #2">
            <a:extLst>
              <a:ext uri="{FF2B5EF4-FFF2-40B4-BE49-F238E27FC236}">
                <a16:creationId xmlns:a16="http://schemas.microsoft.com/office/drawing/2014/main" id="{E406BA5F-0B92-4738-A916-99CFD5AA0216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00" b="19667"/>
          <a:stretch/>
        </p:blipFill>
        <p:spPr bwMode="auto">
          <a:xfrm>
            <a:off x="6302326" y="353380"/>
            <a:ext cx="5411194" cy="30756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14FC3F-33F1-44B0-B6A8-43178F95360B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33" b="19333"/>
          <a:stretch/>
        </p:blipFill>
        <p:spPr bwMode="auto">
          <a:xfrm>
            <a:off x="6335329" y="3512184"/>
            <a:ext cx="5411194" cy="29924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BC78F9-CEB7-45F4-A371-3C01F00A8A6A}"/>
              </a:ext>
            </a:extLst>
          </p:cNvPr>
          <p:cNvSpPr txBox="1"/>
          <p:nvPr/>
        </p:nvSpPr>
        <p:spPr>
          <a:xfrm>
            <a:off x="576775" y="2321169"/>
            <a:ext cx="33199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Andy Warhol’s work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1200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BC78F9-CEB7-45F4-A371-3C01F00A8A6A}"/>
              </a:ext>
            </a:extLst>
          </p:cNvPr>
          <p:cNvSpPr txBox="1"/>
          <p:nvPr/>
        </p:nvSpPr>
        <p:spPr>
          <a:xfrm>
            <a:off x="445477" y="1619358"/>
            <a:ext cx="33199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Andy Warhol’s Campbell Soup cans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C72D38F-9A87-4367-9E1F-4BE4A5B3D7CA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66" b="18834"/>
          <a:stretch/>
        </p:blipFill>
        <p:spPr bwMode="auto">
          <a:xfrm>
            <a:off x="5655213" y="365760"/>
            <a:ext cx="6091310" cy="5866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06550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BC78F9-CEB7-45F4-A371-3C01F00A8A6A}"/>
              </a:ext>
            </a:extLst>
          </p:cNvPr>
          <p:cNvSpPr txBox="1"/>
          <p:nvPr/>
        </p:nvSpPr>
        <p:spPr>
          <a:xfrm>
            <a:off x="445476" y="1619358"/>
            <a:ext cx="4168727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3: </a:t>
            </a:r>
          </a:p>
          <a:p>
            <a:r>
              <a:rPr lang="en-GB" sz="44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Time to experiment with colours</a:t>
            </a:r>
            <a:r>
              <a:rPr lang="en-GB" sz="1600" dirty="0">
                <a:solidFill>
                  <a:schemeClr val="bg1"/>
                </a:solidFill>
              </a:rPr>
              <a:t>.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(Use 4 different colours for each block of 4 rectangles)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C402371-F2F5-4303-BD86-56B69489BF81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t="12500" r="20334" b="6500"/>
          <a:stretch/>
        </p:blipFill>
        <p:spPr bwMode="auto">
          <a:xfrm>
            <a:off x="6109891" y="450166"/>
            <a:ext cx="5636632" cy="60913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41997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BC78F9-CEB7-45F4-A371-3C01F00A8A6A}"/>
              </a:ext>
            </a:extLst>
          </p:cNvPr>
          <p:cNvSpPr txBox="1"/>
          <p:nvPr/>
        </p:nvSpPr>
        <p:spPr>
          <a:xfrm>
            <a:off x="249371" y="628233"/>
            <a:ext cx="416872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3: </a:t>
            </a:r>
          </a:p>
          <a:p>
            <a:r>
              <a:rPr lang="en-GB" sz="36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Time to experiment with colours</a:t>
            </a:r>
            <a:r>
              <a:rPr lang="en-GB" sz="1400" dirty="0">
                <a:solidFill>
                  <a:schemeClr val="bg1"/>
                </a:solidFill>
              </a:rPr>
              <a:t>.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Using 4 colours only, colour each part of the soup cans a different colour. E.g. one of the circles red, another blue, the third green and the final one yellow.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Keep doing this for each section of the can. Try not to get the same colour next to the same colour. E.g. no yellow part next to another yellow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part.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A0FA352-8727-46B6-8AE1-BBA4AECADB87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0" t="12333" r="14499"/>
          <a:stretch/>
        </p:blipFill>
        <p:spPr bwMode="auto">
          <a:xfrm>
            <a:off x="5767754" y="309489"/>
            <a:ext cx="6082110" cy="64148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75775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BC78F9-CEB7-45F4-A371-3C01F00A8A6A}"/>
              </a:ext>
            </a:extLst>
          </p:cNvPr>
          <p:cNvSpPr txBox="1"/>
          <p:nvPr/>
        </p:nvSpPr>
        <p:spPr>
          <a:xfrm>
            <a:off x="445476" y="1619358"/>
            <a:ext cx="4168727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3: </a:t>
            </a:r>
            <a:r>
              <a:rPr lang="en-GB" sz="36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Time to experiment with colours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The label template.</a:t>
            </a:r>
          </a:p>
          <a:p>
            <a:r>
              <a:rPr lang="en-GB" sz="24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Print out 4 times and colour using the technique you have just practiced</a:t>
            </a:r>
            <a:r>
              <a:rPr lang="en-GB" sz="32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02FAB6-9C56-432D-AEBC-98CEEC299BA0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33" t="12501" r="20500" b="6999"/>
          <a:stretch/>
        </p:blipFill>
        <p:spPr bwMode="auto">
          <a:xfrm>
            <a:off x="6109890" y="309489"/>
            <a:ext cx="5636633" cy="60772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01613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BC78F9-CEB7-45F4-A371-3C01F00A8A6A}"/>
              </a:ext>
            </a:extLst>
          </p:cNvPr>
          <p:cNvSpPr txBox="1"/>
          <p:nvPr/>
        </p:nvSpPr>
        <p:spPr>
          <a:xfrm>
            <a:off x="445476" y="1619358"/>
            <a:ext cx="4168727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Who is your favourite? </a:t>
            </a:r>
            <a:r>
              <a:rPr lang="en-GB" sz="36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(</a:t>
            </a:r>
            <a:r>
              <a:rPr lang="en-GB" sz="2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Celebrity or character).</a:t>
            </a:r>
            <a:endParaRPr lang="en-GB" sz="3600" dirty="0">
              <a:solidFill>
                <a:schemeClr val="bg1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DF748C7-FF6A-4B1E-B297-9E858D200387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67" b="19000"/>
          <a:stretch/>
        </p:blipFill>
        <p:spPr bwMode="auto">
          <a:xfrm>
            <a:off x="8032653" y="371289"/>
            <a:ext cx="3713872" cy="23156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5CA5D87-6D42-4A75-928A-421260A3E087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34" b="18666"/>
          <a:stretch/>
        </p:blipFill>
        <p:spPr bwMode="auto">
          <a:xfrm>
            <a:off x="4529799" y="2760360"/>
            <a:ext cx="3668151" cy="28214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5A7A723-C373-4343-B1CD-6E170A49B684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67" b="19167"/>
          <a:stretch/>
        </p:blipFill>
        <p:spPr bwMode="auto">
          <a:xfrm>
            <a:off x="8360899" y="3629464"/>
            <a:ext cx="3668151" cy="28214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47673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BC78F9-CEB7-45F4-A371-3C01F00A8A6A}"/>
              </a:ext>
            </a:extLst>
          </p:cNvPr>
          <p:cNvSpPr txBox="1"/>
          <p:nvPr/>
        </p:nvSpPr>
        <p:spPr>
          <a:xfrm>
            <a:off x="162950" y="997974"/>
            <a:ext cx="4168727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Here are some </a:t>
            </a:r>
            <a:r>
              <a:rPr lang="en-GB" sz="2800" b="1" u="sng" dirty="0">
                <a:solidFill>
                  <a:srgbClr val="FFFF0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outline</a:t>
            </a:r>
            <a:r>
              <a:rPr lang="en-GB" sz="2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drawings of  celebrities and characters that you can use, if you like. Choose one of them, or one of your own. </a:t>
            </a:r>
            <a:r>
              <a:rPr lang="en-GB" sz="2800" b="1" u="sng" dirty="0">
                <a:solidFill>
                  <a:srgbClr val="FFFF0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You will need four identical copies</a:t>
            </a:r>
            <a:r>
              <a:rPr lang="en-GB" sz="2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. </a:t>
            </a:r>
            <a:r>
              <a:rPr lang="en-GB" sz="16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(To use one of these images, copy it, and paste it on to a blank page then enlarge it to A4 and print off 4 copies).</a:t>
            </a:r>
          </a:p>
        </p:txBody>
      </p:sp>
      <p:pic>
        <p:nvPicPr>
          <p:cNvPr id="2074" name="Picture 37">
            <a:extLst>
              <a:ext uri="{FF2B5EF4-FFF2-40B4-BE49-F238E27FC236}">
                <a16:creationId xmlns:a16="http://schemas.microsoft.com/office/drawing/2014/main" id="{F0F6A3AA-13E8-4825-A9E7-D7284932E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476" y="174775"/>
            <a:ext cx="15240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38">
            <a:extLst>
              <a:ext uri="{FF2B5EF4-FFF2-40B4-BE49-F238E27FC236}">
                <a16:creationId xmlns:a16="http://schemas.microsoft.com/office/drawing/2014/main" id="{4F76F5BF-C17A-432D-90B5-36AB8ECC5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92"/>
          <a:stretch>
            <a:fillRect/>
          </a:stretch>
        </p:blipFill>
        <p:spPr bwMode="auto">
          <a:xfrm>
            <a:off x="7345050" y="91320"/>
            <a:ext cx="8001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39">
            <a:extLst>
              <a:ext uri="{FF2B5EF4-FFF2-40B4-BE49-F238E27FC236}">
                <a16:creationId xmlns:a16="http://schemas.microsoft.com/office/drawing/2014/main" id="{C8659C04-6647-496C-83BE-8F9102330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8" r="17236"/>
          <a:stretch>
            <a:fillRect/>
          </a:stretch>
        </p:blipFill>
        <p:spPr bwMode="auto">
          <a:xfrm>
            <a:off x="8429040" y="35308"/>
            <a:ext cx="104775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40">
            <a:extLst>
              <a:ext uri="{FF2B5EF4-FFF2-40B4-BE49-F238E27FC236}">
                <a16:creationId xmlns:a16="http://schemas.microsoft.com/office/drawing/2014/main" id="{DFC5767B-EFE9-4C92-8419-CB513A3B9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69" b="7491"/>
          <a:stretch>
            <a:fillRect/>
          </a:stretch>
        </p:blipFill>
        <p:spPr bwMode="auto">
          <a:xfrm>
            <a:off x="9675160" y="130357"/>
            <a:ext cx="914400" cy="113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41">
            <a:extLst>
              <a:ext uri="{FF2B5EF4-FFF2-40B4-BE49-F238E27FC236}">
                <a16:creationId xmlns:a16="http://schemas.microsoft.com/office/drawing/2014/main" id="{1222974E-71CF-4CEA-8605-3FD2287D9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3518" y="248226"/>
            <a:ext cx="10668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42">
            <a:extLst>
              <a:ext uri="{FF2B5EF4-FFF2-40B4-BE49-F238E27FC236}">
                <a16:creationId xmlns:a16="http://schemas.microsoft.com/office/drawing/2014/main" id="{BBBF960C-2F4A-4289-9406-01E1C7AAB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683" y="1343024"/>
            <a:ext cx="8763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43">
            <a:extLst>
              <a:ext uri="{FF2B5EF4-FFF2-40B4-BE49-F238E27FC236}">
                <a16:creationId xmlns:a16="http://schemas.microsoft.com/office/drawing/2014/main" id="{B32FBB04-3960-4ED5-9E99-30F54E476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0" r="3758"/>
          <a:stretch>
            <a:fillRect/>
          </a:stretch>
        </p:blipFill>
        <p:spPr bwMode="auto">
          <a:xfrm>
            <a:off x="6651199" y="1401150"/>
            <a:ext cx="1476375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44">
            <a:extLst>
              <a:ext uri="{FF2B5EF4-FFF2-40B4-BE49-F238E27FC236}">
                <a16:creationId xmlns:a16="http://schemas.microsoft.com/office/drawing/2014/main" id="{5BB4114F-D9F3-4D72-AD9F-0E590A2A8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889" y="5563250"/>
            <a:ext cx="885825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48">
            <a:extLst>
              <a:ext uri="{FF2B5EF4-FFF2-40B4-BE49-F238E27FC236}">
                <a16:creationId xmlns:a16="http://schemas.microsoft.com/office/drawing/2014/main" id="{CBE47B9D-1944-43B0-95BC-A0DFA197D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52" b="7423"/>
          <a:stretch>
            <a:fillRect/>
          </a:stretch>
        </p:blipFill>
        <p:spPr bwMode="auto">
          <a:xfrm>
            <a:off x="5631861" y="4180199"/>
            <a:ext cx="12287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47" descr="Superheroes Online Coloring Pages">
            <a:extLst>
              <a:ext uri="{FF2B5EF4-FFF2-40B4-BE49-F238E27FC236}">
                <a16:creationId xmlns:a16="http://schemas.microsoft.com/office/drawing/2014/main" id="{EB7EDEFF-B878-4F4D-9189-6DB8CCEA4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310" y="5464025"/>
            <a:ext cx="1162050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45">
            <a:extLst>
              <a:ext uri="{FF2B5EF4-FFF2-40B4-BE49-F238E27FC236}">
                <a16:creationId xmlns:a16="http://schemas.microsoft.com/office/drawing/2014/main" id="{57AE4A81-483E-4924-958B-16404DD08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987" y="4105274"/>
            <a:ext cx="1533525" cy="113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53" descr="How To Draw Maleficent Easy by Dawn | Easy disney drawings, Disney ...">
            <a:extLst>
              <a:ext uri="{FF2B5EF4-FFF2-40B4-BE49-F238E27FC236}">
                <a16:creationId xmlns:a16="http://schemas.microsoft.com/office/drawing/2014/main" id="{AE0615E9-B36B-44AD-99D7-D555A47B8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445" y="5439404"/>
            <a:ext cx="866775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46" descr="Marvel Superhero Coloring Pages - GetColoringPages.com">
            <a:extLst>
              <a:ext uri="{FF2B5EF4-FFF2-40B4-BE49-F238E27FC236}">
                <a16:creationId xmlns:a16="http://schemas.microsoft.com/office/drawing/2014/main" id="{A52D629B-CBF3-4A9A-A50B-CEF3839A5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578" y="2664827"/>
            <a:ext cx="12382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50">
            <a:extLst>
              <a:ext uri="{FF2B5EF4-FFF2-40B4-BE49-F238E27FC236}">
                <a16:creationId xmlns:a16="http://schemas.microsoft.com/office/drawing/2014/main" id="{711CB91D-7F39-4964-883C-076953D5AD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5" r="12167" b="2995"/>
          <a:stretch>
            <a:fillRect/>
          </a:stretch>
        </p:blipFill>
        <p:spPr bwMode="auto">
          <a:xfrm>
            <a:off x="7903588" y="5169092"/>
            <a:ext cx="8382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51">
            <a:extLst>
              <a:ext uri="{FF2B5EF4-FFF2-40B4-BE49-F238E27FC236}">
                <a16:creationId xmlns:a16="http://schemas.microsoft.com/office/drawing/2014/main" id="{41DE79D0-E25A-4C63-858C-431E187C0A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299" y="1209675"/>
            <a:ext cx="121920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49">
            <a:extLst>
              <a:ext uri="{FF2B5EF4-FFF2-40B4-BE49-F238E27FC236}">
                <a16:creationId xmlns:a16="http://schemas.microsoft.com/office/drawing/2014/main" id="{FD8AB4E4-2E4B-4B0D-823B-479140EE8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5906" y="2794095"/>
            <a:ext cx="1266825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52">
            <a:extLst>
              <a:ext uri="{FF2B5EF4-FFF2-40B4-BE49-F238E27FC236}">
                <a16:creationId xmlns:a16="http://schemas.microsoft.com/office/drawing/2014/main" id="{D8B7E61D-A937-40AE-90B1-0BFBAAFCE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0" r="13635"/>
          <a:stretch>
            <a:fillRect/>
          </a:stretch>
        </p:blipFill>
        <p:spPr bwMode="auto">
          <a:xfrm>
            <a:off x="9282193" y="2664827"/>
            <a:ext cx="1123950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1" descr="How to Draw Disney Characters | Fun Drawing Lessons for Kids ...">
            <a:extLst>
              <a:ext uri="{FF2B5EF4-FFF2-40B4-BE49-F238E27FC236}">
                <a16:creationId xmlns:a16="http://schemas.microsoft.com/office/drawing/2014/main" id="{4A126E43-BEC8-49D8-A7AD-9726A87F0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9" r="16029"/>
          <a:stretch>
            <a:fillRect/>
          </a:stretch>
        </p:blipFill>
        <p:spPr bwMode="auto">
          <a:xfrm>
            <a:off x="6862433" y="4093001"/>
            <a:ext cx="97155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2">
            <a:extLst>
              <a:ext uri="{FF2B5EF4-FFF2-40B4-BE49-F238E27FC236}">
                <a16:creationId xmlns:a16="http://schemas.microsoft.com/office/drawing/2014/main" id="{23525B76-6137-4FCA-9D2B-48E4A8697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8768" y="4148532"/>
            <a:ext cx="97155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3">
            <a:extLst>
              <a:ext uri="{FF2B5EF4-FFF2-40B4-BE49-F238E27FC236}">
                <a16:creationId xmlns:a16="http://schemas.microsoft.com/office/drawing/2014/main" id="{3A906BF4-0FB4-481C-BC57-6174AA4CD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0" t="10222" r="4889" b="10222"/>
          <a:stretch>
            <a:fillRect/>
          </a:stretch>
        </p:blipFill>
        <p:spPr bwMode="auto">
          <a:xfrm>
            <a:off x="9239278" y="1293604"/>
            <a:ext cx="1400175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4" descr="How to Draw Disney Characters | Fun Drawing Lessons for Kids ...">
            <a:extLst>
              <a:ext uri="{FF2B5EF4-FFF2-40B4-BE49-F238E27FC236}">
                <a16:creationId xmlns:a16="http://schemas.microsoft.com/office/drawing/2014/main" id="{238B1931-EF10-491A-94F6-C40C90485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00" r="20000"/>
          <a:stretch>
            <a:fillRect/>
          </a:stretch>
        </p:blipFill>
        <p:spPr bwMode="auto">
          <a:xfrm>
            <a:off x="8196029" y="2752724"/>
            <a:ext cx="762000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artoon Characters Coloring Pages Easy - Coloring Home">
            <a:extLst>
              <a:ext uri="{FF2B5EF4-FFF2-40B4-BE49-F238E27FC236}">
                <a16:creationId xmlns:a16="http://schemas.microsoft.com/office/drawing/2014/main" id="{19A2A3A9-235C-465A-BA40-0A0076592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558" y="5538787"/>
            <a:ext cx="1000125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6" descr="Free Cartoon Drawing, Download Free Clip Art, Free Clip Art on ...">
            <a:extLst>
              <a:ext uri="{FF2B5EF4-FFF2-40B4-BE49-F238E27FC236}">
                <a16:creationId xmlns:a16="http://schemas.microsoft.com/office/drawing/2014/main" id="{956060DA-FA1C-43E1-A4A7-25FC7280B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5879" y="1414068"/>
            <a:ext cx="12954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7" descr="Kid Cartoon Characters - Coloring Home">
            <a:extLst>
              <a:ext uri="{FF2B5EF4-FFF2-40B4-BE49-F238E27FC236}">
                <a16:creationId xmlns:a16="http://schemas.microsoft.com/office/drawing/2014/main" id="{24C456EA-7BC1-40CF-9168-3C2E961AB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233" y="2646543"/>
            <a:ext cx="1285875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8" descr="Free Printable Winnie The Pooh Coloring Pages For Kids">
            <a:extLst>
              <a:ext uri="{FF2B5EF4-FFF2-40B4-BE49-F238E27FC236}">
                <a16:creationId xmlns:a16="http://schemas.microsoft.com/office/drawing/2014/main" id="{1FF112BC-4F58-44F8-A81C-034533587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5" t="6274" r="6599" b="4706"/>
          <a:stretch>
            <a:fillRect/>
          </a:stretch>
        </p:blipFill>
        <p:spPr bwMode="auto">
          <a:xfrm>
            <a:off x="10713676" y="5521253"/>
            <a:ext cx="9906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9" descr="Smurf Cartoon Characters - Coloring Home">
            <a:extLst>
              <a:ext uri="{FF2B5EF4-FFF2-40B4-BE49-F238E27FC236}">
                <a16:creationId xmlns:a16="http://schemas.microsoft.com/office/drawing/2014/main" id="{CEAA77B8-CE89-4C66-A848-9EFE40A16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4168" y="4154878"/>
            <a:ext cx="1000125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7">
            <a:extLst>
              <a:ext uri="{FF2B5EF4-FFF2-40B4-BE49-F238E27FC236}">
                <a16:creationId xmlns:a16="http://schemas.microsoft.com/office/drawing/2014/main" id="{BEA34182-0429-43F5-9217-E8373125D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28">
            <a:extLst>
              <a:ext uri="{FF2B5EF4-FFF2-40B4-BE49-F238E27FC236}">
                <a16:creationId xmlns:a16="http://schemas.microsoft.com/office/drawing/2014/main" id="{BD0EFAE1-68B0-4847-AB4E-FBD880ADA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811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9">
            <a:extLst>
              <a:ext uri="{FF2B5EF4-FFF2-40B4-BE49-F238E27FC236}">
                <a16:creationId xmlns:a16="http://schemas.microsoft.com/office/drawing/2014/main" id="{740E5560-EEC6-4C8B-A9AF-A763CF2D8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479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0">
            <a:extLst>
              <a:ext uri="{FF2B5EF4-FFF2-40B4-BE49-F238E27FC236}">
                <a16:creationId xmlns:a16="http://schemas.microsoft.com/office/drawing/2014/main" id="{A2AAAE4C-F9F6-42DD-9680-917185759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2485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31">
            <a:extLst>
              <a:ext uri="{FF2B5EF4-FFF2-40B4-BE49-F238E27FC236}">
                <a16:creationId xmlns:a16="http://schemas.microsoft.com/office/drawing/2014/main" id="{12FDFB95-9FF6-45D3-BA49-023C843D3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773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32">
            <a:extLst>
              <a:ext uri="{FF2B5EF4-FFF2-40B4-BE49-F238E27FC236}">
                <a16:creationId xmlns:a16="http://schemas.microsoft.com/office/drawing/2014/main" id="{322E9EE8-D931-4425-9465-1F883E332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0965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33">
            <a:extLst>
              <a:ext uri="{FF2B5EF4-FFF2-40B4-BE49-F238E27FC236}">
                <a16:creationId xmlns:a16="http://schemas.microsoft.com/office/drawing/2014/main" id="{18CAFBFF-8C8A-4238-9137-8ABC81631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218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34">
            <a:extLst>
              <a:ext uri="{FF2B5EF4-FFF2-40B4-BE49-F238E27FC236}">
                <a16:creationId xmlns:a16="http://schemas.microsoft.com/office/drawing/2014/main" id="{C50004DE-EF8D-4A10-9171-1C3FE0BAD9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050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id="{7DD5CA4D-A7DD-484D-81CC-4742BAC64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3460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id="{9536DD6D-0BBD-49A3-B2F1-E4923BB00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6223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id="{A68F7C22-AF06-4038-BD0A-93E3DF5F5A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9558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id="{43AD3539-74DC-478D-98B3-5B930A57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9260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id="{AC06CE9E-0B7A-47B1-BBD0-0C1A22731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55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id="{17517B65-C69A-4A4B-A3CB-11F60EDD5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6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7A66971E-7FB5-4E12-B181-F5654B106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660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Rectangle 42">
            <a:extLst>
              <a:ext uri="{FF2B5EF4-FFF2-40B4-BE49-F238E27FC236}">
                <a16:creationId xmlns:a16="http://schemas.microsoft.com/office/drawing/2014/main" id="{33CB549C-9F0D-4DE9-BFA8-F1CB296F7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44614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1338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27">
            <a:extLst>
              <a:ext uri="{FF2B5EF4-FFF2-40B4-BE49-F238E27FC236}">
                <a16:creationId xmlns:a16="http://schemas.microsoft.com/office/drawing/2014/main" id="{BEA34182-0429-43F5-9217-E8373125D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28">
            <a:extLst>
              <a:ext uri="{FF2B5EF4-FFF2-40B4-BE49-F238E27FC236}">
                <a16:creationId xmlns:a16="http://schemas.microsoft.com/office/drawing/2014/main" id="{BD0EFAE1-68B0-4847-AB4E-FBD880ADA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811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9">
            <a:extLst>
              <a:ext uri="{FF2B5EF4-FFF2-40B4-BE49-F238E27FC236}">
                <a16:creationId xmlns:a16="http://schemas.microsoft.com/office/drawing/2014/main" id="{740E5560-EEC6-4C8B-A9AF-A763CF2D8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479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0">
            <a:extLst>
              <a:ext uri="{FF2B5EF4-FFF2-40B4-BE49-F238E27FC236}">
                <a16:creationId xmlns:a16="http://schemas.microsoft.com/office/drawing/2014/main" id="{A2AAAE4C-F9F6-42DD-9680-917185759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2485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31">
            <a:extLst>
              <a:ext uri="{FF2B5EF4-FFF2-40B4-BE49-F238E27FC236}">
                <a16:creationId xmlns:a16="http://schemas.microsoft.com/office/drawing/2014/main" id="{12FDFB95-9FF6-45D3-BA49-023C843D3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773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32">
            <a:extLst>
              <a:ext uri="{FF2B5EF4-FFF2-40B4-BE49-F238E27FC236}">
                <a16:creationId xmlns:a16="http://schemas.microsoft.com/office/drawing/2014/main" id="{322E9EE8-D931-4425-9465-1F883E332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0965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33">
            <a:extLst>
              <a:ext uri="{FF2B5EF4-FFF2-40B4-BE49-F238E27FC236}">
                <a16:creationId xmlns:a16="http://schemas.microsoft.com/office/drawing/2014/main" id="{18CAFBFF-8C8A-4238-9137-8ABC81631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218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34">
            <a:extLst>
              <a:ext uri="{FF2B5EF4-FFF2-40B4-BE49-F238E27FC236}">
                <a16:creationId xmlns:a16="http://schemas.microsoft.com/office/drawing/2014/main" id="{C50004DE-EF8D-4A10-9171-1C3FE0BAD9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050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id="{7DD5CA4D-A7DD-484D-81CC-4742BAC64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3460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id="{9536DD6D-0BBD-49A3-B2F1-E4923BB00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6223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id="{A68F7C22-AF06-4038-BD0A-93E3DF5F5A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9558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id="{43AD3539-74DC-478D-98B3-5B930A57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9260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id="{AC06CE9E-0B7A-47B1-BBD0-0C1A22731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55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id="{17517B65-C69A-4A4B-A3CB-11F60EDD5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6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7A66971E-7FB5-4E12-B181-F5654B106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660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Rectangle 42">
            <a:extLst>
              <a:ext uri="{FF2B5EF4-FFF2-40B4-BE49-F238E27FC236}">
                <a16:creationId xmlns:a16="http://schemas.microsoft.com/office/drawing/2014/main" id="{33CB549C-9F0D-4DE9-BFA8-F1CB296F7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44614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8" name="Picture 47" descr="Andy Warhol Artworks – Life and Paintings of Pop Art Icon ...">
            <a:extLst>
              <a:ext uri="{FF2B5EF4-FFF2-40B4-BE49-F238E27FC236}">
                <a16:creationId xmlns:a16="http://schemas.microsoft.com/office/drawing/2014/main" id="{3EC3D479-3E75-4868-A8CA-7A6CA8BBCDD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807" y="1189383"/>
            <a:ext cx="2314575" cy="197167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EAB49E4-3823-4D63-9EB9-A44694143DAC}"/>
              </a:ext>
            </a:extLst>
          </p:cNvPr>
          <p:cNvSpPr txBox="1"/>
          <p:nvPr/>
        </p:nvSpPr>
        <p:spPr>
          <a:xfrm>
            <a:off x="525738" y="3551583"/>
            <a:ext cx="41257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4: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Time to colour!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Choose four different colours, all pencils or all pens – do not use a mix of pencils and pens.</a:t>
            </a:r>
          </a:p>
        </p:txBody>
      </p:sp>
      <p:pic>
        <p:nvPicPr>
          <p:cNvPr id="4098" name="Picture 2" descr="4 Color Design Stock Photos, Images &amp; Photography | Shutterstock">
            <a:extLst>
              <a:ext uri="{FF2B5EF4-FFF2-40B4-BE49-F238E27FC236}">
                <a16:creationId xmlns:a16="http://schemas.microsoft.com/office/drawing/2014/main" id="{E2CEFC94-8B59-44FD-B3AE-69AF03F30A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874" b="11177"/>
          <a:stretch/>
        </p:blipFill>
        <p:spPr bwMode="auto">
          <a:xfrm>
            <a:off x="7007293" y="1990724"/>
            <a:ext cx="4005263" cy="3286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4897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27">
            <a:extLst>
              <a:ext uri="{FF2B5EF4-FFF2-40B4-BE49-F238E27FC236}">
                <a16:creationId xmlns:a16="http://schemas.microsoft.com/office/drawing/2014/main" id="{BEA34182-0429-43F5-9217-E8373125D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28">
            <a:extLst>
              <a:ext uri="{FF2B5EF4-FFF2-40B4-BE49-F238E27FC236}">
                <a16:creationId xmlns:a16="http://schemas.microsoft.com/office/drawing/2014/main" id="{BD0EFAE1-68B0-4847-AB4E-FBD880ADA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811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9">
            <a:extLst>
              <a:ext uri="{FF2B5EF4-FFF2-40B4-BE49-F238E27FC236}">
                <a16:creationId xmlns:a16="http://schemas.microsoft.com/office/drawing/2014/main" id="{740E5560-EEC6-4C8B-A9AF-A763CF2D8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479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0">
            <a:extLst>
              <a:ext uri="{FF2B5EF4-FFF2-40B4-BE49-F238E27FC236}">
                <a16:creationId xmlns:a16="http://schemas.microsoft.com/office/drawing/2014/main" id="{A2AAAE4C-F9F6-42DD-9680-917185759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2485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31">
            <a:extLst>
              <a:ext uri="{FF2B5EF4-FFF2-40B4-BE49-F238E27FC236}">
                <a16:creationId xmlns:a16="http://schemas.microsoft.com/office/drawing/2014/main" id="{12FDFB95-9FF6-45D3-BA49-023C843D3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773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32">
            <a:extLst>
              <a:ext uri="{FF2B5EF4-FFF2-40B4-BE49-F238E27FC236}">
                <a16:creationId xmlns:a16="http://schemas.microsoft.com/office/drawing/2014/main" id="{322E9EE8-D931-4425-9465-1F883E332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0965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33">
            <a:extLst>
              <a:ext uri="{FF2B5EF4-FFF2-40B4-BE49-F238E27FC236}">
                <a16:creationId xmlns:a16="http://schemas.microsoft.com/office/drawing/2014/main" id="{18CAFBFF-8C8A-4238-9137-8ABC81631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218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34">
            <a:extLst>
              <a:ext uri="{FF2B5EF4-FFF2-40B4-BE49-F238E27FC236}">
                <a16:creationId xmlns:a16="http://schemas.microsoft.com/office/drawing/2014/main" id="{C50004DE-EF8D-4A10-9171-1C3FE0BAD9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050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id="{7DD5CA4D-A7DD-484D-81CC-4742BAC64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3460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id="{9536DD6D-0BBD-49A3-B2F1-E4923BB00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6223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id="{A68F7C22-AF06-4038-BD0A-93E3DF5F5A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9558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id="{43AD3539-74DC-478D-98B3-5B930A57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9260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id="{AC06CE9E-0B7A-47B1-BBD0-0C1A22731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55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id="{17517B65-C69A-4A4B-A3CB-11F60EDD5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6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7A66971E-7FB5-4E12-B181-F5654B106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660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Rectangle 42">
            <a:extLst>
              <a:ext uri="{FF2B5EF4-FFF2-40B4-BE49-F238E27FC236}">
                <a16:creationId xmlns:a16="http://schemas.microsoft.com/office/drawing/2014/main" id="{33CB549C-9F0D-4DE9-BFA8-F1CB296F7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44614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8" name="Picture 47" descr="Andy Warhol Artworks – Life and Paintings of Pop Art Icon ...">
            <a:extLst>
              <a:ext uri="{FF2B5EF4-FFF2-40B4-BE49-F238E27FC236}">
                <a16:creationId xmlns:a16="http://schemas.microsoft.com/office/drawing/2014/main" id="{3EC3D479-3E75-4868-A8CA-7A6CA8BBCDD3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739"/>
          <a:stretch/>
        </p:blipFill>
        <p:spPr bwMode="auto">
          <a:xfrm>
            <a:off x="6096000" y="1292086"/>
            <a:ext cx="4147929" cy="431358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EAB49E4-3823-4D63-9EB9-A44694143DAC}"/>
              </a:ext>
            </a:extLst>
          </p:cNvPr>
          <p:cNvSpPr txBox="1"/>
          <p:nvPr/>
        </p:nvSpPr>
        <p:spPr>
          <a:xfrm>
            <a:off x="92765" y="1074123"/>
            <a:ext cx="4306957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5: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Choose one part of your celebrity or character e.g. the ‘skin’ on the face. Colour the skin on the face on each picture a different one of your chosen colours.</a:t>
            </a:r>
          </a:p>
          <a:p>
            <a:endParaRPr lang="en-GB" dirty="0">
              <a:solidFill>
                <a:schemeClr val="bg1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6: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Continue choosing a different part of the picture and colouring the section on each picture a different colour.</a:t>
            </a:r>
          </a:p>
          <a:p>
            <a:endParaRPr lang="en-GB" sz="2000" dirty="0">
              <a:solidFill>
                <a:schemeClr val="bg1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000" dirty="0">
                <a:solidFill>
                  <a:srgbClr val="FFFF0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TRY NOT TO HAVE THE SAME COLOUR NEXT TO EACH OTHER ON DIFFERENT PARTS OF THE PICTURE.</a:t>
            </a:r>
          </a:p>
        </p:txBody>
      </p:sp>
    </p:spTree>
    <p:extLst>
      <p:ext uri="{BB962C8B-B14F-4D97-AF65-F5344CB8AC3E}">
        <p14:creationId xmlns:p14="http://schemas.microsoft.com/office/powerpoint/2010/main" val="19584991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27">
            <a:extLst>
              <a:ext uri="{FF2B5EF4-FFF2-40B4-BE49-F238E27FC236}">
                <a16:creationId xmlns:a16="http://schemas.microsoft.com/office/drawing/2014/main" id="{BEA34182-0429-43F5-9217-E8373125D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28">
            <a:extLst>
              <a:ext uri="{FF2B5EF4-FFF2-40B4-BE49-F238E27FC236}">
                <a16:creationId xmlns:a16="http://schemas.microsoft.com/office/drawing/2014/main" id="{BD0EFAE1-68B0-4847-AB4E-FBD880ADA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811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9">
            <a:extLst>
              <a:ext uri="{FF2B5EF4-FFF2-40B4-BE49-F238E27FC236}">
                <a16:creationId xmlns:a16="http://schemas.microsoft.com/office/drawing/2014/main" id="{740E5560-EEC6-4C8B-A9AF-A763CF2D8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479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0">
            <a:extLst>
              <a:ext uri="{FF2B5EF4-FFF2-40B4-BE49-F238E27FC236}">
                <a16:creationId xmlns:a16="http://schemas.microsoft.com/office/drawing/2014/main" id="{A2AAAE4C-F9F6-42DD-9680-917185759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2485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31">
            <a:extLst>
              <a:ext uri="{FF2B5EF4-FFF2-40B4-BE49-F238E27FC236}">
                <a16:creationId xmlns:a16="http://schemas.microsoft.com/office/drawing/2014/main" id="{12FDFB95-9FF6-45D3-BA49-023C843D3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773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32">
            <a:extLst>
              <a:ext uri="{FF2B5EF4-FFF2-40B4-BE49-F238E27FC236}">
                <a16:creationId xmlns:a16="http://schemas.microsoft.com/office/drawing/2014/main" id="{322E9EE8-D931-4425-9465-1F883E332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0965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33">
            <a:extLst>
              <a:ext uri="{FF2B5EF4-FFF2-40B4-BE49-F238E27FC236}">
                <a16:creationId xmlns:a16="http://schemas.microsoft.com/office/drawing/2014/main" id="{18CAFBFF-8C8A-4238-9137-8ABC81631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218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34">
            <a:extLst>
              <a:ext uri="{FF2B5EF4-FFF2-40B4-BE49-F238E27FC236}">
                <a16:creationId xmlns:a16="http://schemas.microsoft.com/office/drawing/2014/main" id="{C50004DE-EF8D-4A10-9171-1C3FE0BAD9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050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id="{7DD5CA4D-A7DD-484D-81CC-4742BAC64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3460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id="{9536DD6D-0BBD-49A3-B2F1-E4923BB00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6223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id="{A68F7C22-AF06-4038-BD0A-93E3DF5F5A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9558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id="{43AD3539-74DC-478D-98B3-5B930A57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9260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id="{AC06CE9E-0B7A-47B1-BBD0-0C1A22731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55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id="{17517B65-C69A-4A4B-A3CB-11F60EDD5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6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7A66971E-7FB5-4E12-B181-F5654B106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660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Rectangle 42">
            <a:extLst>
              <a:ext uri="{FF2B5EF4-FFF2-40B4-BE49-F238E27FC236}">
                <a16:creationId xmlns:a16="http://schemas.microsoft.com/office/drawing/2014/main" id="{33CB549C-9F0D-4DE9-BFA8-F1CB296F7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44614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AB49E4-3823-4D63-9EB9-A44694143DAC}"/>
              </a:ext>
            </a:extLst>
          </p:cNvPr>
          <p:cNvSpPr txBox="1"/>
          <p:nvPr/>
        </p:nvSpPr>
        <p:spPr>
          <a:xfrm>
            <a:off x="92765" y="1651784"/>
            <a:ext cx="453224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Your work is done! </a:t>
            </a:r>
          </a:p>
          <a:p>
            <a:r>
              <a:rPr lang="en-GB" sz="2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I hope you are proud of what you have produced. It’s an original art work by you. There isn’t another one in the whole world!</a:t>
            </a:r>
            <a:endParaRPr lang="en-GB" sz="2800" dirty="0">
              <a:solidFill>
                <a:srgbClr val="FFFF0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pic>
        <p:nvPicPr>
          <p:cNvPr id="5122" name="Picture 2" descr="117 Best Awards and certificates images | Award certificates ...">
            <a:extLst>
              <a:ext uri="{FF2B5EF4-FFF2-40B4-BE49-F238E27FC236}">
                <a16:creationId xmlns:a16="http://schemas.microsoft.com/office/drawing/2014/main" id="{4D5185EE-2B8B-4366-861B-E6BDC6BEF8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289" y="413182"/>
            <a:ext cx="6304753" cy="5501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69107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592</Words>
  <Application>Microsoft Office PowerPoint</Application>
  <PresentationFormat>Widescreen</PresentationFormat>
  <Paragraphs>94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Cavolini</vt:lpstr>
      <vt:lpstr>Office Theme</vt:lpstr>
      <vt:lpstr>PowerPoint Presentation</vt:lpstr>
      <vt:lpstr>Task 1: Firstly, you will research the artist Andy Warhol and create a top ten facts page.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Holden</dc:creator>
  <cp:lastModifiedBy>Kathryn Holden</cp:lastModifiedBy>
  <cp:revision>9</cp:revision>
  <cp:lastPrinted>2020-05-28T10:49:32Z</cp:lastPrinted>
  <dcterms:created xsi:type="dcterms:W3CDTF">2020-05-28T09:59:19Z</dcterms:created>
  <dcterms:modified xsi:type="dcterms:W3CDTF">2020-05-28T11:15:16Z</dcterms:modified>
</cp:coreProperties>
</file>