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gif" ContentType="image/gif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4"/>
  </p:sldMasterIdLst>
  <p:notesMasterIdLst>
    <p:notesMasterId r:id="rId35"/>
  </p:notesMasterIdLst>
  <p:handoutMasterIdLst>
    <p:handoutMasterId r:id="rId36"/>
  </p:handoutMasterIdLst>
  <p:sldIdLst>
    <p:sldId id="261" r:id="rId5"/>
    <p:sldId id="258" r:id="rId6"/>
    <p:sldId id="263" r:id="rId7"/>
    <p:sldId id="456" r:id="rId8"/>
    <p:sldId id="468" r:id="rId9"/>
    <p:sldId id="469" r:id="rId10"/>
    <p:sldId id="470" r:id="rId11"/>
    <p:sldId id="471" r:id="rId12"/>
    <p:sldId id="472" r:id="rId13"/>
    <p:sldId id="473" r:id="rId14"/>
    <p:sldId id="474" r:id="rId15"/>
    <p:sldId id="475" r:id="rId16"/>
    <p:sldId id="476" r:id="rId17"/>
    <p:sldId id="478" r:id="rId18"/>
    <p:sldId id="479" r:id="rId19"/>
    <p:sldId id="480" r:id="rId20"/>
    <p:sldId id="481" r:id="rId21"/>
    <p:sldId id="482" r:id="rId22"/>
    <p:sldId id="483" r:id="rId23"/>
    <p:sldId id="484" r:id="rId24"/>
    <p:sldId id="485" r:id="rId25"/>
    <p:sldId id="486" r:id="rId26"/>
    <p:sldId id="487" r:id="rId27"/>
    <p:sldId id="488" r:id="rId28"/>
    <p:sldId id="489" r:id="rId29"/>
    <p:sldId id="491" r:id="rId30"/>
    <p:sldId id="490" r:id="rId31"/>
    <p:sldId id="492" r:id="rId32"/>
    <p:sldId id="493" r:id="rId33"/>
    <p:sldId id="350" r:id="rId34"/>
  </p:sldIdLst>
  <p:sldSz cx="9144000" cy="6858000" type="screen4x3"/>
  <p:notesSz cx="6858000" cy="9144000"/>
  <p:embeddedFontLst>
    <p:embeddedFont>
      <p:font typeface="Sassoon Infant Rg" panose="02000503030000020003" charset="0"/>
      <p:regular r:id="rId37"/>
      <p:bold r:id="rId38"/>
    </p:embeddedFont>
    <p:embeddedFont>
      <p:font typeface="Sassoon Infant Md" panose="02000603050000020003" charset="0"/>
      <p:regular r:id="rId39"/>
    </p:embeddedFont>
    <p:embeddedFont>
      <p:font typeface="BPreplay" panose="02000503000000020004" charset="0"/>
      <p:regular r:id="rId40"/>
      <p:bold r:id="rId41"/>
      <p:italic r:id="rId42"/>
      <p:boldItalic r:id="rId43"/>
    </p:embeddedFont>
    <p:embeddedFont>
      <p:font typeface="Calibri" panose="020F0502020204030204" pitchFamily="34" charset="0"/>
      <p:regular r:id="rId44"/>
      <p:bold r:id="rId45"/>
      <p:italic r:id="rId46"/>
      <p:boldItalic r:id="rId47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3">
          <p15:clr>
            <a:srgbClr val="A4A3A4"/>
          </p15:clr>
        </p15:guide>
        <p15:guide id="2" pos="2880">
          <p15:clr>
            <a:srgbClr val="A4A3A4"/>
          </p15:clr>
        </p15:guide>
        <p15:guide id="3" pos="5307">
          <p15:clr>
            <a:srgbClr val="A4A3A4"/>
          </p15:clr>
        </p15:guide>
        <p15:guide id="4" orient="horz" pos="3997">
          <p15:clr>
            <a:srgbClr val="A4A3A4"/>
          </p15:clr>
        </p15:guide>
        <p15:guide id="5" pos="521">
          <p15:clr>
            <a:srgbClr val="A4A3A4"/>
          </p15:clr>
        </p15:guide>
        <p15:guide id="6" orient="horz" pos="1502">
          <p15:clr>
            <a:srgbClr val="A4A3A4"/>
          </p15:clr>
        </p15:guide>
        <p15:guide id="7" orient="horz" pos="459">
          <p15:clr>
            <a:srgbClr val="A4A3A4"/>
          </p15:clr>
        </p15:guide>
        <p15:guide id="8" orient="horz" pos="3884">
          <p15:clr>
            <a:srgbClr val="A4A3A4"/>
          </p15:clr>
        </p15:guide>
        <p15:guide id="9" pos="5216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A44B"/>
    <a:srgbClr val="FC6F4E"/>
    <a:srgbClr val="FFD550"/>
    <a:srgbClr val="F8A9A9"/>
    <a:srgbClr val="8EE6D3"/>
    <a:srgbClr val="51D8BC"/>
    <a:srgbClr val="AE7ED0"/>
    <a:srgbClr val="6290C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1278" y="72"/>
      </p:cViewPr>
      <p:guideLst>
        <p:guide orient="horz" pos="2183"/>
        <p:guide pos="2880"/>
        <p:guide pos="5307"/>
        <p:guide orient="horz" pos="3997"/>
        <p:guide pos="521"/>
        <p:guide orient="horz" pos="1502"/>
        <p:guide orient="horz" pos="459"/>
        <p:guide orient="horz" pos="3884"/>
        <p:guide pos="5216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font" Target="fonts/font3.fntdata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font" Target="fonts/font6.fntdata"/><Relationship Id="rId47" Type="http://schemas.openxmlformats.org/officeDocument/2006/relationships/font" Target="fonts/font11.fntdata"/><Relationship Id="rId50" Type="http://schemas.openxmlformats.org/officeDocument/2006/relationships/theme" Target="theme/theme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font" Target="fonts/font1.fntdata"/><Relationship Id="rId40" Type="http://schemas.openxmlformats.org/officeDocument/2006/relationships/font" Target="fonts/font4.fntdata"/><Relationship Id="rId45" Type="http://schemas.openxmlformats.org/officeDocument/2006/relationships/font" Target="fonts/font9.fntdata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handoutMaster" Target="handoutMasters/handoutMaster1.xml"/><Relationship Id="rId49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font" Target="fonts/font8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notesMaster" Target="notesMasters/notesMaster1.xml"/><Relationship Id="rId43" Type="http://schemas.openxmlformats.org/officeDocument/2006/relationships/font" Target="fonts/font7.fntdata"/><Relationship Id="rId48" Type="http://schemas.openxmlformats.org/officeDocument/2006/relationships/presProps" Target="presProps.xml"/><Relationship Id="rId8" Type="http://schemas.openxmlformats.org/officeDocument/2006/relationships/slide" Target="slides/slide4.xml"/><Relationship Id="rId51" Type="http://schemas.openxmlformats.org/officeDocument/2006/relationships/tableStyles" Target="tableStyles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font" Target="fonts/font2.fntdata"/><Relationship Id="rId46" Type="http://schemas.openxmlformats.org/officeDocument/2006/relationships/font" Target="fonts/font10.fntdata"/><Relationship Id="rId20" Type="http://schemas.openxmlformats.org/officeDocument/2006/relationships/slide" Target="slides/slide16.xml"/><Relationship Id="rId41" Type="http://schemas.openxmlformats.org/officeDocument/2006/relationships/font" Target="fonts/font5.fntdata"/><Relationship Id="rId1" Type="http://schemas.openxmlformats.org/officeDocument/2006/relationships/customXml" Target="../customXml/item1.xml"/><Relationship Id="rId6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975A7289-22C5-4EFD-8ED9-0391A35821EE}" type="datetimeFigureOut">
              <a:rPr lang="en-GB"/>
              <a:pPr>
                <a:defRPr/>
              </a:pPr>
              <a:t>25/05/2020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7C1F15C6-A3E9-4C1C-8414-C42D637D53A6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977246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06A2B882-A28D-434A-AF1F-E1D216C60636}" type="datetimeFigureOut">
              <a:rPr lang="en-GB"/>
              <a:pPr>
                <a:defRPr/>
              </a:pPr>
              <a:t>25/05/2020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C77B9F78-D9FF-45C5-882B-436D403E019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740184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1126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F9D01B9-9AE6-4B4D-A099-F2C9D035BD87}" type="slidenum">
              <a:rPr lang="en-GB" altLang="en-US" smtClean="0">
                <a:latin typeface="Calibri" panose="020F050202020403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4</a:t>
            </a:fld>
            <a:endParaRPr lang="en-GB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42079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133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7B07BB73-6195-43A6-8BE2-06F6F59AB7D3}" type="slidenum">
              <a:rPr lang="en-GB" altLang="en-US" smtClean="0">
                <a:latin typeface="Calibri" panose="020F050202020403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5</a:t>
            </a:fld>
            <a:endParaRPr lang="en-GB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22772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1536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BE3BFE1-55EF-43C4-A521-9A9BA9D9D525}" type="slidenum">
              <a:rPr lang="en-GB" altLang="en-US" smtClean="0">
                <a:latin typeface="Calibri" panose="020F050202020403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6</a:t>
            </a:fld>
            <a:endParaRPr lang="en-GB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208159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1741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DE16DC3-DF06-45C5-888C-B1BF68B9CEFE}" type="slidenum">
              <a:rPr lang="en-GB" altLang="en-US" smtClean="0">
                <a:latin typeface="Calibri" panose="020F050202020403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7</a:t>
            </a:fld>
            <a:endParaRPr lang="en-GB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086509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45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1946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CA8D4AA-C917-4893-9679-C1C51E937ECA}" type="slidenum">
              <a:rPr lang="en-GB" altLang="en-US" smtClean="0">
                <a:latin typeface="Calibri" panose="020F050202020403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8</a:t>
            </a:fld>
            <a:endParaRPr lang="en-GB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067014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150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2150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84CF75A-039C-4701-BD22-B0CE1C738EB5}" type="slidenum">
              <a:rPr lang="en-GB" altLang="en-US" smtClean="0">
                <a:latin typeface="Calibri" panose="020F050202020403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9</a:t>
            </a:fld>
            <a:endParaRPr lang="en-GB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744477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2355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E5B4C299-DB0C-4072-A071-F297EC5E8E41}" type="slidenum">
              <a:rPr lang="en-GB" altLang="en-US" smtClean="0">
                <a:latin typeface="Calibri" panose="020F050202020403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10</a:t>
            </a:fld>
            <a:endParaRPr lang="en-GB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461235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560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2560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E43729F-D1AB-4D4B-803C-C4A466B7CCC6}" type="slidenum">
              <a:rPr lang="en-GB" altLang="en-US" smtClean="0">
                <a:latin typeface="Calibri" panose="020F050202020403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11</a:t>
            </a:fld>
            <a:endParaRPr lang="en-GB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74475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765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2765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97A68EF-B31E-43D1-81F0-03609AD7AD00}" type="slidenum">
              <a:rPr lang="en-GB" altLang="en-US" smtClean="0">
                <a:latin typeface="Calibri" panose="020F050202020403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12</a:t>
            </a:fld>
            <a:endParaRPr lang="en-GB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889572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969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2970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7164815E-4D49-4BD7-BE5D-1A05EB00F2CF}" type="slidenum">
              <a:rPr lang="en-GB" altLang="en-US" smtClean="0">
                <a:latin typeface="Calibri" panose="020F050202020403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13</a:t>
            </a:fld>
            <a:endParaRPr lang="en-GB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26073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174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3174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A025510-82DC-4691-8A4E-B99135D3685B}" type="slidenum">
              <a:rPr lang="en-GB" altLang="en-US" smtClean="0">
                <a:latin typeface="Calibri" panose="020F050202020403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14</a:t>
            </a:fld>
            <a:endParaRPr lang="en-GB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492548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3379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683780D-BACE-4C9E-B7E5-106AE981AC4F}" type="slidenum">
              <a:rPr lang="en-GB" altLang="en-US" smtClean="0">
                <a:latin typeface="Calibri" panose="020F050202020403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15</a:t>
            </a:fld>
            <a:endParaRPr lang="en-GB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325655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584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3584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30A4F62-9F35-4E2C-AEA9-6598B01378DA}" type="slidenum">
              <a:rPr lang="en-GB" altLang="en-US" smtClean="0">
                <a:latin typeface="Calibri" panose="020F050202020403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16</a:t>
            </a:fld>
            <a:endParaRPr lang="en-GB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919619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789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3789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22ED1FE-59E9-408D-9758-07469830AF3A}" type="slidenum">
              <a:rPr lang="en-GB" altLang="en-US" smtClean="0">
                <a:latin typeface="Calibri" panose="020F050202020403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17</a:t>
            </a:fld>
            <a:endParaRPr lang="en-GB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318232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993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3994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AE6F5A6-0944-44F3-A9AD-46AED52F6EC7}" type="slidenum">
              <a:rPr lang="en-GB" altLang="en-US" smtClean="0">
                <a:latin typeface="Calibri" panose="020F050202020403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18</a:t>
            </a:fld>
            <a:endParaRPr lang="en-GB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972824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198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4198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7FA5DEE-65D2-41A7-8FC6-F75A3B6AFB44}" type="slidenum">
              <a:rPr lang="en-GB" altLang="en-US" smtClean="0">
                <a:latin typeface="Calibri" panose="020F050202020403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19</a:t>
            </a:fld>
            <a:endParaRPr lang="en-GB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013042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403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4403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973BBB0E-4680-4885-B1BC-2B16CB82A50D}" type="slidenum">
              <a:rPr lang="en-GB" altLang="en-US" smtClean="0">
                <a:latin typeface="Calibri" panose="020F050202020403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20</a:t>
            </a:fld>
            <a:endParaRPr lang="en-GB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326694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608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4608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12D329C-8511-40F1-B4A2-D299D9945899}" type="slidenum">
              <a:rPr lang="en-GB" altLang="en-US" smtClean="0">
                <a:latin typeface="Calibri" panose="020F050202020403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21</a:t>
            </a:fld>
            <a:endParaRPr lang="en-GB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479231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813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4813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E1790163-8990-4877-836B-6B48C98424B7}" type="slidenum">
              <a:rPr lang="en-GB" altLang="en-US" smtClean="0">
                <a:latin typeface="Calibri" panose="020F050202020403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22</a:t>
            </a:fld>
            <a:endParaRPr lang="en-GB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390688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017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5018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07BB3647-A3F5-4A52-9B80-4D7420B91071}" type="slidenum">
              <a:rPr lang="en-GB" altLang="en-US" smtClean="0">
                <a:latin typeface="Calibri" panose="020F050202020403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23</a:t>
            </a:fld>
            <a:endParaRPr lang="en-GB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707144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222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5222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BD72D80-3BB3-4D26-A5F3-6581D7548F25}" type="slidenum">
              <a:rPr lang="en-GB" altLang="en-US" smtClean="0">
                <a:latin typeface="Calibri" panose="020F050202020403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24</a:t>
            </a:fld>
            <a:endParaRPr lang="en-GB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5311745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427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5427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258583F-0088-405E-BF76-CFA7980C97DB}" type="slidenum">
              <a:rPr lang="en-GB" altLang="en-US" smtClean="0">
                <a:latin typeface="Calibri" panose="020F050202020403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25</a:t>
            </a:fld>
            <a:endParaRPr lang="en-GB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073058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632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5632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7CEF3CF2-6DB7-48D2-B6BF-5578543D66A5}" type="slidenum">
              <a:rPr lang="en-GB" altLang="en-US" smtClean="0">
                <a:latin typeface="Calibri" panose="020F050202020403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26</a:t>
            </a:fld>
            <a:endParaRPr lang="en-GB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595177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837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5837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1191B73-F0F4-4449-AFD1-D337C4FEA527}" type="slidenum">
              <a:rPr lang="en-GB" altLang="en-US" smtClean="0">
                <a:latin typeface="Calibri" panose="020F050202020403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27</a:t>
            </a:fld>
            <a:endParaRPr lang="en-GB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1821651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041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6042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2E422FB-D6BF-4365-B619-C136F5E835D8}" type="slidenum">
              <a:rPr lang="en-GB" altLang="en-US" smtClean="0">
                <a:latin typeface="Calibri" panose="020F050202020403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28</a:t>
            </a:fld>
            <a:endParaRPr lang="en-GB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31987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5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>
            <a:normAutofit/>
          </a:bodyPr>
          <a:lstStyle>
            <a:lvl1pPr algn="ctr">
              <a:defRPr sz="4000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32750293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5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5540613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8" y="6700838"/>
            <a:ext cx="584200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3869576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523018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7122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8" y="6700838"/>
            <a:ext cx="584200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305281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3" r:id="rId1"/>
    <p:sldLayoutId id="2147483844" r:id="rId2"/>
    <p:sldLayoutId id="2147483845" r:id="rId3"/>
    <p:sldLayoutId id="2147483841" r:id="rId4"/>
    <p:sldLayoutId id="2147483842" r:id="rId5"/>
    <p:sldLayoutId id="2147483846" r:id="rId6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kern="1200">
          <a:solidFill>
            <a:srgbClr val="1C1C1C"/>
          </a:solidFill>
          <a:latin typeface="Sassoon Infant Md" panose="02000603050000020003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image" Target="../media/image15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12" Type="http://schemas.openxmlformats.org/officeDocument/2006/relationships/image" Target="../media/image1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11" Type="http://schemas.openxmlformats.org/officeDocument/2006/relationships/image" Target="../media/image13.png"/><Relationship Id="rId5" Type="http://schemas.openxmlformats.org/officeDocument/2006/relationships/image" Target="../media/image7.png"/><Relationship Id="rId10" Type="http://schemas.openxmlformats.org/officeDocument/2006/relationships/image" Target="../media/image12.png"/><Relationship Id="rId4" Type="http://schemas.openxmlformats.org/officeDocument/2006/relationships/image" Target="../media/image6.png"/><Relationship Id="rId9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1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openxmlformats.org/officeDocument/2006/relationships/image" Target="../media/image16.png"/><Relationship Id="rId4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5.png"/><Relationship Id="rId7" Type="http://schemas.openxmlformats.org/officeDocument/2006/relationships/image" Target="../media/image2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5" Type="http://schemas.openxmlformats.org/officeDocument/2006/relationships/image" Target="../media/image16.png"/><Relationship Id="rId4" Type="http://schemas.openxmlformats.org/officeDocument/2006/relationships/image" Target="../media/image2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26.gi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5" Type="http://schemas.openxmlformats.org/officeDocument/2006/relationships/image" Target="../media/image16.png"/><Relationship Id="rId4" Type="http://schemas.openxmlformats.org/officeDocument/2006/relationships/image" Target="../media/image2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29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png"/><Relationship Id="rId5" Type="http://schemas.openxmlformats.org/officeDocument/2006/relationships/image" Target="../media/image16.png"/><Relationship Id="rId4" Type="http://schemas.openxmlformats.org/officeDocument/2006/relationships/image" Target="../media/image27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image" Target="../media/image5.png"/><Relationship Id="rId7" Type="http://schemas.openxmlformats.org/officeDocument/2006/relationships/image" Target="../media/image3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png"/><Relationship Id="rId5" Type="http://schemas.openxmlformats.org/officeDocument/2006/relationships/image" Target="../media/image16.png"/><Relationship Id="rId4" Type="http://schemas.openxmlformats.org/officeDocument/2006/relationships/image" Target="../media/image1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3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png"/><Relationship Id="rId5" Type="http://schemas.openxmlformats.org/officeDocument/2006/relationships/image" Target="../media/image16.png"/><Relationship Id="rId4" Type="http://schemas.openxmlformats.org/officeDocument/2006/relationships/image" Target="../media/image27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openxmlformats.org/officeDocument/2006/relationships/image" Target="../media/image5.png"/><Relationship Id="rId7" Type="http://schemas.openxmlformats.org/officeDocument/2006/relationships/image" Target="../media/image3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png"/><Relationship Id="rId5" Type="http://schemas.openxmlformats.org/officeDocument/2006/relationships/image" Target="../media/image16.png"/><Relationship Id="rId4" Type="http://schemas.openxmlformats.org/officeDocument/2006/relationships/image" Target="../media/image27.png"/><Relationship Id="rId9" Type="http://schemas.openxmlformats.org/officeDocument/2006/relationships/image" Target="../media/image38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5.pn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8.png"/><Relationship Id="rId10" Type="http://schemas.openxmlformats.org/officeDocument/2006/relationships/image" Target="../media/image14.png"/><Relationship Id="rId4" Type="http://schemas.openxmlformats.org/officeDocument/2006/relationships/image" Target="../media/image39.png"/><Relationship Id="rId9" Type="http://schemas.openxmlformats.org/officeDocument/2006/relationships/image" Target="../media/image13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image" Target="../media/image15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12" Type="http://schemas.openxmlformats.org/officeDocument/2006/relationships/image" Target="../media/image1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11" Type="http://schemas.openxmlformats.org/officeDocument/2006/relationships/image" Target="../media/image13.png"/><Relationship Id="rId5" Type="http://schemas.openxmlformats.org/officeDocument/2006/relationships/image" Target="../media/image7.png"/><Relationship Id="rId10" Type="http://schemas.openxmlformats.org/officeDocument/2006/relationships/image" Target="../media/image12.png"/><Relationship Id="rId4" Type="http://schemas.openxmlformats.org/officeDocument/2006/relationships/image" Target="../media/image6.png"/><Relationship Id="rId9" Type="http://schemas.openxmlformats.org/officeDocument/2006/relationships/image" Target="../media/image11.png"/><Relationship Id="rId14" Type="http://schemas.openxmlformats.org/officeDocument/2006/relationships/image" Target="../media/image40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13" Type="http://schemas.openxmlformats.org/officeDocument/2006/relationships/image" Target="../media/image47.png"/><Relationship Id="rId3" Type="http://schemas.openxmlformats.org/officeDocument/2006/relationships/image" Target="../media/image5.png"/><Relationship Id="rId7" Type="http://schemas.openxmlformats.org/officeDocument/2006/relationships/image" Target="../media/image15.png"/><Relationship Id="rId12" Type="http://schemas.openxmlformats.org/officeDocument/2006/relationships/image" Target="../media/image4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3.png"/><Relationship Id="rId11" Type="http://schemas.openxmlformats.org/officeDocument/2006/relationships/image" Target="../media/image45.png"/><Relationship Id="rId5" Type="http://schemas.openxmlformats.org/officeDocument/2006/relationships/image" Target="../media/image42.png"/><Relationship Id="rId10" Type="http://schemas.openxmlformats.org/officeDocument/2006/relationships/image" Target="../media/image14.png"/><Relationship Id="rId4" Type="http://schemas.openxmlformats.org/officeDocument/2006/relationships/image" Target="../media/image41.png"/><Relationship Id="rId9" Type="http://schemas.openxmlformats.org/officeDocument/2006/relationships/image" Target="../media/image13.png"/><Relationship Id="rId14" Type="http://schemas.openxmlformats.org/officeDocument/2006/relationships/image" Target="../media/image48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13" Type="http://schemas.openxmlformats.org/officeDocument/2006/relationships/image" Target="../media/image47.png"/><Relationship Id="rId3" Type="http://schemas.openxmlformats.org/officeDocument/2006/relationships/image" Target="../media/image5.png"/><Relationship Id="rId7" Type="http://schemas.openxmlformats.org/officeDocument/2006/relationships/image" Target="../media/image15.png"/><Relationship Id="rId12" Type="http://schemas.openxmlformats.org/officeDocument/2006/relationships/image" Target="../media/image4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3.png"/><Relationship Id="rId11" Type="http://schemas.openxmlformats.org/officeDocument/2006/relationships/image" Target="../media/image45.png"/><Relationship Id="rId5" Type="http://schemas.openxmlformats.org/officeDocument/2006/relationships/image" Target="../media/image42.png"/><Relationship Id="rId10" Type="http://schemas.openxmlformats.org/officeDocument/2006/relationships/image" Target="../media/image14.png"/><Relationship Id="rId4" Type="http://schemas.openxmlformats.org/officeDocument/2006/relationships/image" Target="../media/image41.png"/><Relationship Id="rId9" Type="http://schemas.openxmlformats.org/officeDocument/2006/relationships/image" Target="../media/image13.png"/><Relationship Id="rId14" Type="http://schemas.openxmlformats.org/officeDocument/2006/relationships/image" Target="../media/image48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png"/><Relationship Id="rId3" Type="http://schemas.openxmlformats.org/officeDocument/2006/relationships/image" Target="../media/image5.png"/><Relationship Id="rId7" Type="http://schemas.openxmlformats.org/officeDocument/2006/relationships/image" Target="../media/image51.png"/><Relationship Id="rId12" Type="http://schemas.openxmlformats.org/officeDocument/2006/relationships/image" Target="../media/image5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0.png"/><Relationship Id="rId11" Type="http://schemas.openxmlformats.org/officeDocument/2006/relationships/image" Target="../media/image55.png"/><Relationship Id="rId5" Type="http://schemas.openxmlformats.org/officeDocument/2006/relationships/image" Target="../media/image45.png"/><Relationship Id="rId10" Type="http://schemas.openxmlformats.org/officeDocument/2006/relationships/image" Target="../media/image54.png"/><Relationship Id="rId4" Type="http://schemas.openxmlformats.org/officeDocument/2006/relationships/image" Target="../media/image49.png"/><Relationship Id="rId9" Type="http://schemas.openxmlformats.org/officeDocument/2006/relationships/image" Target="../media/image5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5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7.png"/><Relationship Id="rId4" Type="http://schemas.openxmlformats.org/officeDocument/2006/relationships/image" Target="../media/image40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20.png"/><Relationship Id="rId4" Type="http://schemas.openxmlformats.org/officeDocument/2006/relationships/image" Target="../media/image40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0.png"/><Relationship Id="rId5" Type="http://schemas.openxmlformats.org/officeDocument/2006/relationships/image" Target="../media/image59.png"/><Relationship Id="rId4" Type="http://schemas.openxmlformats.org/officeDocument/2006/relationships/image" Target="../media/image58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2.png"/><Relationship Id="rId5" Type="http://schemas.openxmlformats.org/officeDocument/2006/relationships/image" Target="../media/image61.png"/><Relationship Id="rId4" Type="http://schemas.openxmlformats.org/officeDocument/2006/relationships/image" Target="../media/image40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4.jpeg"/><Relationship Id="rId4" Type="http://schemas.openxmlformats.org/officeDocument/2006/relationships/image" Target="../media/image63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3.png"/><Relationship Id="rId4" Type="http://schemas.openxmlformats.org/officeDocument/2006/relationships/image" Target="../media/image65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6.jpg"/><Relationship Id="rId4" Type="http://schemas.openxmlformats.org/officeDocument/2006/relationships/image" Target="../media/image63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20.png"/><Relationship Id="rId4" Type="http://schemas.openxmlformats.org/officeDocument/2006/relationships/image" Target="../media/image63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463"/>
            <a:ext cx="9144000" cy="68802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5" name="TextBox 6"/>
          <p:cNvSpPr txBox="1">
            <a:spLocks noChangeArrowheads="1"/>
          </p:cNvSpPr>
          <p:nvPr/>
        </p:nvSpPr>
        <p:spPr bwMode="auto">
          <a:xfrm>
            <a:off x="2071688" y="6383338"/>
            <a:ext cx="49926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bg1"/>
                </a:solidFill>
                <a:latin typeface="BPreplay" panose="02000503000000020004" pitchFamily="50" charset="0"/>
              </a:rPr>
              <a:t>Year One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6251575"/>
            <a:ext cx="9144000" cy="611188"/>
          </a:xfrm>
          <a:prstGeom prst="rect">
            <a:avLst/>
          </a:prstGeom>
          <a:solidFill>
            <a:srgbClr val="A2177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cxnSp>
        <p:nvCxnSpPr>
          <p:cNvPr id="6" name="Straight Connector 5"/>
          <p:cNvCxnSpPr/>
          <p:nvPr/>
        </p:nvCxnSpPr>
        <p:spPr>
          <a:xfrm>
            <a:off x="0" y="6251575"/>
            <a:ext cx="9261475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198" name="TextBox 10"/>
          <p:cNvSpPr txBox="1">
            <a:spLocks noChangeArrowheads="1"/>
          </p:cNvSpPr>
          <p:nvPr/>
        </p:nvSpPr>
        <p:spPr bwMode="auto">
          <a:xfrm>
            <a:off x="2281238" y="6464300"/>
            <a:ext cx="4573587" cy="207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800" b="1">
                <a:solidFill>
                  <a:schemeClr val="bg1"/>
                </a:solidFill>
                <a:latin typeface="BPreplay" panose="02000503000000020004" pitchFamily="50" charset="0"/>
              </a:rPr>
              <a:t>Science</a:t>
            </a:r>
            <a:r>
              <a:rPr lang="en-GB" altLang="en-US" sz="800">
                <a:solidFill>
                  <a:schemeClr val="bg1"/>
                </a:solidFill>
                <a:latin typeface="BPreplay" panose="02000503000000020004" pitchFamily="50" charset="0"/>
              </a:rPr>
              <a:t> | Year 4 | Living Things and Their Habitats | Grouping Living Things | Lesson 1</a:t>
            </a:r>
          </a:p>
        </p:txBody>
      </p:sp>
      <p:sp>
        <p:nvSpPr>
          <p:cNvPr id="8199" name="Text Placeholder 16"/>
          <p:cNvSpPr>
            <a:spLocks noGrp="1"/>
          </p:cNvSpPr>
          <p:nvPr>
            <p:ph type="body" sz="quarter" idx="10"/>
          </p:nvPr>
        </p:nvSpPr>
        <p:spPr>
          <a:xfrm>
            <a:off x="1655763" y="3200400"/>
            <a:ext cx="5832475" cy="542925"/>
          </a:xfrm>
        </p:spPr>
        <p:txBody>
          <a:bodyPr/>
          <a:lstStyle/>
          <a:p>
            <a:pPr eaLnBrk="1" hangingPunct="1"/>
            <a:r>
              <a:rPr lang="en-GB" altLang="en-US"/>
              <a:t>Living Things and Their Habitats</a:t>
            </a:r>
          </a:p>
        </p:txBody>
      </p:sp>
      <p:sp>
        <p:nvSpPr>
          <p:cNvPr id="8200" name="Title 17"/>
          <p:cNvSpPr>
            <a:spLocks noGrp="1"/>
          </p:cNvSpPr>
          <p:nvPr>
            <p:ph type="title"/>
          </p:nvPr>
        </p:nvSpPr>
        <p:spPr>
          <a:xfrm>
            <a:off x="539750" y="2359025"/>
            <a:ext cx="8064500" cy="655638"/>
          </a:xfrm>
        </p:spPr>
        <p:txBody>
          <a:bodyPr/>
          <a:lstStyle/>
          <a:p>
            <a:pPr eaLnBrk="1" hangingPunct="1"/>
            <a:r>
              <a:rPr lang="en-GB" altLang="en-US"/>
              <a:t>Science</a:t>
            </a:r>
          </a:p>
        </p:txBody>
      </p:sp>
      <p:pic>
        <p:nvPicPr>
          <p:cNvPr id="8201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5550" y="982663"/>
            <a:ext cx="1612900" cy="1071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8" y="2927350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9220" name="Title 1"/>
          <p:cNvSpPr txBox="1">
            <a:spLocks/>
          </p:cNvSpPr>
          <p:nvPr/>
        </p:nvSpPr>
        <p:spPr bwMode="auto">
          <a:xfrm>
            <a:off x="628650" y="30718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>
                <a:solidFill>
                  <a:schemeClr val="tx1"/>
                </a:solidFill>
                <a:latin typeface="Sassoon Infant Md" panose="02000603050000020003" pitchFamily="50" charset="0"/>
              </a:rPr>
              <a:t>Success Criteria</a:t>
            </a:r>
          </a:p>
        </p:txBody>
      </p:sp>
      <p:sp>
        <p:nvSpPr>
          <p:cNvPr id="9221" name="Title 1"/>
          <p:cNvSpPr txBox="1">
            <a:spLocks/>
          </p:cNvSpPr>
          <p:nvPr/>
        </p:nvSpPr>
        <p:spPr bwMode="auto">
          <a:xfrm>
            <a:off x="628650" y="7350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>
                <a:solidFill>
                  <a:schemeClr val="tx1"/>
                </a:solidFill>
                <a:latin typeface="Sassoon Infant Md" panose="02000603050000020003" pitchFamily="50" charset="0"/>
              </a:rPr>
              <a:t>Aim</a:t>
            </a:r>
          </a:p>
        </p:txBody>
      </p:sp>
      <p:sp>
        <p:nvSpPr>
          <p:cNvPr id="9222" name="Content Placeholder 15"/>
          <p:cNvSpPr>
            <a:spLocks noGrp="1"/>
          </p:cNvSpPr>
          <p:nvPr>
            <p:ph idx="1"/>
          </p:nvPr>
        </p:nvSpPr>
        <p:spPr>
          <a:xfrm>
            <a:off x="628650" y="1127125"/>
            <a:ext cx="7886700" cy="1409700"/>
          </a:xfrm>
        </p:spPr>
        <p:txBody>
          <a:bodyPr/>
          <a:lstStyle/>
          <a:p>
            <a:pPr eaLnBrk="1" hangingPunct="1"/>
            <a:r>
              <a:rPr lang="en-GB" altLang="en-US" dirty="0"/>
              <a:t>I can group living things in a range of ways. </a:t>
            </a:r>
          </a:p>
          <a:p>
            <a:pPr eaLnBrk="1" hangingPunct="1"/>
            <a:r>
              <a:rPr lang="en-GB" altLang="en-US" dirty="0"/>
              <a:t>I can use a range of methods to sort living things. </a:t>
            </a:r>
          </a:p>
        </p:txBody>
      </p:sp>
      <p:sp>
        <p:nvSpPr>
          <p:cNvPr id="9223" name="Content Placeholder 15"/>
          <p:cNvSpPr txBox="1">
            <a:spLocks/>
          </p:cNvSpPr>
          <p:nvPr/>
        </p:nvSpPr>
        <p:spPr bwMode="auto">
          <a:xfrm>
            <a:off x="628650" y="3614738"/>
            <a:ext cx="7886700" cy="2430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 tIns="252000" rIns="252000" bIns="180000"/>
          <a:lstStyle>
            <a:lvl1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r>
              <a:rPr lang="en-GB" altLang="en-US"/>
              <a:t>I can sort living things into groups. </a:t>
            </a:r>
          </a:p>
          <a:p>
            <a:r>
              <a:rPr lang="en-GB" altLang="en-US"/>
              <a:t>I can generate criteria to sort living things.</a:t>
            </a:r>
          </a:p>
          <a:p>
            <a:r>
              <a:rPr lang="en-GB" altLang="en-US"/>
              <a:t>I can sort living things into a Venn diagram.</a:t>
            </a:r>
          </a:p>
          <a:p>
            <a:r>
              <a:rPr lang="en-GB" altLang="en-US"/>
              <a:t>I can sort living things into a Carroll diagram. 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/>
          <p:cNvSpPr/>
          <p:nvPr/>
        </p:nvSpPr>
        <p:spPr>
          <a:xfrm>
            <a:off x="635000" y="1946275"/>
            <a:ext cx="7867650" cy="4268788"/>
          </a:xfrm>
          <a:prstGeom prst="roundRect">
            <a:avLst>
              <a:gd name="adj" fmla="val 2464"/>
            </a:avLst>
          </a:prstGeom>
          <a:solidFill>
            <a:srgbClr val="F8A9A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1269" name="Title 5"/>
          <p:cNvSpPr>
            <a:spLocks noGrp="1"/>
          </p:cNvSpPr>
          <p:nvPr>
            <p:ph type="title"/>
          </p:nvPr>
        </p:nvSpPr>
        <p:spPr>
          <a:xfrm>
            <a:off x="484188" y="712788"/>
            <a:ext cx="8220075" cy="631825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en-GB" dirty="0"/>
              <a:t>Life Processes</a:t>
            </a:r>
            <a:endParaRPr lang="en-GB" altLang="en-US" dirty="0"/>
          </a:p>
        </p:txBody>
      </p:sp>
      <p:sp>
        <p:nvSpPr>
          <p:cNvPr id="10244" name="Rectangle 1"/>
          <p:cNvSpPr>
            <a:spLocks noChangeArrowheads="1"/>
          </p:cNvSpPr>
          <p:nvPr/>
        </p:nvSpPr>
        <p:spPr bwMode="auto">
          <a:xfrm>
            <a:off x="2239963" y="1447800"/>
            <a:ext cx="4708525" cy="349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buFont typeface="Arial" panose="020B0604020202020204" pitchFamily="34" charset="0"/>
              <a:buNone/>
            </a:pPr>
            <a:r>
              <a:rPr lang="en-GB" altLang="en-US"/>
              <a:t>What do all these things have in common? </a:t>
            </a:r>
          </a:p>
        </p:txBody>
      </p:sp>
      <p:pic>
        <p:nvPicPr>
          <p:cNvPr id="10245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975" y="2508250"/>
            <a:ext cx="1854200" cy="3363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6" name="Picture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1563" y="3160713"/>
            <a:ext cx="1011237" cy="2760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7" name="Picture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9775" y="4995863"/>
            <a:ext cx="1314450" cy="846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8" name="Picture 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9788" y="2489200"/>
            <a:ext cx="3481387" cy="1216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9" name="Picture 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0163" y="2632075"/>
            <a:ext cx="1423987" cy="1128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50" name="Picture 6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6269"/>
          <a:stretch>
            <a:fillRect/>
          </a:stretch>
        </p:blipFill>
        <p:spPr bwMode="auto">
          <a:xfrm>
            <a:off x="3754438" y="3854450"/>
            <a:ext cx="963612" cy="146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51" name="Picture 7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4588" y="3902075"/>
            <a:ext cx="1277937" cy="193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52" name="Picture 9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9688" y="2401888"/>
            <a:ext cx="1866900" cy="151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53" name="Picture 10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0475" y="3789363"/>
            <a:ext cx="1712913" cy="1314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54" name="Picture 11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6050" y="5081588"/>
            <a:ext cx="1373188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4995863" y="1498600"/>
            <a:ext cx="3444875" cy="4665663"/>
          </a:xfrm>
          <a:prstGeom prst="roundRect">
            <a:avLst>
              <a:gd name="adj" fmla="val 2464"/>
            </a:avLst>
          </a:prstGeom>
          <a:solidFill>
            <a:srgbClr val="FFD5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sp>
        <p:nvSpPr>
          <p:cNvPr id="11" name="Rounded Rectangle 10"/>
          <p:cNvSpPr/>
          <p:nvPr/>
        </p:nvSpPr>
        <p:spPr>
          <a:xfrm>
            <a:off x="701675" y="1498600"/>
            <a:ext cx="4132263" cy="4665663"/>
          </a:xfrm>
          <a:prstGeom prst="roundRect">
            <a:avLst>
              <a:gd name="adj" fmla="val 2464"/>
            </a:avLst>
          </a:prstGeom>
          <a:solidFill>
            <a:srgbClr val="FFA44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9" name="Title 5"/>
          <p:cNvSpPr>
            <a:spLocks noGrp="1"/>
          </p:cNvSpPr>
          <p:nvPr>
            <p:ph type="title"/>
          </p:nvPr>
        </p:nvSpPr>
        <p:spPr>
          <a:xfrm>
            <a:off x="484188" y="712788"/>
            <a:ext cx="8220075" cy="631825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en-GB" dirty="0"/>
              <a:t>Life Processes</a:t>
            </a:r>
            <a:endParaRPr lang="en-GB" altLang="en-US" dirty="0"/>
          </a:p>
        </p:txBody>
      </p:sp>
      <p:sp>
        <p:nvSpPr>
          <p:cNvPr id="5" name="Rectangle 4"/>
          <p:cNvSpPr/>
          <p:nvPr/>
        </p:nvSpPr>
        <p:spPr>
          <a:xfrm>
            <a:off x="1020763" y="1855788"/>
            <a:ext cx="3573462" cy="424656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en-GB" dirty="0">
                <a:latin typeface="+mn-lt"/>
              </a:rPr>
              <a:t>All of these images are of living things. Sometimes we call them </a:t>
            </a:r>
            <a:r>
              <a:rPr lang="en-GB" b="1" dirty="0">
                <a:latin typeface="+mn-lt"/>
              </a:rPr>
              <a:t>‘organisms’. </a:t>
            </a:r>
          </a:p>
          <a:p>
            <a:pPr algn="ctr">
              <a:defRPr/>
            </a:pPr>
            <a:endParaRPr lang="en-GB" dirty="0">
              <a:latin typeface="+mn-lt"/>
            </a:endParaRPr>
          </a:p>
          <a:p>
            <a:pPr algn="ctr">
              <a:defRPr/>
            </a:pPr>
            <a:r>
              <a:rPr lang="en-GB" dirty="0">
                <a:latin typeface="+mn-lt"/>
              </a:rPr>
              <a:t>Even though they might be very different from each other, all of these organisms share certain characteristics. All living things do certain things to stay alive. These are called </a:t>
            </a:r>
            <a:r>
              <a:rPr lang="en-GB" b="1" dirty="0">
                <a:latin typeface="+mn-lt"/>
              </a:rPr>
              <a:t>life processes.</a:t>
            </a:r>
          </a:p>
          <a:p>
            <a:pPr algn="ctr">
              <a:defRPr/>
            </a:pPr>
            <a:endParaRPr lang="en-GB" b="1" dirty="0">
              <a:latin typeface="+mn-lt"/>
            </a:endParaRPr>
          </a:p>
          <a:p>
            <a:pPr algn="ctr">
              <a:defRPr/>
            </a:pPr>
            <a:r>
              <a:rPr lang="en-GB" dirty="0">
                <a:latin typeface="+mn-lt"/>
              </a:rPr>
              <a:t>All animals, including humans, do these things. Plants do too, although they do them in different ways. </a:t>
            </a:r>
          </a:p>
          <a:p>
            <a:pPr algn="ctr">
              <a:defRPr/>
            </a:pPr>
            <a:endParaRPr lang="en-GB" dirty="0">
              <a:latin typeface="+mn-lt"/>
            </a:endParaRPr>
          </a:p>
        </p:txBody>
      </p:sp>
      <p:sp>
        <p:nvSpPr>
          <p:cNvPr id="12294" name="Rectangle 5"/>
          <p:cNvSpPr>
            <a:spLocks noChangeArrowheads="1"/>
          </p:cNvSpPr>
          <p:nvPr/>
        </p:nvSpPr>
        <p:spPr bwMode="auto">
          <a:xfrm>
            <a:off x="5397500" y="1855788"/>
            <a:ext cx="2641600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We can remember life processes by thinking about Mrs Gren.</a:t>
            </a:r>
          </a:p>
        </p:txBody>
      </p:sp>
      <p:pic>
        <p:nvPicPr>
          <p:cNvPr id="12295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0525" y="3135313"/>
            <a:ext cx="2568575" cy="2632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4995863" y="1498600"/>
            <a:ext cx="3444875" cy="4665663"/>
          </a:xfrm>
          <a:prstGeom prst="roundRect">
            <a:avLst>
              <a:gd name="adj" fmla="val 2464"/>
            </a:avLst>
          </a:prstGeom>
          <a:solidFill>
            <a:srgbClr val="FFD5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sp>
        <p:nvSpPr>
          <p:cNvPr id="11" name="Rounded Rectangle 10"/>
          <p:cNvSpPr/>
          <p:nvPr/>
        </p:nvSpPr>
        <p:spPr>
          <a:xfrm>
            <a:off x="701675" y="1498600"/>
            <a:ext cx="4132263" cy="4665663"/>
          </a:xfrm>
          <a:prstGeom prst="roundRect">
            <a:avLst>
              <a:gd name="adj" fmla="val 2464"/>
            </a:avLst>
          </a:prstGeom>
          <a:solidFill>
            <a:srgbClr val="FC6F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9" name="Title 5"/>
          <p:cNvSpPr>
            <a:spLocks noGrp="1"/>
          </p:cNvSpPr>
          <p:nvPr>
            <p:ph type="title"/>
          </p:nvPr>
        </p:nvSpPr>
        <p:spPr>
          <a:xfrm>
            <a:off x="484188" y="712788"/>
            <a:ext cx="8220075" cy="631825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en-GB" dirty="0"/>
              <a:t>Life Processes</a:t>
            </a:r>
            <a:endParaRPr lang="en-GB" altLang="en-US" dirty="0"/>
          </a:p>
        </p:txBody>
      </p:sp>
      <p:sp>
        <p:nvSpPr>
          <p:cNvPr id="5" name="Rectangle 4"/>
          <p:cNvSpPr/>
          <p:nvPr/>
        </p:nvSpPr>
        <p:spPr>
          <a:xfrm>
            <a:off x="1012825" y="1703388"/>
            <a:ext cx="3573463" cy="427831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n-GB" sz="3400" b="1" dirty="0">
                <a:solidFill>
                  <a:srgbClr val="FFD550"/>
                </a:solidFill>
                <a:latin typeface="+mn-lt"/>
              </a:rPr>
              <a:t>M</a:t>
            </a:r>
            <a:r>
              <a:rPr lang="en-GB" sz="3400" dirty="0">
                <a:latin typeface="+mn-lt"/>
              </a:rPr>
              <a:t>ovement</a:t>
            </a:r>
          </a:p>
          <a:p>
            <a:pPr>
              <a:defRPr/>
            </a:pPr>
            <a:r>
              <a:rPr lang="en-GB" sz="3400" b="1" dirty="0">
                <a:solidFill>
                  <a:srgbClr val="FFD550"/>
                </a:solidFill>
                <a:latin typeface="+mn-lt"/>
              </a:rPr>
              <a:t>R</a:t>
            </a:r>
            <a:r>
              <a:rPr lang="en-GB" sz="3400" dirty="0">
                <a:latin typeface="+mn-lt"/>
              </a:rPr>
              <a:t>espiration</a:t>
            </a:r>
          </a:p>
          <a:p>
            <a:pPr>
              <a:defRPr/>
            </a:pPr>
            <a:r>
              <a:rPr lang="en-GB" sz="3400" b="1" dirty="0">
                <a:solidFill>
                  <a:srgbClr val="FFD550"/>
                </a:solidFill>
                <a:latin typeface="+mn-lt"/>
              </a:rPr>
              <a:t>S</a:t>
            </a:r>
            <a:r>
              <a:rPr lang="en-GB" sz="3400" dirty="0">
                <a:latin typeface="+mn-lt"/>
              </a:rPr>
              <a:t>ensitivity</a:t>
            </a:r>
          </a:p>
          <a:p>
            <a:pPr>
              <a:defRPr/>
            </a:pPr>
            <a:endParaRPr lang="en-GB" sz="3400" dirty="0">
              <a:latin typeface="+mn-lt"/>
            </a:endParaRPr>
          </a:p>
          <a:p>
            <a:pPr>
              <a:defRPr/>
            </a:pPr>
            <a:r>
              <a:rPr lang="en-GB" sz="3400" b="1" dirty="0">
                <a:solidFill>
                  <a:srgbClr val="FFD550"/>
                </a:solidFill>
                <a:latin typeface="+mn-lt"/>
              </a:rPr>
              <a:t>G</a:t>
            </a:r>
            <a:r>
              <a:rPr lang="en-GB" sz="3400" dirty="0">
                <a:latin typeface="+mn-lt"/>
              </a:rPr>
              <a:t>rowth</a:t>
            </a:r>
          </a:p>
          <a:p>
            <a:pPr>
              <a:defRPr/>
            </a:pPr>
            <a:r>
              <a:rPr lang="en-GB" sz="3400" b="1" dirty="0">
                <a:solidFill>
                  <a:srgbClr val="FFD550"/>
                </a:solidFill>
                <a:latin typeface="+mn-lt"/>
              </a:rPr>
              <a:t>R</a:t>
            </a:r>
            <a:r>
              <a:rPr lang="en-GB" sz="3400" dirty="0">
                <a:latin typeface="+mn-lt"/>
              </a:rPr>
              <a:t>eproduction</a:t>
            </a:r>
          </a:p>
          <a:p>
            <a:pPr>
              <a:defRPr/>
            </a:pPr>
            <a:r>
              <a:rPr lang="en-GB" sz="3400" b="1" dirty="0">
                <a:solidFill>
                  <a:srgbClr val="FFD550"/>
                </a:solidFill>
                <a:latin typeface="+mn-lt"/>
              </a:rPr>
              <a:t>E</a:t>
            </a:r>
            <a:r>
              <a:rPr lang="en-GB" sz="3400" dirty="0">
                <a:latin typeface="+mn-lt"/>
              </a:rPr>
              <a:t>xcretion</a:t>
            </a:r>
          </a:p>
          <a:p>
            <a:pPr>
              <a:defRPr/>
            </a:pPr>
            <a:r>
              <a:rPr lang="en-GB" sz="3400" b="1" dirty="0">
                <a:solidFill>
                  <a:srgbClr val="FFD550"/>
                </a:solidFill>
                <a:latin typeface="+mn-lt"/>
              </a:rPr>
              <a:t>N</a:t>
            </a:r>
            <a:r>
              <a:rPr lang="en-GB" sz="3400" dirty="0">
                <a:latin typeface="+mn-lt"/>
              </a:rPr>
              <a:t>utrition</a:t>
            </a:r>
          </a:p>
        </p:txBody>
      </p:sp>
      <p:pic>
        <p:nvPicPr>
          <p:cNvPr id="14342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0525" y="3135313"/>
            <a:ext cx="2568575" cy="2632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7"/>
          <p:cNvSpPr/>
          <p:nvPr/>
        </p:nvSpPr>
        <p:spPr>
          <a:xfrm>
            <a:off x="4968875" y="2009775"/>
            <a:ext cx="3571875" cy="6159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en-GB" sz="3400" b="1" dirty="0">
                <a:solidFill>
                  <a:srgbClr val="FC6F4E"/>
                </a:solidFill>
                <a:latin typeface="+mn-lt"/>
              </a:rPr>
              <a:t>MRS GREN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4646613" y="1498600"/>
            <a:ext cx="3794125" cy="2235200"/>
          </a:xfrm>
          <a:prstGeom prst="roundRect">
            <a:avLst>
              <a:gd name="adj" fmla="val 2464"/>
            </a:avLst>
          </a:prstGeom>
          <a:solidFill>
            <a:srgbClr val="FFD5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sp>
        <p:nvSpPr>
          <p:cNvPr id="11" name="Rounded Rectangle 10"/>
          <p:cNvSpPr/>
          <p:nvPr/>
        </p:nvSpPr>
        <p:spPr>
          <a:xfrm>
            <a:off x="701675" y="1498600"/>
            <a:ext cx="3776663" cy="4665663"/>
          </a:xfrm>
          <a:prstGeom prst="roundRect">
            <a:avLst>
              <a:gd name="adj" fmla="val 2464"/>
            </a:avLst>
          </a:prstGeom>
          <a:solidFill>
            <a:srgbClr val="FC6F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9" name="Title 5"/>
          <p:cNvSpPr>
            <a:spLocks noGrp="1"/>
          </p:cNvSpPr>
          <p:nvPr>
            <p:ph type="title"/>
          </p:nvPr>
        </p:nvSpPr>
        <p:spPr>
          <a:xfrm>
            <a:off x="484188" y="712788"/>
            <a:ext cx="8220075" cy="631825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en-GB" dirty="0"/>
              <a:t>Life Processes</a:t>
            </a:r>
            <a:endParaRPr lang="en-GB" altLang="en-US" dirty="0"/>
          </a:p>
        </p:txBody>
      </p:sp>
      <p:sp>
        <p:nvSpPr>
          <p:cNvPr id="5" name="Rectangle 4"/>
          <p:cNvSpPr/>
          <p:nvPr/>
        </p:nvSpPr>
        <p:spPr>
          <a:xfrm>
            <a:off x="906463" y="1625600"/>
            <a:ext cx="3571875" cy="61595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n-GB" sz="3400" b="1" dirty="0">
                <a:solidFill>
                  <a:srgbClr val="FFD550"/>
                </a:solidFill>
                <a:latin typeface="+mn-lt"/>
              </a:rPr>
              <a:t>M</a:t>
            </a:r>
            <a:r>
              <a:rPr lang="en-GB" sz="3400" dirty="0">
                <a:latin typeface="+mn-lt"/>
              </a:rPr>
              <a:t>ovement</a:t>
            </a:r>
          </a:p>
        </p:txBody>
      </p:sp>
      <p:pic>
        <p:nvPicPr>
          <p:cNvPr id="16390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3500" y="2647950"/>
            <a:ext cx="3252788" cy="287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91" name="Rectangle 11"/>
          <p:cNvSpPr>
            <a:spLocks noChangeArrowheads="1"/>
          </p:cNvSpPr>
          <p:nvPr/>
        </p:nvSpPr>
        <p:spPr bwMode="auto">
          <a:xfrm>
            <a:off x="1362075" y="2851150"/>
            <a:ext cx="1597025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chemeClr val="tx1"/>
                </a:solidFill>
              </a:rPr>
              <a:t>Animals 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chemeClr val="tx1"/>
                </a:solidFill>
              </a:rPr>
              <a:t>move around 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chemeClr val="tx1"/>
                </a:solidFill>
              </a:rPr>
              <a:t>to get from 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chemeClr val="tx1"/>
                </a:solidFill>
              </a:rPr>
              <a:t>place to 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chemeClr val="tx1"/>
                </a:solidFill>
              </a:rPr>
              <a:t>place.</a:t>
            </a:r>
          </a:p>
        </p:txBody>
      </p:sp>
      <p:sp>
        <p:nvSpPr>
          <p:cNvPr id="16392" name="Rectangle 12"/>
          <p:cNvSpPr>
            <a:spLocks noChangeArrowheads="1"/>
          </p:cNvSpPr>
          <p:nvPr/>
        </p:nvSpPr>
        <p:spPr bwMode="auto">
          <a:xfrm>
            <a:off x="2987675" y="4052888"/>
            <a:ext cx="1490663" cy="1077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chemeClr val="tx1"/>
                </a:solidFill>
              </a:rPr>
              <a:t>Plants grow and turn towards the light.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77900" y="2173288"/>
            <a:ext cx="3313113" cy="33813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n-GB" sz="1600" dirty="0">
                <a:latin typeface="+mj-lt"/>
              </a:rPr>
              <a:t>All living things move.</a:t>
            </a:r>
          </a:p>
        </p:txBody>
      </p:sp>
      <p:pic>
        <p:nvPicPr>
          <p:cNvPr id="16394" name="Pictur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2825" y="4213225"/>
            <a:ext cx="1725613" cy="176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Rounded Rectangle 15"/>
          <p:cNvSpPr/>
          <p:nvPr/>
        </p:nvSpPr>
        <p:spPr>
          <a:xfrm>
            <a:off x="4646613" y="3887788"/>
            <a:ext cx="3794125" cy="2276475"/>
          </a:xfrm>
          <a:prstGeom prst="roundRect">
            <a:avLst>
              <a:gd name="adj" fmla="val 2464"/>
            </a:avLst>
          </a:prstGeom>
          <a:solidFill>
            <a:srgbClr val="F8A9A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sp>
        <p:nvSpPr>
          <p:cNvPr id="19" name="Rectangle 18"/>
          <p:cNvSpPr/>
          <p:nvPr/>
        </p:nvSpPr>
        <p:spPr>
          <a:xfrm>
            <a:off x="6724650" y="2211388"/>
            <a:ext cx="1603375" cy="8318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en-GB" sz="1600" dirty="0">
                <a:latin typeface="+mn-lt"/>
              </a:rPr>
              <a:t>A hare runs to escape from danger. </a:t>
            </a:r>
          </a:p>
        </p:txBody>
      </p:sp>
      <p:sp>
        <p:nvSpPr>
          <p:cNvPr id="16397" name="Rectangle 19"/>
          <p:cNvSpPr>
            <a:spLocks noChangeArrowheads="1"/>
          </p:cNvSpPr>
          <p:nvPr/>
        </p:nvSpPr>
        <p:spPr bwMode="auto">
          <a:xfrm>
            <a:off x="6778625" y="4557713"/>
            <a:ext cx="1495425" cy="1077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chemeClr val="tx1"/>
                </a:solidFill>
              </a:rPr>
              <a:t>A sunflower moves to turn its face towards the sun. </a:t>
            </a:r>
          </a:p>
        </p:txBody>
      </p:sp>
      <p:pic>
        <p:nvPicPr>
          <p:cNvPr id="16398" name="Picture 2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513"/>
          <a:stretch>
            <a:fillRect/>
          </a:stretch>
        </p:blipFill>
        <p:spPr bwMode="auto">
          <a:xfrm>
            <a:off x="4703763" y="3819525"/>
            <a:ext cx="2014537" cy="2344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9" name="Picture 2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3800" y="1412875"/>
            <a:ext cx="1552575" cy="223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4646614" y="1498600"/>
            <a:ext cx="3792712" cy="2209334"/>
          </a:xfrm>
          <a:prstGeom prst="roundRect">
            <a:avLst>
              <a:gd name="adj" fmla="val 2464"/>
            </a:avLst>
          </a:prstGeom>
          <a:solidFill>
            <a:srgbClr val="FFD5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sp>
        <p:nvSpPr>
          <p:cNvPr id="11" name="Rounded Rectangle 10"/>
          <p:cNvSpPr/>
          <p:nvPr/>
        </p:nvSpPr>
        <p:spPr>
          <a:xfrm>
            <a:off x="701675" y="1498600"/>
            <a:ext cx="3776663" cy="4665663"/>
          </a:xfrm>
          <a:prstGeom prst="roundRect">
            <a:avLst>
              <a:gd name="adj" fmla="val 2464"/>
            </a:avLst>
          </a:prstGeom>
          <a:solidFill>
            <a:srgbClr val="FC6F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9" name="Title 5"/>
          <p:cNvSpPr>
            <a:spLocks noGrp="1"/>
          </p:cNvSpPr>
          <p:nvPr>
            <p:ph type="title"/>
          </p:nvPr>
        </p:nvSpPr>
        <p:spPr>
          <a:xfrm>
            <a:off x="484188" y="712788"/>
            <a:ext cx="8220075" cy="631825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en-GB" dirty="0"/>
              <a:t>Life Processes</a:t>
            </a:r>
            <a:endParaRPr lang="en-GB" altLang="en-US" dirty="0"/>
          </a:p>
        </p:txBody>
      </p:sp>
      <p:sp>
        <p:nvSpPr>
          <p:cNvPr id="5" name="Rectangle 4"/>
          <p:cNvSpPr/>
          <p:nvPr/>
        </p:nvSpPr>
        <p:spPr>
          <a:xfrm>
            <a:off x="906463" y="1625600"/>
            <a:ext cx="3571875" cy="61595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n-GB" sz="3400" b="1" dirty="0">
                <a:solidFill>
                  <a:srgbClr val="FFD550"/>
                </a:solidFill>
                <a:latin typeface="+mn-lt"/>
              </a:rPr>
              <a:t>R</a:t>
            </a:r>
            <a:r>
              <a:rPr lang="en-GB" sz="3400" dirty="0">
                <a:latin typeface="+mn-lt"/>
              </a:rPr>
              <a:t>espiration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77900" y="2173288"/>
            <a:ext cx="3313113" cy="33813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n-GB" sz="1600" dirty="0">
                <a:latin typeface="+mj-lt"/>
              </a:rPr>
              <a:t>All living things respire.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4646613" y="3887788"/>
            <a:ext cx="3794125" cy="2276475"/>
          </a:xfrm>
          <a:prstGeom prst="roundRect">
            <a:avLst>
              <a:gd name="adj" fmla="val 2464"/>
            </a:avLst>
          </a:prstGeom>
          <a:solidFill>
            <a:srgbClr val="F8A9A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sp>
        <p:nvSpPr>
          <p:cNvPr id="17" name="Rectangle 16"/>
          <p:cNvSpPr/>
          <p:nvPr/>
        </p:nvSpPr>
        <p:spPr>
          <a:xfrm>
            <a:off x="5921333" y="1588075"/>
            <a:ext cx="2563265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GB" sz="1600" dirty="0"/>
              <a:t>Land animals breathe oxygen through their mouths or noses. Sea creatures breathe oxygen dissolved in the water through their gills. Both types of creature then use this oxygen in their </a:t>
            </a:r>
          </a:p>
          <a:p>
            <a:pPr algn="ctr">
              <a:defRPr/>
            </a:pPr>
            <a:r>
              <a:rPr lang="en-GB" sz="1600" dirty="0"/>
              <a:t>body for </a:t>
            </a:r>
            <a:r>
              <a:rPr lang="en-GB" sz="1600" b="1" dirty="0"/>
              <a:t>respiration</a:t>
            </a:r>
            <a:r>
              <a:rPr lang="en-GB" sz="1600" dirty="0"/>
              <a:t>.</a:t>
            </a:r>
          </a:p>
        </p:txBody>
      </p:sp>
      <p:sp>
        <p:nvSpPr>
          <p:cNvPr id="18" name="Rectangle 17"/>
          <p:cNvSpPr/>
          <p:nvPr/>
        </p:nvSpPr>
        <p:spPr>
          <a:xfrm>
            <a:off x="4594225" y="4067175"/>
            <a:ext cx="2544763" cy="20605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en-GB" sz="1600" dirty="0">
                <a:latin typeface="+mn-lt"/>
              </a:rPr>
              <a:t>Plants both respire and photosynthesise. While photosynthesis happens when the plant is in light, plants respire by taking in oxygen and giving out carbon dioxide during darkness.</a:t>
            </a:r>
          </a:p>
        </p:txBody>
      </p:sp>
      <p:pic>
        <p:nvPicPr>
          <p:cNvPr id="1844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2430" y="2480026"/>
            <a:ext cx="2214678" cy="25853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4" name="Pictur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2825" y="4213225"/>
            <a:ext cx="1725613" cy="176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5" name="Picture 1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2264" y="2854976"/>
            <a:ext cx="1443629" cy="7639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6" name="Picture 2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1342" y="1407318"/>
            <a:ext cx="1394213" cy="129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7" name="Picture 2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303859">
            <a:off x="6932613" y="4143375"/>
            <a:ext cx="1481137" cy="176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Rectangle 11"/>
          <p:cNvSpPr>
            <a:spLocks noChangeArrowheads="1"/>
          </p:cNvSpPr>
          <p:nvPr/>
        </p:nvSpPr>
        <p:spPr bwMode="auto">
          <a:xfrm>
            <a:off x="2445542" y="2904105"/>
            <a:ext cx="1589089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400" dirty="0">
                <a:solidFill>
                  <a:schemeClr val="tx1"/>
                </a:solidFill>
              </a:rPr>
              <a:t>Plants and animals both use oxygen gas from the air to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400" dirty="0">
                <a:solidFill>
                  <a:schemeClr val="tx1"/>
                </a:solidFill>
              </a:rPr>
              <a:t>turn their food into energy. This is called </a:t>
            </a:r>
            <a:r>
              <a:rPr lang="en-US" altLang="en-US" sz="1400" b="1" dirty="0">
                <a:solidFill>
                  <a:schemeClr val="tx1"/>
                </a:solidFill>
              </a:rPr>
              <a:t>respiration</a:t>
            </a:r>
            <a:r>
              <a:rPr lang="en-US" altLang="en-US" sz="1400" dirty="0">
                <a:solidFill>
                  <a:schemeClr val="tx1"/>
                </a:solidFill>
              </a:rPr>
              <a:t>.</a:t>
            </a:r>
            <a:endParaRPr lang="en-GB" altLang="en-US" sz="1400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4646613" y="1498600"/>
            <a:ext cx="3794125" cy="2235200"/>
          </a:xfrm>
          <a:prstGeom prst="roundRect">
            <a:avLst>
              <a:gd name="adj" fmla="val 2464"/>
            </a:avLst>
          </a:prstGeom>
          <a:solidFill>
            <a:srgbClr val="FFD5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sp>
        <p:nvSpPr>
          <p:cNvPr id="11" name="Rounded Rectangle 10"/>
          <p:cNvSpPr/>
          <p:nvPr/>
        </p:nvSpPr>
        <p:spPr>
          <a:xfrm>
            <a:off x="701675" y="1498600"/>
            <a:ext cx="3776663" cy="4665663"/>
          </a:xfrm>
          <a:prstGeom prst="roundRect">
            <a:avLst>
              <a:gd name="adj" fmla="val 2464"/>
            </a:avLst>
          </a:prstGeom>
          <a:solidFill>
            <a:srgbClr val="FC6F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9" name="Title 5"/>
          <p:cNvSpPr>
            <a:spLocks noGrp="1"/>
          </p:cNvSpPr>
          <p:nvPr>
            <p:ph type="title"/>
          </p:nvPr>
        </p:nvSpPr>
        <p:spPr>
          <a:xfrm>
            <a:off x="484188" y="712788"/>
            <a:ext cx="8220075" cy="631825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en-GB" dirty="0"/>
              <a:t>Life Processes</a:t>
            </a:r>
            <a:endParaRPr lang="en-GB" altLang="en-US" dirty="0"/>
          </a:p>
        </p:txBody>
      </p:sp>
      <p:sp>
        <p:nvSpPr>
          <p:cNvPr id="5" name="Rectangle 4"/>
          <p:cNvSpPr/>
          <p:nvPr/>
        </p:nvSpPr>
        <p:spPr>
          <a:xfrm>
            <a:off x="906463" y="1625600"/>
            <a:ext cx="3571875" cy="61595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n-GB" sz="3400" b="1" dirty="0">
                <a:solidFill>
                  <a:srgbClr val="FFD550"/>
                </a:solidFill>
                <a:latin typeface="+mn-lt"/>
              </a:rPr>
              <a:t>S</a:t>
            </a:r>
            <a:r>
              <a:rPr lang="en-GB" sz="3400" dirty="0">
                <a:latin typeface="+mn-lt"/>
              </a:rPr>
              <a:t>ensitivity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77900" y="2173288"/>
            <a:ext cx="3313113" cy="33813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n-GB" sz="1600" dirty="0">
                <a:latin typeface="+mj-lt"/>
              </a:rPr>
              <a:t>All living things are sensitive.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4646613" y="3887788"/>
            <a:ext cx="3794125" cy="2276475"/>
          </a:xfrm>
          <a:prstGeom prst="roundRect">
            <a:avLst>
              <a:gd name="adj" fmla="val 2464"/>
            </a:avLst>
          </a:prstGeom>
          <a:solidFill>
            <a:srgbClr val="F8A9A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sp>
        <p:nvSpPr>
          <p:cNvPr id="17" name="Rectangle 16"/>
          <p:cNvSpPr/>
          <p:nvPr/>
        </p:nvSpPr>
        <p:spPr>
          <a:xfrm>
            <a:off x="6724650" y="1831975"/>
            <a:ext cx="1603375" cy="15684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en-GB" sz="1600" dirty="0">
                <a:latin typeface="+mn-lt"/>
              </a:rPr>
              <a:t>Animals use their senses to see, hear, taste, touch and smell the world around them. </a:t>
            </a:r>
          </a:p>
        </p:txBody>
      </p:sp>
      <p:sp>
        <p:nvSpPr>
          <p:cNvPr id="18" name="Rectangle 17"/>
          <p:cNvSpPr/>
          <p:nvPr/>
        </p:nvSpPr>
        <p:spPr>
          <a:xfrm>
            <a:off x="6827838" y="4024313"/>
            <a:ext cx="1397000" cy="206216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en-GB" sz="1600" dirty="0">
                <a:latin typeface="+mn-lt"/>
              </a:rPr>
              <a:t>Plants can also detect changes in the environment. This mimosa plant curls up when you touch it!</a:t>
            </a:r>
          </a:p>
        </p:txBody>
      </p:sp>
      <p:pic>
        <p:nvPicPr>
          <p:cNvPr id="20490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00" y="2740025"/>
            <a:ext cx="1701800" cy="1987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91" name="Rectangle 11"/>
          <p:cNvSpPr>
            <a:spLocks noChangeArrowheads="1"/>
          </p:cNvSpPr>
          <p:nvPr/>
        </p:nvSpPr>
        <p:spPr bwMode="auto">
          <a:xfrm>
            <a:off x="1041400" y="3076575"/>
            <a:ext cx="1598613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chemeClr val="tx1"/>
                </a:solidFill>
              </a:rPr>
              <a:t>Every living thing can detect changes in their surroundings.</a:t>
            </a:r>
          </a:p>
        </p:txBody>
      </p:sp>
      <p:pic>
        <p:nvPicPr>
          <p:cNvPr id="20492" name="Pictur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4750" y="4213225"/>
            <a:ext cx="1727200" cy="176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93" name="Picture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0938" y="1930400"/>
            <a:ext cx="1547812" cy="1620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94" name="Picture 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7263" y="4284663"/>
            <a:ext cx="2049462" cy="153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4646613" y="1498600"/>
            <a:ext cx="3794125" cy="2554288"/>
          </a:xfrm>
          <a:prstGeom prst="roundRect">
            <a:avLst>
              <a:gd name="adj" fmla="val 2464"/>
            </a:avLst>
          </a:prstGeom>
          <a:solidFill>
            <a:srgbClr val="FFD5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sp>
        <p:nvSpPr>
          <p:cNvPr id="11" name="Rounded Rectangle 10"/>
          <p:cNvSpPr/>
          <p:nvPr/>
        </p:nvSpPr>
        <p:spPr>
          <a:xfrm>
            <a:off x="701675" y="1498600"/>
            <a:ext cx="3776663" cy="4665663"/>
          </a:xfrm>
          <a:prstGeom prst="roundRect">
            <a:avLst>
              <a:gd name="adj" fmla="val 2464"/>
            </a:avLst>
          </a:prstGeom>
          <a:solidFill>
            <a:srgbClr val="FC6F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9" name="Title 5"/>
          <p:cNvSpPr>
            <a:spLocks noGrp="1"/>
          </p:cNvSpPr>
          <p:nvPr>
            <p:ph type="title"/>
          </p:nvPr>
        </p:nvSpPr>
        <p:spPr>
          <a:xfrm>
            <a:off x="484188" y="712788"/>
            <a:ext cx="8220075" cy="631825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en-GB" dirty="0"/>
              <a:t>Life Processes</a:t>
            </a:r>
            <a:endParaRPr lang="en-GB" altLang="en-US" dirty="0"/>
          </a:p>
        </p:txBody>
      </p:sp>
      <p:sp>
        <p:nvSpPr>
          <p:cNvPr id="5" name="Rectangle 4"/>
          <p:cNvSpPr/>
          <p:nvPr/>
        </p:nvSpPr>
        <p:spPr>
          <a:xfrm>
            <a:off x="906463" y="1625600"/>
            <a:ext cx="3571875" cy="61595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n-GB" sz="3400" b="1" dirty="0">
                <a:solidFill>
                  <a:srgbClr val="FFD550"/>
                </a:solidFill>
                <a:latin typeface="+mn-lt"/>
              </a:rPr>
              <a:t>G</a:t>
            </a:r>
            <a:r>
              <a:rPr lang="en-GB" sz="3400" dirty="0">
                <a:latin typeface="+mn-lt"/>
              </a:rPr>
              <a:t>rowth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77900" y="2173288"/>
            <a:ext cx="3313113" cy="33813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n-GB" sz="1600" dirty="0">
                <a:latin typeface="+mj-lt"/>
              </a:rPr>
              <a:t>All living things grow.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4646613" y="4206875"/>
            <a:ext cx="3794125" cy="1957388"/>
          </a:xfrm>
          <a:prstGeom prst="roundRect">
            <a:avLst>
              <a:gd name="adj" fmla="val 2464"/>
            </a:avLst>
          </a:prstGeom>
          <a:solidFill>
            <a:srgbClr val="F8A9A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sp>
        <p:nvSpPr>
          <p:cNvPr id="17" name="Rectangle 16"/>
          <p:cNvSpPr/>
          <p:nvPr/>
        </p:nvSpPr>
        <p:spPr>
          <a:xfrm>
            <a:off x="6724650" y="1616075"/>
            <a:ext cx="1603375" cy="230822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en-GB" sz="1600" dirty="0">
                <a:latin typeface="+mn-lt"/>
              </a:rPr>
              <a:t>This ocean </a:t>
            </a:r>
            <a:r>
              <a:rPr lang="en-GB" sz="1600" dirty="0" err="1">
                <a:latin typeface="+mn-lt"/>
              </a:rPr>
              <a:t>mola</a:t>
            </a:r>
            <a:r>
              <a:rPr lang="en-GB" sz="1600" dirty="0">
                <a:latin typeface="+mn-lt"/>
              </a:rPr>
              <a:t> started life as an egg not much bigger than a full stop. It will grow to weigh about 1000 kg - this is the same size as a large bull! </a:t>
            </a:r>
          </a:p>
        </p:txBody>
      </p:sp>
      <p:sp>
        <p:nvSpPr>
          <p:cNvPr id="18" name="Rectangle 17"/>
          <p:cNvSpPr/>
          <p:nvPr/>
        </p:nvSpPr>
        <p:spPr>
          <a:xfrm>
            <a:off x="6827838" y="4614863"/>
            <a:ext cx="1397000" cy="107791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en-GB" sz="1600" dirty="0">
                <a:latin typeface="+mn-lt"/>
              </a:rPr>
              <a:t>Bamboo can grow up to 3cm every hour. </a:t>
            </a:r>
          </a:p>
        </p:txBody>
      </p:sp>
      <p:sp>
        <p:nvSpPr>
          <p:cNvPr id="22538" name="Rectangle 3"/>
          <p:cNvSpPr>
            <a:spLocks noChangeArrowheads="1"/>
          </p:cNvSpPr>
          <p:nvPr/>
        </p:nvSpPr>
        <p:spPr bwMode="auto">
          <a:xfrm>
            <a:off x="1804988" y="6545263"/>
            <a:ext cx="5578475" cy="20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700">
                <a:solidFill>
                  <a:srgbClr val="000000"/>
                </a:solidFill>
                <a:latin typeface="BPreplay" panose="02000503000000020004" pitchFamily="50" charset="0"/>
              </a:rPr>
              <a:t>Photo courtesy of sandipb (@flickr.com) - granted under creative commons licence - attribution</a:t>
            </a:r>
            <a:endParaRPr lang="en-GB" altLang="en-US" sz="700">
              <a:solidFill>
                <a:schemeClr val="tx1"/>
              </a:solidFill>
              <a:latin typeface="BPreplay" panose="02000503000000020004" pitchFamily="50" charset="0"/>
            </a:endParaRPr>
          </a:p>
        </p:txBody>
      </p:sp>
      <p:pic>
        <p:nvPicPr>
          <p:cNvPr id="22539" name="Picture 1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9163" y="2441575"/>
            <a:ext cx="3252787" cy="2881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40" name="Rectangle 19"/>
          <p:cNvSpPr>
            <a:spLocks noChangeArrowheads="1"/>
          </p:cNvSpPr>
          <p:nvPr/>
        </p:nvSpPr>
        <p:spPr bwMode="auto">
          <a:xfrm>
            <a:off x="2552700" y="2897188"/>
            <a:ext cx="1597025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chemeClr val="tx1"/>
                </a:solidFill>
              </a:rPr>
              <a:t>Animals grow from babies to adults.</a:t>
            </a:r>
          </a:p>
        </p:txBody>
      </p:sp>
      <p:sp>
        <p:nvSpPr>
          <p:cNvPr id="22541" name="Rectangle 20"/>
          <p:cNvSpPr>
            <a:spLocks noChangeArrowheads="1"/>
          </p:cNvSpPr>
          <p:nvPr/>
        </p:nvSpPr>
        <p:spPr bwMode="auto">
          <a:xfrm>
            <a:off x="1077913" y="4030663"/>
            <a:ext cx="133985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chemeClr val="tx1"/>
                </a:solidFill>
              </a:rPr>
              <a:t>Seeds grow into plants.</a:t>
            </a:r>
          </a:p>
        </p:txBody>
      </p:sp>
      <p:pic>
        <p:nvPicPr>
          <p:cNvPr id="22542" name="Pictur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7613" y="4052888"/>
            <a:ext cx="1727200" cy="176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43" name="Picture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220" b="29541"/>
          <a:stretch>
            <a:fillRect/>
          </a:stretch>
        </p:blipFill>
        <p:spPr bwMode="auto">
          <a:xfrm>
            <a:off x="4886325" y="4208463"/>
            <a:ext cx="1824038" cy="195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44" name="Picture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180" r="27315"/>
          <a:stretch>
            <a:fillRect/>
          </a:stretch>
        </p:blipFill>
        <p:spPr bwMode="auto">
          <a:xfrm>
            <a:off x="4810125" y="1803400"/>
            <a:ext cx="1874838" cy="191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4646613" y="1498600"/>
            <a:ext cx="3794125" cy="2235200"/>
          </a:xfrm>
          <a:prstGeom prst="roundRect">
            <a:avLst>
              <a:gd name="adj" fmla="val 2464"/>
            </a:avLst>
          </a:prstGeom>
          <a:solidFill>
            <a:srgbClr val="FFD5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sp>
        <p:nvSpPr>
          <p:cNvPr id="11" name="Rounded Rectangle 10"/>
          <p:cNvSpPr/>
          <p:nvPr/>
        </p:nvSpPr>
        <p:spPr>
          <a:xfrm>
            <a:off x="701675" y="1498600"/>
            <a:ext cx="3776663" cy="4665663"/>
          </a:xfrm>
          <a:prstGeom prst="roundRect">
            <a:avLst>
              <a:gd name="adj" fmla="val 2464"/>
            </a:avLst>
          </a:prstGeom>
          <a:solidFill>
            <a:srgbClr val="FC6F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9" name="Title 5"/>
          <p:cNvSpPr>
            <a:spLocks noGrp="1"/>
          </p:cNvSpPr>
          <p:nvPr>
            <p:ph type="title"/>
          </p:nvPr>
        </p:nvSpPr>
        <p:spPr>
          <a:xfrm>
            <a:off x="484188" y="712788"/>
            <a:ext cx="8220075" cy="631825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en-GB" dirty="0"/>
              <a:t>Life Processes</a:t>
            </a:r>
            <a:endParaRPr lang="en-GB" altLang="en-US" dirty="0"/>
          </a:p>
        </p:txBody>
      </p:sp>
      <p:sp>
        <p:nvSpPr>
          <p:cNvPr id="5" name="Rectangle 4"/>
          <p:cNvSpPr/>
          <p:nvPr/>
        </p:nvSpPr>
        <p:spPr>
          <a:xfrm>
            <a:off x="906463" y="1625600"/>
            <a:ext cx="3571875" cy="61595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n-GB" sz="3400" b="1" dirty="0">
                <a:solidFill>
                  <a:srgbClr val="FFD550"/>
                </a:solidFill>
                <a:latin typeface="+mn-lt"/>
              </a:rPr>
              <a:t>R</a:t>
            </a:r>
            <a:r>
              <a:rPr lang="en-GB" sz="3400" dirty="0">
                <a:latin typeface="+mn-lt"/>
              </a:rPr>
              <a:t>eproduction</a:t>
            </a:r>
          </a:p>
        </p:txBody>
      </p:sp>
      <p:pic>
        <p:nvPicPr>
          <p:cNvPr id="24582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3500" y="2647950"/>
            <a:ext cx="3252788" cy="287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83" name="Rectangle 11"/>
          <p:cNvSpPr>
            <a:spLocks noChangeArrowheads="1"/>
          </p:cNvSpPr>
          <p:nvPr/>
        </p:nvSpPr>
        <p:spPr bwMode="auto">
          <a:xfrm>
            <a:off x="1389063" y="3225800"/>
            <a:ext cx="1598612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chemeClr val="tx1"/>
                </a:solidFill>
              </a:rPr>
              <a:t>Animals have young.</a:t>
            </a:r>
          </a:p>
        </p:txBody>
      </p:sp>
      <p:sp>
        <p:nvSpPr>
          <p:cNvPr id="24584" name="Rectangle 12"/>
          <p:cNvSpPr>
            <a:spLocks noChangeArrowheads="1"/>
          </p:cNvSpPr>
          <p:nvPr/>
        </p:nvSpPr>
        <p:spPr bwMode="auto">
          <a:xfrm>
            <a:off x="2987675" y="3887788"/>
            <a:ext cx="1490663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chemeClr val="tx1"/>
                </a:solidFill>
              </a:rPr>
              <a:t>Plants 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chemeClr val="tx1"/>
                </a:solidFill>
              </a:rPr>
              <a:t>produce seeds from which more plants grow.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77900" y="2173288"/>
            <a:ext cx="3313113" cy="33813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n-GB" sz="1600" dirty="0">
                <a:latin typeface="+mj-lt"/>
              </a:rPr>
              <a:t>All living things reproduce.</a:t>
            </a:r>
          </a:p>
        </p:txBody>
      </p:sp>
      <p:pic>
        <p:nvPicPr>
          <p:cNvPr id="24586" name="Pictur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2825" y="4213225"/>
            <a:ext cx="1725613" cy="176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Rounded Rectangle 15"/>
          <p:cNvSpPr/>
          <p:nvPr/>
        </p:nvSpPr>
        <p:spPr>
          <a:xfrm>
            <a:off x="4646613" y="3887788"/>
            <a:ext cx="3794125" cy="2276475"/>
          </a:xfrm>
          <a:prstGeom prst="roundRect">
            <a:avLst>
              <a:gd name="adj" fmla="val 2464"/>
            </a:avLst>
          </a:prstGeom>
          <a:solidFill>
            <a:srgbClr val="F8A9A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sp>
        <p:nvSpPr>
          <p:cNvPr id="19" name="Rectangle 18"/>
          <p:cNvSpPr/>
          <p:nvPr/>
        </p:nvSpPr>
        <p:spPr>
          <a:xfrm>
            <a:off x="6724650" y="2211388"/>
            <a:ext cx="1603375" cy="8318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en-GB" sz="1600" dirty="0">
                <a:latin typeface="+mn-lt"/>
              </a:rPr>
              <a:t>Animals lay eggs or give birth to live young. </a:t>
            </a:r>
          </a:p>
        </p:txBody>
      </p:sp>
      <p:sp>
        <p:nvSpPr>
          <p:cNvPr id="24589" name="Rectangle 19"/>
          <p:cNvSpPr>
            <a:spLocks noChangeArrowheads="1"/>
          </p:cNvSpPr>
          <p:nvPr/>
        </p:nvSpPr>
        <p:spPr bwMode="auto">
          <a:xfrm>
            <a:off x="6778625" y="4557713"/>
            <a:ext cx="1495425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chemeClr val="tx1"/>
                </a:solidFill>
              </a:rPr>
              <a:t>Most plants reproduce by forming seeds. </a:t>
            </a:r>
          </a:p>
        </p:txBody>
      </p:sp>
      <p:pic>
        <p:nvPicPr>
          <p:cNvPr id="24590" name="Picture 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2038" y="4303713"/>
            <a:ext cx="1801812" cy="144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91" name="Picture 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0" y="1433513"/>
            <a:ext cx="887413" cy="1225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92" name="Picture 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2038" y="2038350"/>
            <a:ext cx="1152525" cy="1720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4646613" y="1498600"/>
            <a:ext cx="3794125" cy="2235200"/>
          </a:xfrm>
          <a:prstGeom prst="roundRect">
            <a:avLst>
              <a:gd name="adj" fmla="val 2464"/>
            </a:avLst>
          </a:prstGeom>
          <a:solidFill>
            <a:srgbClr val="FFD5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sp>
        <p:nvSpPr>
          <p:cNvPr id="11" name="Rounded Rectangle 10"/>
          <p:cNvSpPr/>
          <p:nvPr/>
        </p:nvSpPr>
        <p:spPr>
          <a:xfrm>
            <a:off x="701675" y="1498600"/>
            <a:ext cx="3776663" cy="4665663"/>
          </a:xfrm>
          <a:prstGeom prst="roundRect">
            <a:avLst>
              <a:gd name="adj" fmla="val 2464"/>
            </a:avLst>
          </a:prstGeom>
          <a:solidFill>
            <a:srgbClr val="FC6F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9" name="Title 5"/>
          <p:cNvSpPr>
            <a:spLocks noGrp="1"/>
          </p:cNvSpPr>
          <p:nvPr>
            <p:ph type="title"/>
          </p:nvPr>
        </p:nvSpPr>
        <p:spPr>
          <a:xfrm>
            <a:off x="484188" y="712788"/>
            <a:ext cx="8220075" cy="631825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en-GB" dirty="0"/>
              <a:t>Life Processes</a:t>
            </a:r>
            <a:endParaRPr lang="en-GB" altLang="en-US" dirty="0"/>
          </a:p>
        </p:txBody>
      </p:sp>
      <p:sp>
        <p:nvSpPr>
          <p:cNvPr id="5" name="Rectangle 4"/>
          <p:cNvSpPr/>
          <p:nvPr/>
        </p:nvSpPr>
        <p:spPr>
          <a:xfrm>
            <a:off x="906463" y="1625600"/>
            <a:ext cx="3571875" cy="61595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n-GB" sz="3400" b="1" dirty="0">
                <a:solidFill>
                  <a:srgbClr val="FFD550"/>
                </a:solidFill>
                <a:latin typeface="+mn-lt"/>
              </a:rPr>
              <a:t>E</a:t>
            </a:r>
            <a:r>
              <a:rPr lang="en-GB" sz="3400" dirty="0">
                <a:latin typeface="+mn-lt"/>
              </a:rPr>
              <a:t>xcretion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77900" y="2173288"/>
            <a:ext cx="3313113" cy="33813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n-GB" sz="1600" dirty="0">
                <a:latin typeface="+mj-lt"/>
              </a:rPr>
              <a:t>All living things excrete.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4646613" y="3887788"/>
            <a:ext cx="3794125" cy="2276475"/>
          </a:xfrm>
          <a:prstGeom prst="roundRect">
            <a:avLst>
              <a:gd name="adj" fmla="val 2464"/>
            </a:avLst>
          </a:prstGeom>
          <a:solidFill>
            <a:srgbClr val="F8A9A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sp>
        <p:nvSpPr>
          <p:cNvPr id="19" name="Rectangle 18"/>
          <p:cNvSpPr/>
          <p:nvPr/>
        </p:nvSpPr>
        <p:spPr>
          <a:xfrm>
            <a:off x="6724650" y="2211388"/>
            <a:ext cx="1603375" cy="8318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en-GB" sz="1600" dirty="0">
                <a:latin typeface="+mn-lt"/>
              </a:rPr>
              <a:t>Animals excrete waste through urine and faeces. </a:t>
            </a:r>
          </a:p>
        </p:txBody>
      </p:sp>
      <p:sp>
        <p:nvSpPr>
          <p:cNvPr id="26633" name="Rectangle 19"/>
          <p:cNvSpPr>
            <a:spLocks noChangeArrowheads="1"/>
          </p:cNvSpPr>
          <p:nvPr/>
        </p:nvSpPr>
        <p:spPr bwMode="auto">
          <a:xfrm>
            <a:off x="6778625" y="4557713"/>
            <a:ext cx="1495425" cy="1077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chemeClr val="tx1"/>
                </a:solidFill>
              </a:rPr>
              <a:t>Leftover gases and water leave plants from their leaves. </a:t>
            </a:r>
          </a:p>
        </p:txBody>
      </p:sp>
      <p:pic>
        <p:nvPicPr>
          <p:cNvPr id="26634" name="Picture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5200" y="2562225"/>
            <a:ext cx="3251200" cy="287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35" name="Rectangle 17"/>
          <p:cNvSpPr>
            <a:spLocks noChangeArrowheads="1"/>
          </p:cNvSpPr>
          <p:nvPr/>
        </p:nvSpPr>
        <p:spPr bwMode="auto">
          <a:xfrm>
            <a:off x="2597150" y="3017838"/>
            <a:ext cx="1598613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chemeClr val="tx1"/>
                </a:solidFill>
              </a:rPr>
              <a:t>Waste products are removed from the body.</a:t>
            </a:r>
          </a:p>
        </p:txBody>
      </p:sp>
      <p:sp>
        <p:nvSpPr>
          <p:cNvPr id="26636" name="Rectangle 20"/>
          <p:cNvSpPr>
            <a:spLocks noChangeArrowheads="1"/>
          </p:cNvSpPr>
          <p:nvPr/>
        </p:nvSpPr>
        <p:spPr bwMode="auto">
          <a:xfrm>
            <a:off x="1104900" y="3789363"/>
            <a:ext cx="1409700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chemeClr val="tx1"/>
                </a:solidFill>
              </a:rPr>
              <a:t>Both plants and animals have to get rid of excess gas and water.</a:t>
            </a:r>
          </a:p>
        </p:txBody>
      </p:sp>
      <p:pic>
        <p:nvPicPr>
          <p:cNvPr id="26637" name="Picture 2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3650" y="4173538"/>
            <a:ext cx="1725613" cy="176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8" name="Picture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7938" y="2016125"/>
            <a:ext cx="1281112" cy="1222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9" name="Picture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2350" y="4251325"/>
            <a:ext cx="1992313" cy="1441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4646613" y="1498600"/>
            <a:ext cx="3794125" cy="2235200"/>
          </a:xfrm>
          <a:prstGeom prst="roundRect">
            <a:avLst>
              <a:gd name="adj" fmla="val 2464"/>
            </a:avLst>
          </a:prstGeom>
          <a:solidFill>
            <a:srgbClr val="FFD5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sp>
        <p:nvSpPr>
          <p:cNvPr id="11" name="Rounded Rectangle 10"/>
          <p:cNvSpPr/>
          <p:nvPr/>
        </p:nvSpPr>
        <p:spPr>
          <a:xfrm>
            <a:off x="701675" y="1498600"/>
            <a:ext cx="3776663" cy="4665663"/>
          </a:xfrm>
          <a:prstGeom prst="roundRect">
            <a:avLst>
              <a:gd name="adj" fmla="val 2464"/>
            </a:avLst>
          </a:prstGeom>
          <a:solidFill>
            <a:srgbClr val="FC6F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9" name="Title 5"/>
          <p:cNvSpPr>
            <a:spLocks noGrp="1"/>
          </p:cNvSpPr>
          <p:nvPr>
            <p:ph type="title"/>
          </p:nvPr>
        </p:nvSpPr>
        <p:spPr>
          <a:xfrm>
            <a:off x="484188" y="712788"/>
            <a:ext cx="8220075" cy="631825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en-GB" dirty="0"/>
              <a:t>Life Processes</a:t>
            </a:r>
            <a:endParaRPr lang="en-GB" altLang="en-US" dirty="0"/>
          </a:p>
        </p:txBody>
      </p:sp>
      <p:sp>
        <p:nvSpPr>
          <p:cNvPr id="5" name="Rectangle 4"/>
          <p:cNvSpPr/>
          <p:nvPr/>
        </p:nvSpPr>
        <p:spPr>
          <a:xfrm>
            <a:off x="906463" y="1625600"/>
            <a:ext cx="3571875" cy="61595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n-GB" sz="3400" b="1" dirty="0">
                <a:solidFill>
                  <a:srgbClr val="FFD550"/>
                </a:solidFill>
                <a:latin typeface="+mn-lt"/>
              </a:rPr>
              <a:t>N</a:t>
            </a:r>
            <a:r>
              <a:rPr lang="en-GB" sz="3400" dirty="0">
                <a:latin typeface="+mn-lt"/>
              </a:rPr>
              <a:t>utrition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77900" y="2173288"/>
            <a:ext cx="3313113" cy="33813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n-GB" sz="1600" dirty="0">
                <a:latin typeface="+mj-lt"/>
              </a:rPr>
              <a:t>All living things need nutrition.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4646613" y="3887788"/>
            <a:ext cx="3794125" cy="2276475"/>
          </a:xfrm>
          <a:prstGeom prst="roundRect">
            <a:avLst>
              <a:gd name="adj" fmla="val 2464"/>
            </a:avLst>
          </a:prstGeom>
          <a:solidFill>
            <a:srgbClr val="F8A9A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sp>
        <p:nvSpPr>
          <p:cNvPr id="19" name="Rectangle 18"/>
          <p:cNvSpPr/>
          <p:nvPr/>
        </p:nvSpPr>
        <p:spPr>
          <a:xfrm>
            <a:off x="6724650" y="2078038"/>
            <a:ext cx="1603375" cy="107632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en-GB" sz="1600" dirty="0">
                <a:latin typeface="+mn-lt"/>
              </a:rPr>
              <a:t>Animals may be carnivores, herbivores or omnivores. </a:t>
            </a:r>
          </a:p>
        </p:txBody>
      </p:sp>
      <p:sp>
        <p:nvSpPr>
          <p:cNvPr id="28681" name="Rectangle 19"/>
          <p:cNvSpPr>
            <a:spLocks noChangeArrowheads="1"/>
          </p:cNvSpPr>
          <p:nvPr/>
        </p:nvSpPr>
        <p:spPr bwMode="auto">
          <a:xfrm>
            <a:off x="6778625" y="4351338"/>
            <a:ext cx="1495425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chemeClr val="tx1"/>
                </a:solidFill>
              </a:rPr>
              <a:t>Green plants make their own food using the energy from the sun. </a:t>
            </a:r>
          </a:p>
        </p:txBody>
      </p:sp>
      <p:pic>
        <p:nvPicPr>
          <p:cNvPr id="28682" name="Picture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5200" y="2562225"/>
            <a:ext cx="3251200" cy="287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83" name="Rectangle 17"/>
          <p:cNvSpPr>
            <a:spLocks noChangeArrowheads="1"/>
          </p:cNvSpPr>
          <p:nvPr/>
        </p:nvSpPr>
        <p:spPr bwMode="auto">
          <a:xfrm>
            <a:off x="2597150" y="3017838"/>
            <a:ext cx="1598613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chemeClr val="tx1"/>
                </a:solidFill>
              </a:rPr>
              <a:t>Food is eaten to provide energy to live.</a:t>
            </a:r>
          </a:p>
        </p:txBody>
      </p:sp>
      <p:sp>
        <p:nvSpPr>
          <p:cNvPr id="28684" name="Rectangle 20"/>
          <p:cNvSpPr>
            <a:spLocks noChangeArrowheads="1"/>
          </p:cNvSpPr>
          <p:nvPr/>
        </p:nvSpPr>
        <p:spPr bwMode="auto">
          <a:xfrm>
            <a:off x="1052513" y="3938588"/>
            <a:ext cx="1498600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chemeClr val="tx1"/>
                </a:solidFill>
              </a:rPr>
              <a:t>Green plants make their own food using sunlight.</a:t>
            </a:r>
          </a:p>
        </p:txBody>
      </p:sp>
      <p:pic>
        <p:nvPicPr>
          <p:cNvPr id="28685" name="Picture 2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3650" y="4129088"/>
            <a:ext cx="1725613" cy="176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86" name="Picture 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1413" y="4224338"/>
            <a:ext cx="1592262" cy="160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87" name="Picture 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6425" y="2444750"/>
            <a:ext cx="1165225" cy="1366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88" name="Picture 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8825" y="2606675"/>
            <a:ext cx="1066800" cy="94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89" name="Picture 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4225" y="1755775"/>
            <a:ext cx="2365375" cy="82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/>
          <p:cNvSpPr/>
          <p:nvPr/>
        </p:nvSpPr>
        <p:spPr>
          <a:xfrm>
            <a:off x="635000" y="1557338"/>
            <a:ext cx="7867650" cy="4657725"/>
          </a:xfrm>
          <a:prstGeom prst="roundRect">
            <a:avLst>
              <a:gd name="adj" fmla="val 2464"/>
            </a:avLst>
          </a:prstGeom>
          <a:solidFill>
            <a:srgbClr val="FFA44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1269" name="Title 5"/>
          <p:cNvSpPr>
            <a:spLocks noGrp="1"/>
          </p:cNvSpPr>
          <p:nvPr>
            <p:ph type="title"/>
          </p:nvPr>
        </p:nvSpPr>
        <p:spPr>
          <a:xfrm>
            <a:off x="484188" y="712788"/>
            <a:ext cx="8220075" cy="631825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en-GB" dirty="0"/>
              <a:t>Life Processes</a:t>
            </a:r>
            <a:endParaRPr lang="en-GB" altLang="en-US" dirty="0"/>
          </a:p>
        </p:txBody>
      </p:sp>
      <p:sp>
        <p:nvSpPr>
          <p:cNvPr id="30724" name="Rectangle 1"/>
          <p:cNvSpPr>
            <a:spLocks noChangeArrowheads="1"/>
          </p:cNvSpPr>
          <p:nvPr/>
        </p:nvSpPr>
        <p:spPr bwMode="auto">
          <a:xfrm>
            <a:off x="973138" y="1870075"/>
            <a:ext cx="7191375" cy="885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buFont typeface="Arial" panose="020B0604020202020204" pitchFamily="34" charset="0"/>
              <a:buNone/>
            </a:pPr>
            <a:r>
              <a:rPr lang="en-GB" altLang="en-US" sz="1600"/>
              <a:t>All living organisms share these characteristics. This is how we know they are alive! </a:t>
            </a:r>
          </a:p>
          <a:p>
            <a:pPr algn="ctr">
              <a:buFont typeface="Arial" panose="020B0604020202020204" pitchFamily="34" charset="0"/>
              <a:buNone/>
            </a:pPr>
            <a:r>
              <a:rPr lang="en-GB" altLang="en-US" sz="1600"/>
              <a:t>Living things have lots of other similarities, and many differences too. We can use these similarities and differences to sort the living things into groups. </a:t>
            </a:r>
          </a:p>
        </p:txBody>
      </p:sp>
      <p:pic>
        <p:nvPicPr>
          <p:cNvPr id="30725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7975" y="3533775"/>
            <a:ext cx="798513" cy="2179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6" name="Pictur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0013" y="4710113"/>
            <a:ext cx="1314450" cy="847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Oval 12"/>
          <p:cNvSpPr/>
          <p:nvPr/>
        </p:nvSpPr>
        <p:spPr>
          <a:xfrm>
            <a:off x="1082675" y="2971800"/>
            <a:ext cx="3005138" cy="3006725"/>
          </a:xfrm>
          <a:prstGeom prst="ellipse">
            <a:avLst/>
          </a:prstGeom>
          <a:noFill/>
          <a:ln w="57150">
            <a:solidFill>
              <a:srgbClr val="FC6F4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30728" name="Pictur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9863" y="2873375"/>
            <a:ext cx="1422400" cy="1128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9" name="Picture 1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6700" y="3902075"/>
            <a:ext cx="1373188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Oval 17"/>
          <p:cNvSpPr/>
          <p:nvPr/>
        </p:nvSpPr>
        <p:spPr>
          <a:xfrm>
            <a:off x="5006975" y="2971800"/>
            <a:ext cx="3005138" cy="3006725"/>
          </a:xfrm>
          <a:prstGeom prst="ellipse">
            <a:avLst/>
          </a:prstGeom>
          <a:noFill/>
          <a:ln w="57150">
            <a:solidFill>
              <a:srgbClr val="FC6F4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30731" name="Picture 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1838" y="3160713"/>
            <a:ext cx="3481387" cy="1216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32" name="Picture 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5063" y="4446588"/>
            <a:ext cx="1866900" cy="152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33" name="Picture 1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188" y="4141788"/>
            <a:ext cx="1714500" cy="1312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/>
          <p:cNvSpPr/>
          <p:nvPr/>
        </p:nvSpPr>
        <p:spPr>
          <a:xfrm>
            <a:off x="635000" y="1946275"/>
            <a:ext cx="7867650" cy="4268788"/>
          </a:xfrm>
          <a:prstGeom prst="roundRect">
            <a:avLst>
              <a:gd name="adj" fmla="val 2464"/>
            </a:avLst>
          </a:prstGeom>
          <a:solidFill>
            <a:srgbClr val="F8A9A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1269" name="Title 5"/>
          <p:cNvSpPr>
            <a:spLocks noGrp="1"/>
          </p:cNvSpPr>
          <p:nvPr>
            <p:ph type="title"/>
          </p:nvPr>
        </p:nvSpPr>
        <p:spPr>
          <a:xfrm>
            <a:off x="484188" y="712788"/>
            <a:ext cx="8220075" cy="631825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en-GB" dirty="0"/>
              <a:t>Grouping Living Things</a:t>
            </a:r>
            <a:endParaRPr lang="en-GB" altLang="en-US" dirty="0"/>
          </a:p>
        </p:txBody>
      </p:sp>
      <p:sp>
        <p:nvSpPr>
          <p:cNvPr id="32772" name="Rectangle 1"/>
          <p:cNvSpPr>
            <a:spLocks noChangeArrowheads="1"/>
          </p:cNvSpPr>
          <p:nvPr/>
        </p:nvSpPr>
        <p:spPr bwMode="auto">
          <a:xfrm>
            <a:off x="685800" y="1512888"/>
            <a:ext cx="7816850" cy="3485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buFont typeface="Arial" panose="020B0604020202020204" pitchFamily="34" charset="0"/>
              <a:buNone/>
            </a:pPr>
            <a:r>
              <a:rPr lang="en-GB" altLang="en-US" smtClean="0"/>
              <a:t>Think </a:t>
            </a:r>
            <a:r>
              <a:rPr lang="en-GB" altLang="en-US" dirty="0"/>
              <a:t>of a way we could sort these organisms into two groups. </a:t>
            </a:r>
          </a:p>
        </p:txBody>
      </p:sp>
      <p:pic>
        <p:nvPicPr>
          <p:cNvPr id="32773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975" y="2508250"/>
            <a:ext cx="1854200" cy="3363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4" name="Picture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1563" y="3160713"/>
            <a:ext cx="1011237" cy="2760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5" name="Picture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9775" y="4995863"/>
            <a:ext cx="1314450" cy="846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6" name="Picture 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9788" y="2489200"/>
            <a:ext cx="3481387" cy="1216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7" name="Picture 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0163" y="2632075"/>
            <a:ext cx="1423987" cy="1128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8" name="Picture 6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6269"/>
          <a:stretch>
            <a:fillRect/>
          </a:stretch>
        </p:blipFill>
        <p:spPr bwMode="auto">
          <a:xfrm>
            <a:off x="3754438" y="3854450"/>
            <a:ext cx="963612" cy="146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9" name="Picture 7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4588" y="3902075"/>
            <a:ext cx="1277937" cy="193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80" name="Picture 9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9688" y="2401888"/>
            <a:ext cx="1866900" cy="151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81" name="Picture 10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0475" y="3789363"/>
            <a:ext cx="1712913" cy="1314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82" name="Picture 11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6050" y="5081588"/>
            <a:ext cx="1373188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83" name="Talking Partners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61595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/>
          <p:cNvSpPr/>
          <p:nvPr/>
        </p:nvSpPr>
        <p:spPr>
          <a:xfrm>
            <a:off x="635000" y="1557338"/>
            <a:ext cx="7867650" cy="4657725"/>
          </a:xfrm>
          <a:prstGeom prst="roundRect">
            <a:avLst>
              <a:gd name="adj" fmla="val 2464"/>
            </a:avLst>
          </a:prstGeom>
          <a:solidFill>
            <a:srgbClr val="FFA44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1269" name="Title 5"/>
          <p:cNvSpPr>
            <a:spLocks noGrp="1"/>
          </p:cNvSpPr>
          <p:nvPr>
            <p:ph type="title"/>
          </p:nvPr>
        </p:nvSpPr>
        <p:spPr>
          <a:xfrm>
            <a:off x="484188" y="712788"/>
            <a:ext cx="8220075" cy="631825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en-GB" dirty="0"/>
              <a:t>Grouping Living Things</a:t>
            </a:r>
            <a:endParaRPr lang="en-GB" altLang="en-US" dirty="0"/>
          </a:p>
        </p:txBody>
      </p:sp>
      <p:sp>
        <p:nvSpPr>
          <p:cNvPr id="34820" name="Rectangle 1"/>
          <p:cNvSpPr>
            <a:spLocks noChangeArrowheads="1"/>
          </p:cNvSpPr>
          <p:nvPr/>
        </p:nvSpPr>
        <p:spPr bwMode="auto">
          <a:xfrm>
            <a:off x="973138" y="1735138"/>
            <a:ext cx="7191375" cy="885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buFont typeface="Arial" panose="020B0604020202020204" pitchFamily="34" charset="0"/>
              <a:buNone/>
            </a:pPr>
            <a:r>
              <a:rPr lang="en-GB" altLang="en-US" sz="1600"/>
              <a:t>Here the organisms have been sorted into two groups. We have used a diagram to represent these groups.  </a:t>
            </a:r>
          </a:p>
          <a:p>
            <a:pPr algn="ctr">
              <a:buFont typeface="Arial" panose="020B0604020202020204" pitchFamily="34" charset="0"/>
              <a:buNone/>
            </a:pPr>
            <a:r>
              <a:rPr lang="en-GB" altLang="en-US" sz="1600"/>
              <a:t>Can an organism be in both groups at the same time? </a:t>
            </a:r>
          </a:p>
        </p:txBody>
      </p:sp>
      <p:sp>
        <p:nvSpPr>
          <p:cNvPr id="13" name="Oval 12"/>
          <p:cNvSpPr/>
          <p:nvPr/>
        </p:nvSpPr>
        <p:spPr>
          <a:xfrm>
            <a:off x="1082675" y="2798763"/>
            <a:ext cx="3005138" cy="3005137"/>
          </a:xfrm>
          <a:prstGeom prst="ellipse">
            <a:avLst/>
          </a:prstGeom>
          <a:noFill/>
          <a:ln w="57150">
            <a:solidFill>
              <a:srgbClr val="FC6F4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8" name="Oval 17"/>
          <p:cNvSpPr/>
          <p:nvPr/>
        </p:nvSpPr>
        <p:spPr>
          <a:xfrm>
            <a:off x="5006975" y="2798763"/>
            <a:ext cx="3005138" cy="3005137"/>
          </a:xfrm>
          <a:prstGeom prst="ellipse">
            <a:avLst/>
          </a:prstGeom>
          <a:noFill/>
          <a:ln w="57150">
            <a:solidFill>
              <a:srgbClr val="FC6F4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grpSp>
        <p:nvGrpSpPr>
          <p:cNvPr id="34823" name="Group 1"/>
          <p:cNvGrpSpPr>
            <a:grpSpLocks/>
          </p:cNvGrpSpPr>
          <p:nvPr/>
        </p:nvGrpSpPr>
        <p:grpSpPr bwMode="auto">
          <a:xfrm>
            <a:off x="4656138" y="3094038"/>
            <a:ext cx="3355975" cy="2559050"/>
            <a:chOff x="4224211" y="2955204"/>
            <a:chExt cx="4067531" cy="3099788"/>
          </a:xfrm>
        </p:grpSpPr>
        <p:pic>
          <p:nvPicPr>
            <p:cNvPr id="34830" name="Picture 2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52309" y="4235187"/>
              <a:ext cx="667737" cy="18198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4831" name="Picture 3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47162" y="4644253"/>
              <a:ext cx="1314095" cy="8471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4832" name="Picture 5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11822" y="3977373"/>
              <a:ext cx="1085131" cy="8608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4833" name="Picture 1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-1978590">
              <a:off x="5806603" y="5067461"/>
              <a:ext cx="1373760" cy="7016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4834" name="Picture 4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50660" y="2955204"/>
              <a:ext cx="2575286" cy="8996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4835" name="Picture 9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68857" y="3216093"/>
              <a:ext cx="1622885" cy="13213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4836" name="Picture 10"/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24211" y="3218920"/>
              <a:ext cx="1713710" cy="13142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34824" name="Whole Class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25" name="Picture 15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7438" y="3144838"/>
            <a:ext cx="1316037" cy="2389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26" name="Picture 16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6269"/>
          <a:stretch>
            <a:fillRect/>
          </a:stretch>
        </p:blipFill>
        <p:spPr bwMode="auto">
          <a:xfrm>
            <a:off x="2144713" y="2868613"/>
            <a:ext cx="995362" cy="151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27" name="Picture 18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3875" y="3962400"/>
            <a:ext cx="908050" cy="1373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828" name="Rectangle 1"/>
          <p:cNvSpPr>
            <a:spLocks noChangeArrowheads="1"/>
          </p:cNvSpPr>
          <p:nvPr/>
        </p:nvSpPr>
        <p:spPr bwMode="auto">
          <a:xfrm>
            <a:off x="5976938" y="5857875"/>
            <a:ext cx="846137" cy="32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buFont typeface="Arial" panose="020B0604020202020204" pitchFamily="34" charset="0"/>
              <a:buNone/>
            </a:pPr>
            <a:r>
              <a:rPr lang="en-GB" altLang="en-US" sz="1600"/>
              <a:t>animals</a:t>
            </a:r>
          </a:p>
        </p:txBody>
      </p:sp>
      <p:sp>
        <p:nvSpPr>
          <p:cNvPr id="34829" name="Rectangle 1"/>
          <p:cNvSpPr>
            <a:spLocks noChangeArrowheads="1"/>
          </p:cNvSpPr>
          <p:nvPr/>
        </p:nvSpPr>
        <p:spPr bwMode="auto">
          <a:xfrm>
            <a:off x="2168525" y="5857875"/>
            <a:ext cx="846138" cy="32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buFont typeface="Arial" panose="020B0604020202020204" pitchFamily="34" charset="0"/>
              <a:buNone/>
            </a:pPr>
            <a:r>
              <a:rPr lang="en-GB" altLang="en-US" sz="1600"/>
              <a:t>plants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/>
          <p:cNvSpPr/>
          <p:nvPr/>
        </p:nvSpPr>
        <p:spPr>
          <a:xfrm>
            <a:off x="635000" y="1557338"/>
            <a:ext cx="7867650" cy="4657725"/>
          </a:xfrm>
          <a:prstGeom prst="roundRect">
            <a:avLst>
              <a:gd name="adj" fmla="val 2464"/>
            </a:avLst>
          </a:prstGeom>
          <a:solidFill>
            <a:srgbClr val="FFA44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1269" name="Title 5"/>
          <p:cNvSpPr>
            <a:spLocks noGrp="1"/>
          </p:cNvSpPr>
          <p:nvPr>
            <p:ph type="title"/>
          </p:nvPr>
        </p:nvSpPr>
        <p:spPr>
          <a:xfrm>
            <a:off x="484188" y="712788"/>
            <a:ext cx="8220075" cy="631825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en-GB" dirty="0"/>
              <a:t>Grouping Living Things</a:t>
            </a:r>
            <a:endParaRPr lang="en-GB" altLang="en-US" dirty="0"/>
          </a:p>
        </p:txBody>
      </p:sp>
      <p:sp>
        <p:nvSpPr>
          <p:cNvPr id="36868" name="Rectangle 1"/>
          <p:cNvSpPr>
            <a:spLocks noChangeArrowheads="1"/>
          </p:cNvSpPr>
          <p:nvPr/>
        </p:nvSpPr>
        <p:spPr bwMode="auto">
          <a:xfrm>
            <a:off x="973138" y="1963738"/>
            <a:ext cx="7191375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buFont typeface="Arial" panose="020B0604020202020204" pitchFamily="34" charset="0"/>
              <a:buNone/>
            </a:pPr>
            <a:r>
              <a:rPr lang="en-GB" altLang="en-US" sz="1600"/>
              <a:t>Here, an organism cannot be both an animal and a plant, so it can not be in both groups at the same time. </a:t>
            </a:r>
          </a:p>
        </p:txBody>
      </p:sp>
      <p:sp>
        <p:nvSpPr>
          <p:cNvPr id="13" name="Oval 12"/>
          <p:cNvSpPr/>
          <p:nvPr/>
        </p:nvSpPr>
        <p:spPr>
          <a:xfrm>
            <a:off x="1082675" y="2798763"/>
            <a:ext cx="3005138" cy="3005137"/>
          </a:xfrm>
          <a:prstGeom prst="ellipse">
            <a:avLst/>
          </a:prstGeom>
          <a:noFill/>
          <a:ln w="57150">
            <a:solidFill>
              <a:srgbClr val="FC6F4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8" name="Oval 17"/>
          <p:cNvSpPr/>
          <p:nvPr/>
        </p:nvSpPr>
        <p:spPr>
          <a:xfrm>
            <a:off x="5006975" y="2798763"/>
            <a:ext cx="3005138" cy="3005137"/>
          </a:xfrm>
          <a:prstGeom prst="ellipse">
            <a:avLst/>
          </a:prstGeom>
          <a:noFill/>
          <a:ln w="57150">
            <a:solidFill>
              <a:srgbClr val="FC6F4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grpSp>
        <p:nvGrpSpPr>
          <p:cNvPr id="36871" name="Group 1"/>
          <p:cNvGrpSpPr>
            <a:grpSpLocks/>
          </p:cNvGrpSpPr>
          <p:nvPr/>
        </p:nvGrpSpPr>
        <p:grpSpPr bwMode="auto">
          <a:xfrm>
            <a:off x="4656138" y="3094038"/>
            <a:ext cx="3355975" cy="2559050"/>
            <a:chOff x="4224211" y="2955204"/>
            <a:chExt cx="4067531" cy="3099788"/>
          </a:xfrm>
        </p:grpSpPr>
        <p:pic>
          <p:nvPicPr>
            <p:cNvPr id="36878" name="Picture 2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52309" y="4235187"/>
              <a:ext cx="667737" cy="18198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6879" name="Picture 3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47162" y="4644253"/>
              <a:ext cx="1314095" cy="8471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6880" name="Picture 5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11822" y="3977373"/>
              <a:ext cx="1085131" cy="8608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6881" name="Picture 1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-1978590">
              <a:off x="5806603" y="5067461"/>
              <a:ext cx="1373760" cy="7016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6882" name="Picture 4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50660" y="2955204"/>
              <a:ext cx="2575286" cy="8996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6883" name="Picture 9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68857" y="3216093"/>
              <a:ext cx="1622885" cy="13213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6884" name="Picture 10"/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24211" y="3218920"/>
              <a:ext cx="1713710" cy="13142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36872" name="Whole Class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73" name="Picture 15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7438" y="3144838"/>
            <a:ext cx="1316037" cy="2389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74" name="Picture 16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6269"/>
          <a:stretch>
            <a:fillRect/>
          </a:stretch>
        </p:blipFill>
        <p:spPr bwMode="auto">
          <a:xfrm>
            <a:off x="2144713" y="2868613"/>
            <a:ext cx="995362" cy="151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75" name="Picture 18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3875" y="3962400"/>
            <a:ext cx="908050" cy="1373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876" name="Rectangle 1"/>
          <p:cNvSpPr>
            <a:spLocks noChangeArrowheads="1"/>
          </p:cNvSpPr>
          <p:nvPr/>
        </p:nvSpPr>
        <p:spPr bwMode="auto">
          <a:xfrm>
            <a:off x="5976938" y="5857875"/>
            <a:ext cx="846137" cy="32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buFont typeface="Arial" panose="020B0604020202020204" pitchFamily="34" charset="0"/>
              <a:buNone/>
            </a:pPr>
            <a:r>
              <a:rPr lang="en-GB" altLang="en-US" sz="1600"/>
              <a:t>animals</a:t>
            </a:r>
          </a:p>
        </p:txBody>
      </p:sp>
      <p:sp>
        <p:nvSpPr>
          <p:cNvPr id="36877" name="Rectangle 1"/>
          <p:cNvSpPr>
            <a:spLocks noChangeArrowheads="1"/>
          </p:cNvSpPr>
          <p:nvPr/>
        </p:nvSpPr>
        <p:spPr bwMode="auto">
          <a:xfrm>
            <a:off x="2168525" y="5857875"/>
            <a:ext cx="846138" cy="32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buFont typeface="Arial" panose="020B0604020202020204" pitchFamily="34" charset="0"/>
              <a:buNone/>
            </a:pPr>
            <a:r>
              <a:rPr lang="en-GB" altLang="en-US" sz="1600"/>
              <a:t>plants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/>
          <p:cNvSpPr/>
          <p:nvPr/>
        </p:nvSpPr>
        <p:spPr>
          <a:xfrm>
            <a:off x="635000" y="1557338"/>
            <a:ext cx="7867650" cy="4657725"/>
          </a:xfrm>
          <a:prstGeom prst="roundRect">
            <a:avLst>
              <a:gd name="adj" fmla="val 2464"/>
            </a:avLst>
          </a:prstGeom>
          <a:solidFill>
            <a:srgbClr val="F8A9A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1269" name="Title 5"/>
          <p:cNvSpPr>
            <a:spLocks noGrp="1"/>
          </p:cNvSpPr>
          <p:nvPr>
            <p:ph type="title"/>
          </p:nvPr>
        </p:nvSpPr>
        <p:spPr>
          <a:xfrm>
            <a:off x="484188" y="712788"/>
            <a:ext cx="8220075" cy="631825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en-GB" dirty="0"/>
              <a:t>Grouping Living Things</a:t>
            </a:r>
            <a:endParaRPr lang="en-GB" altLang="en-US" dirty="0"/>
          </a:p>
        </p:txBody>
      </p:sp>
      <p:sp>
        <p:nvSpPr>
          <p:cNvPr id="38916" name="Rectangle 1"/>
          <p:cNvSpPr>
            <a:spLocks noChangeArrowheads="1"/>
          </p:cNvSpPr>
          <p:nvPr/>
        </p:nvSpPr>
        <p:spPr bwMode="auto">
          <a:xfrm>
            <a:off x="973138" y="1814513"/>
            <a:ext cx="7191375" cy="29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buFont typeface="Arial" panose="020B0604020202020204" pitchFamily="34" charset="0"/>
              <a:buNone/>
            </a:pPr>
            <a:r>
              <a:rPr lang="en-GB" altLang="en-US" sz="1400"/>
              <a:t>This is called a Venn Diagram. Where does a cactus go in this diagram? How about a polar bear?   </a:t>
            </a:r>
          </a:p>
        </p:txBody>
      </p:sp>
      <p:sp>
        <p:nvSpPr>
          <p:cNvPr id="13" name="Oval 12"/>
          <p:cNvSpPr/>
          <p:nvPr/>
        </p:nvSpPr>
        <p:spPr>
          <a:xfrm>
            <a:off x="1624013" y="2279650"/>
            <a:ext cx="3338512" cy="3336925"/>
          </a:xfrm>
          <a:prstGeom prst="ellipse">
            <a:avLst/>
          </a:prstGeom>
          <a:noFill/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8" name="Oval 17"/>
          <p:cNvSpPr/>
          <p:nvPr/>
        </p:nvSpPr>
        <p:spPr>
          <a:xfrm>
            <a:off x="4141788" y="2278063"/>
            <a:ext cx="3338512" cy="3338512"/>
          </a:xfrm>
          <a:prstGeom prst="ellipse">
            <a:avLst/>
          </a:prstGeom>
          <a:noFill/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38919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5100" y="2959100"/>
            <a:ext cx="1131888" cy="898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20" name="Whole Class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21" name="Picture 1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6888" y="3857625"/>
            <a:ext cx="1004887" cy="151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922" name="Rectangle 1"/>
          <p:cNvSpPr>
            <a:spLocks noChangeArrowheads="1"/>
          </p:cNvSpPr>
          <p:nvPr/>
        </p:nvSpPr>
        <p:spPr bwMode="auto">
          <a:xfrm>
            <a:off x="5303838" y="2362200"/>
            <a:ext cx="1012825" cy="534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buFont typeface="Arial" panose="020B0604020202020204" pitchFamily="34" charset="0"/>
              <a:buNone/>
            </a:pPr>
            <a:r>
              <a:rPr lang="en-GB" altLang="en-US" sz="1600"/>
              <a:t>lives in the desert</a:t>
            </a:r>
          </a:p>
        </p:txBody>
      </p:sp>
      <p:sp>
        <p:nvSpPr>
          <p:cNvPr id="38923" name="Rectangle 1"/>
          <p:cNvSpPr>
            <a:spLocks noChangeArrowheads="1"/>
          </p:cNvSpPr>
          <p:nvPr/>
        </p:nvSpPr>
        <p:spPr bwMode="auto">
          <a:xfrm>
            <a:off x="2870200" y="2447925"/>
            <a:ext cx="846138" cy="32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buFont typeface="Arial" panose="020B0604020202020204" pitchFamily="34" charset="0"/>
              <a:buNone/>
            </a:pPr>
            <a:r>
              <a:rPr lang="en-GB" altLang="en-US" sz="1600"/>
              <a:t>plants</a:t>
            </a:r>
          </a:p>
        </p:txBody>
      </p:sp>
      <p:pic>
        <p:nvPicPr>
          <p:cNvPr id="38924" name="Picture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9525" y="4108450"/>
            <a:ext cx="1611313" cy="1284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25" name="Picture 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2375" y="3113088"/>
            <a:ext cx="893763" cy="97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26" name="Picture 1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449674">
            <a:off x="2952750" y="2879725"/>
            <a:ext cx="1290638" cy="666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27" name="Picture 19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8395"/>
          <a:stretch>
            <a:fillRect/>
          </a:stretch>
        </p:blipFill>
        <p:spPr bwMode="auto">
          <a:xfrm>
            <a:off x="1966913" y="2603500"/>
            <a:ext cx="1039812" cy="992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28" name="Picture 22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9288" y="3660775"/>
            <a:ext cx="1035050" cy="1441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29" name="Picture 23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6288" y="5065713"/>
            <a:ext cx="973137" cy="633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930" name="Rectangle 1"/>
          <p:cNvSpPr>
            <a:spLocks noChangeArrowheads="1"/>
          </p:cNvSpPr>
          <p:nvPr/>
        </p:nvSpPr>
        <p:spPr bwMode="auto">
          <a:xfrm>
            <a:off x="973138" y="5810250"/>
            <a:ext cx="7191375" cy="29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buFont typeface="Arial" panose="020B0604020202020204" pitchFamily="34" charset="0"/>
              <a:buNone/>
            </a:pPr>
            <a:r>
              <a:rPr lang="en-GB" altLang="en-US" sz="1400"/>
              <a:t>How is this diagram different to the previous diagram?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/>
          <p:cNvSpPr/>
          <p:nvPr/>
        </p:nvSpPr>
        <p:spPr>
          <a:xfrm>
            <a:off x="635000" y="1557338"/>
            <a:ext cx="7867650" cy="4657725"/>
          </a:xfrm>
          <a:prstGeom prst="roundRect">
            <a:avLst>
              <a:gd name="adj" fmla="val 2464"/>
            </a:avLst>
          </a:prstGeom>
          <a:solidFill>
            <a:srgbClr val="FC6F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1269" name="Title 5"/>
          <p:cNvSpPr>
            <a:spLocks noGrp="1"/>
          </p:cNvSpPr>
          <p:nvPr>
            <p:ph type="title"/>
          </p:nvPr>
        </p:nvSpPr>
        <p:spPr>
          <a:xfrm>
            <a:off x="484188" y="712788"/>
            <a:ext cx="8220075" cy="631825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en-GB" dirty="0"/>
              <a:t>Grouping Living Things</a:t>
            </a:r>
            <a:endParaRPr lang="en-GB" altLang="en-US" dirty="0"/>
          </a:p>
        </p:txBody>
      </p:sp>
      <p:sp>
        <p:nvSpPr>
          <p:cNvPr id="40964" name="Rectangle 1"/>
          <p:cNvSpPr>
            <a:spLocks noChangeArrowheads="1"/>
          </p:cNvSpPr>
          <p:nvPr/>
        </p:nvSpPr>
        <p:spPr bwMode="auto">
          <a:xfrm>
            <a:off x="973138" y="1814513"/>
            <a:ext cx="7191375" cy="29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buFont typeface="Arial" panose="020B0604020202020204" pitchFamily="34" charset="0"/>
              <a:buNone/>
            </a:pPr>
            <a:r>
              <a:rPr lang="en-GB" altLang="en-US" sz="1400"/>
              <a:t>This is a Carroll Diagram. Can you name an animal to go in each section of this diagram?  </a:t>
            </a:r>
          </a:p>
        </p:txBody>
      </p:sp>
      <p:pic>
        <p:nvPicPr>
          <p:cNvPr id="40965" name="Whole Class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66" name="Rectangle 1"/>
          <p:cNvSpPr>
            <a:spLocks noChangeArrowheads="1"/>
          </p:cNvSpPr>
          <p:nvPr/>
        </p:nvSpPr>
        <p:spPr bwMode="auto">
          <a:xfrm>
            <a:off x="973138" y="5810250"/>
            <a:ext cx="7191375" cy="29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buFont typeface="Arial" panose="020B0604020202020204" pitchFamily="34" charset="0"/>
              <a:buNone/>
            </a:pPr>
            <a:r>
              <a:rPr lang="en-GB" altLang="en-US" sz="1400"/>
              <a:t>Could you put a plant in this diagram? What about a dandelion? Or seaweed? </a:t>
            </a:r>
          </a:p>
        </p:txBody>
      </p:sp>
      <p:sp>
        <p:nvSpPr>
          <p:cNvPr id="2" name="Rectangle 1"/>
          <p:cNvSpPr/>
          <p:nvPr/>
        </p:nvSpPr>
        <p:spPr>
          <a:xfrm>
            <a:off x="973138" y="2311400"/>
            <a:ext cx="7129462" cy="3268663"/>
          </a:xfrm>
          <a:prstGeom prst="rect">
            <a:avLst/>
          </a:prstGeom>
          <a:noFill/>
          <a:ln w="38100">
            <a:solidFill>
              <a:srgbClr val="FFD5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5" name="Rectangle 24"/>
          <p:cNvSpPr/>
          <p:nvPr/>
        </p:nvSpPr>
        <p:spPr>
          <a:xfrm>
            <a:off x="969963" y="2776538"/>
            <a:ext cx="7129462" cy="2811462"/>
          </a:xfrm>
          <a:prstGeom prst="rect">
            <a:avLst/>
          </a:prstGeom>
          <a:noFill/>
          <a:ln w="38100">
            <a:solidFill>
              <a:srgbClr val="FFD5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6" name="Rectangle 25"/>
          <p:cNvSpPr/>
          <p:nvPr/>
        </p:nvSpPr>
        <p:spPr>
          <a:xfrm>
            <a:off x="969963" y="4046538"/>
            <a:ext cx="7129462" cy="1533525"/>
          </a:xfrm>
          <a:prstGeom prst="rect">
            <a:avLst/>
          </a:prstGeom>
          <a:noFill/>
          <a:ln w="38100">
            <a:solidFill>
              <a:srgbClr val="FFD5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8" name="Rectangle 27"/>
          <p:cNvSpPr/>
          <p:nvPr/>
        </p:nvSpPr>
        <p:spPr>
          <a:xfrm>
            <a:off x="976313" y="2319338"/>
            <a:ext cx="971550" cy="3260725"/>
          </a:xfrm>
          <a:prstGeom prst="rect">
            <a:avLst/>
          </a:prstGeom>
          <a:noFill/>
          <a:ln w="38100">
            <a:solidFill>
              <a:srgbClr val="FFD5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9" name="Rectangle 28"/>
          <p:cNvSpPr/>
          <p:nvPr/>
        </p:nvSpPr>
        <p:spPr>
          <a:xfrm>
            <a:off x="1947863" y="2319338"/>
            <a:ext cx="3063875" cy="3260725"/>
          </a:xfrm>
          <a:prstGeom prst="rect">
            <a:avLst/>
          </a:prstGeom>
          <a:noFill/>
          <a:ln w="38100">
            <a:solidFill>
              <a:srgbClr val="FFD5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40972" name="Rectangle 1"/>
          <p:cNvSpPr>
            <a:spLocks noChangeArrowheads="1"/>
          </p:cNvSpPr>
          <p:nvPr/>
        </p:nvSpPr>
        <p:spPr bwMode="auto">
          <a:xfrm>
            <a:off x="2747963" y="2425700"/>
            <a:ext cx="1463675" cy="29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buFont typeface="Arial" panose="020B0604020202020204" pitchFamily="34" charset="0"/>
              <a:buNone/>
            </a:pPr>
            <a:r>
              <a:rPr lang="en-GB" altLang="en-US" sz="1400"/>
              <a:t>Lives in water</a:t>
            </a:r>
          </a:p>
        </p:txBody>
      </p:sp>
      <p:sp>
        <p:nvSpPr>
          <p:cNvPr id="40973" name="Rectangle 1"/>
          <p:cNvSpPr>
            <a:spLocks noChangeArrowheads="1"/>
          </p:cNvSpPr>
          <p:nvPr/>
        </p:nvSpPr>
        <p:spPr bwMode="auto">
          <a:xfrm>
            <a:off x="5822950" y="2425700"/>
            <a:ext cx="1465263" cy="29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buFont typeface="Arial" panose="020B0604020202020204" pitchFamily="34" charset="0"/>
              <a:buNone/>
            </a:pPr>
            <a:r>
              <a:rPr lang="en-GB" altLang="en-US" sz="1400"/>
              <a:t>Lives on land</a:t>
            </a:r>
          </a:p>
        </p:txBody>
      </p:sp>
      <p:sp>
        <p:nvSpPr>
          <p:cNvPr id="40974" name="Rectangle 1"/>
          <p:cNvSpPr>
            <a:spLocks noChangeArrowheads="1"/>
          </p:cNvSpPr>
          <p:nvPr/>
        </p:nvSpPr>
        <p:spPr bwMode="auto">
          <a:xfrm>
            <a:off x="730250" y="2905125"/>
            <a:ext cx="1463675" cy="29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buFont typeface="Arial" panose="020B0604020202020204" pitchFamily="34" charset="0"/>
              <a:buNone/>
            </a:pPr>
            <a:r>
              <a:rPr lang="en-GB" altLang="en-US" sz="1400"/>
              <a:t>Has legs</a:t>
            </a:r>
          </a:p>
        </p:txBody>
      </p:sp>
      <p:sp>
        <p:nvSpPr>
          <p:cNvPr id="40975" name="Rectangle 1"/>
          <p:cNvSpPr>
            <a:spLocks noChangeArrowheads="1"/>
          </p:cNvSpPr>
          <p:nvPr/>
        </p:nvSpPr>
        <p:spPr bwMode="auto">
          <a:xfrm>
            <a:off x="979488" y="4183063"/>
            <a:ext cx="965200" cy="479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buFont typeface="Arial" panose="020B0604020202020204" pitchFamily="34" charset="0"/>
              <a:buNone/>
            </a:pPr>
            <a:r>
              <a:rPr lang="en-GB" altLang="en-US" sz="1400"/>
              <a:t>Does not have legs</a:t>
            </a:r>
          </a:p>
        </p:txBody>
      </p:sp>
      <p:sp>
        <p:nvSpPr>
          <p:cNvPr id="40976" name="Rectangle 1"/>
          <p:cNvSpPr>
            <a:spLocks noChangeArrowheads="1"/>
          </p:cNvSpPr>
          <p:nvPr/>
        </p:nvSpPr>
        <p:spPr bwMode="auto">
          <a:xfrm>
            <a:off x="2138363" y="2905125"/>
            <a:ext cx="1465262" cy="608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en-GB" altLang="en-US" sz="1400"/>
              <a:t>Crab</a:t>
            </a:r>
          </a:p>
          <a:p>
            <a:pPr>
              <a:buFont typeface="Arial" panose="020B0604020202020204" pitchFamily="34" charset="0"/>
              <a:buNone/>
            </a:pPr>
            <a:r>
              <a:rPr lang="en-GB" altLang="en-US" sz="1400"/>
              <a:t>Sea otter</a:t>
            </a:r>
          </a:p>
        </p:txBody>
      </p:sp>
      <p:sp>
        <p:nvSpPr>
          <p:cNvPr id="40977" name="Rectangle 1"/>
          <p:cNvSpPr>
            <a:spLocks noChangeArrowheads="1"/>
          </p:cNvSpPr>
          <p:nvPr/>
        </p:nvSpPr>
        <p:spPr bwMode="auto">
          <a:xfrm>
            <a:off x="2138363" y="4205288"/>
            <a:ext cx="1465262" cy="930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en-GB" altLang="en-US" sz="1400"/>
              <a:t>Whale</a:t>
            </a:r>
          </a:p>
          <a:p>
            <a:pPr>
              <a:buFont typeface="Arial" panose="020B0604020202020204" pitchFamily="34" charset="0"/>
              <a:buNone/>
            </a:pPr>
            <a:r>
              <a:rPr lang="en-GB" altLang="en-US" sz="1400"/>
              <a:t>Fish</a:t>
            </a:r>
          </a:p>
          <a:p>
            <a:pPr>
              <a:buFont typeface="Arial" panose="020B0604020202020204" pitchFamily="34" charset="0"/>
              <a:buNone/>
            </a:pPr>
            <a:endParaRPr lang="en-GB" altLang="en-US" sz="1400"/>
          </a:p>
        </p:txBody>
      </p:sp>
      <p:sp>
        <p:nvSpPr>
          <p:cNvPr id="40978" name="Rectangle 1"/>
          <p:cNvSpPr>
            <a:spLocks noChangeArrowheads="1"/>
          </p:cNvSpPr>
          <p:nvPr/>
        </p:nvSpPr>
        <p:spPr bwMode="auto">
          <a:xfrm>
            <a:off x="5253038" y="2905125"/>
            <a:ext cx="1465262" cy="930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en-GB" altLang="en-US" sz="1400"/>
              <a:t>Horse</a:t>
            </a:r>
          </a:p>
          <a:p>
            <a:pPr>
              <a:buFont typeface="Arial" panose="020B0604020202020204" pitchFamily="34" charset="0"/>
              <a:buNone/>
            </a:pPr>
            <a:r>
              <a:rPr lang="en-GB" altLang="en-US" sz="1400"/>
              <a:t>Spider</a:t>
            </a:r>
          </a:p>
          <a:p>
            <a:pPr>
              <a:buFont typeface="Arial" panose="020B0604020202020204" pitchFamily="34" charset="0"/>
              <a:buNone/>
            </a:pPr>
            <a:endParaRPr lang="en-GB" altLang="en-US" sz="1400"/>
          </a:p>
        </p:txBody>
      </p:sp>
      <p:sp>
        <p:nvSpPr>
          <p:cNvPr id="40979" name="Rectangle 1"/>
          <p:cNvSpPr>
            <a:spLocks noChangeArrowheads="1"/>
          </p:cNvSpPr>
          <p:nvPr/>
        </p:nvSpPr>
        <p:spPr bwMode="auto">
          <a:xfrm>
            <a:off x="5253038" y="4205288"/>
            <a:ext cx="1465262" cy="930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en-GB" altLang="en-US" sz="1400"/>
              <a:t>Snake</a:t>
            </a:r>
          </a:p>
          <a:p>
            <a:pPr>
              <a:buFont typeface="Arial" panose="020B0604020202020204" pitchFamily="34" charset="0"/>
              <a:buNone/>
            </a:pPr>
            <a:r>
              <a:rPr lang="en-GB" altLang="en-US" sz="1400"/>
              <a:t>Worm</a:t>
            </a:r>
          </a:p>
          <a:p>
            <a:pPr>
              <a:buFont typeface="Arial" panose="020B0604020202020204" pitchFamily="34" charset="0"/>
              <a:buNone/>
            </a:pPr>
            <a:endParaRPr lang="en-GB" altLang="en-US" sz="140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/>
          <p:cNvSpPr/>
          <p:nvPr/>
        </p:nvSpPr>
        <p:spPr>
          <a:xfrm>
            <a:off x="635000" y="1676400"/>
            <a:ext cx="7867650" cy="4486275"/>
          </a:xfrm>
          <a:prstGeom prst="roundRect">
            <a:avLst>
              <a:gd name="adj" fmla="val 2464"/>
            </a:avLst>
          </a:prstGeom>
          <a:solidFill>
            <a:srgbClr val="FFD5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1269" name="Title 5"/>
          <p:cNvSpPr>
            <a:spLocks noGrp="1"/>
          </p:cNvSpPr>
          <p:nvPr>
            <p:ph type="title"/>
          </p:nvPr>
        </p:nvSpPr>
        <p:spPr>
          <a:xfrm>
            <a:off x="484188" y="712788"/>
            <a:ext cx="8220075" cy="631825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en-GB" dirty="0"/>
              <a:t>Criteria</a:t>
            </a:r>
            <a:endParaRPr lang="en-GB" altLang="en-US" dirty="0"/>
          </a:p>
        </p:txBody>
      </p:sp>
      <p:sp>
        <p:nvSpPr>
          <p:cNvPr id="43012" name="Rectangle 1"/>
          <p:cNvSpPr>
            <a:spLocks noChangeArrowheads="1"/>
          </p:cNvSpPr>
          <p:nvPr/>
        </p:nvSpPr>
        <p:spPr bwMode="auto">
          <a:xfrm>
            <a:off x="973138" y="1900238"/>
            <a:ext cx="7191375" cy="403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en-GB" altLang="en-US" sz="1600"/>
              <a:t>We have asked some questions to sort our living things into groups so far. </a:t>
            </a:r>
          </a:p>
          <a:p>
            <a:pPr>
              <a:buFont typeface="Arial" panose="020B0604020202020204" pitchFamily="34" charset="0"/>
              <a:buNone/>
            </a:pPr>
            <a:r>
              <a:rPr lang="en-GB" altLang="en-US" sz="1600"/>
              <a:t>We sometimes call these criteria, which means a rule that we use to decide something. </a:t>
            </a:r>
          </a:p>
          <a:p>
            <a:pPr>
              <a:buFont typeface="Arial" panose="020B0604020202020204" pitchFamily="34" charset="0"/>
              <a:buNone/>
            </a:pPr>
            <a:endParaRPr lang="en-GB" altLang="en-US" sz="1600"/>
          </a:p>
          <a:p>
            <a:pPr>
              <a:buFont typeface="Arial" panose="020B0604020202020204" pitchFamily="34" charset="0"/>
              <a:buNone/>
            </a:pPr>
            <a:r>
              <a:rPr lang="en-GB" altLang="en-US" sz="1600"/>
              <a:t>Plant or animal.</a:t>
            </a:r>
          </a:p>
          <a:p>
            <a:pPr>
              <a:buFont typeface="Arial" panose="020B0604020202020204" pitchFamily="34" charset="0"/>
              <a:buNone/>
            </a:pPr>
            <a:r>
              <a:rPr lang="en-GB" altLang="en-US" sz="1600"/>
              <a:t>Lives in the desert or does not live in the desert.</a:t>
            </a:r>
          </a:p>
          <a:p>
            <a:pPr>
              <a:buFont typeface="Arial" panose="020B0604020202020204" pitchFamily="34" charset="0"/>
              <a:buNone/>
            </a:pPr>
            <a:r>
              <a:rPr lang="en-GB" altLang="en-US" sz="1600"/>
              <a:t>Has legs or does not have legs.</a:t>
            </a:r>
          </a:p>
          <a:p>
            <a:pPr>
              <a:buFont typeface="Arial" panose="020B0604020202020204" pitchFamily="34" charset="0"/>
              <a:buNone/>
            </a:pPr>
            <a:r>
              <a:rPr lang="en-GB" altLang="en-US" sz="1600"/>
              <a:t>Lives on the land or lives in the water.</a:t>
            </a:r>
          </a:p>
          <a:p>
            <a:pPr>
              <a:buFont typeface="Arial" panose="020B0604020202020204" pitchFamily="34" charset="0"/>
              <a:buNone/>
            </a:pPr>
            <a:endParaRPr lang="en-GB" altLang="en-US" sz="1600"/>
          </a:p>
          <a:p>
            <a:pPr>
              <a:buFont typeface="Arial" panose="020B0604020202020204" pitchFamily="34" charset="0"/>
              <a:buNone/>
            </a:pPr>
            <a:r>
              <a:rPr lang="en-GB" altLang="en-US" sz="1600"/>
              <a:t>Today, you are going to be sorting animals.</a:t>
            </a:r>
          </a:p>
          <a:p>
            <a:pPr>
              <a:buFont typeface="Arial" panose="020B0604020202020204" pitchFamily="34" charset="0"/>
              <a:buNone/>
            </a:pPr>
            <a:r>
              <a:rPr lang="en-GB" altLang="en-US" sz="1600"/>
              <a:t>With a partner, think of different groups that you could sort animals into. </a:t>
            </a:r>
          </a:p>
          <a:p>
            <a:pPr>
              <a:buFont typeface="Arial" panose="020B0604020202020204" pitchFamily="34" charset="0"/>
              <a:buNone/>
            </a:pPr>
            <a:r>
              <a:rPr lang="en-GB" altLang="en-US" sz="1600"/>
              <a:t>Think of as many different groups as you can. </a:t>
            </a:r>
          </a:p>
        </p:txBody>
      </p:sp>
      <p:pic>
        <p:nvPicPr>
          <p:cNvPr id="43013" name="Talking Partners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61595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014" name="Picture 2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1541463"/>
            <a:ext cx="2598737" cy="4716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/>
          <p:cNvSpPr/>
          <p:nvPr/>
        </p:nvSpPr>
        <p:spPr>
          <a:xfrm>
            <a:off x="635000" y="1676400"/>
            <a:ext cx="7867650" cy="4486275"/>
          </a:xfrm>
          <a:prstGeom prst="roundRect">
            <a:avLst>
              <a:gd name="adj" fmla="val 2464"/>
            </a:avLst>
          </a:prstGeom>
          <a:solidFill>
            <a:srgbClr val="FFD5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1269" name="Title 5"/>
          <p:cNvSpPr>
            <a:spLocks noGrp="1"/>
          </p:cNvSpPr>
          <p:nvPr>
            <p:ph type="title"/>
          </p:nvPr>
        </p:nvSpPr>
        <p:spPr>
          <a:xfrm>
            <a:off x="484188" y="712788"/>
            <a:ext cx="8220075" cy="631825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en-GB" dirty="0"/>
              <a:t>Criteria</a:t>
            </a:r>
            <a:endParaRPr lang="en-GB" altLang="en-US" dirty="0"/>
          </a:p>
        </p:txBody>
      </p:sp>
      <p:pic>
        <p:nvPicPr>
          <p:cNvPr id="45060" name="Talking Partners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61595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061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4225" y="2024063"/>
            <a:ext cx="2366963" cy="2762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062" name="Picture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7600" y="3590925"/>
            <a:ext cx="2152650" cy="2205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5" name="Rectangle 1"/>
          <p:cNvSpPr>
            <a:spLocks noChangeArrowheads="1"/>
          </p:cNvSpPr>
          <p:nvPr/>
        </p:nvSpPr>
        <p:spPr bwMode="auto">
          <a:xfrm>
            <a:off x="4940300" y="2487613"/>
            <a:ext cx="1674813" cy="1431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buFont typeface="Arial" panose="020B0604020202020204" pitchFamily="34" charset="0"/>
              <a:buNone/>
              <a:defRPr/>
            </a:pPr>
            <a:r>
              <a:rPr lang="en-GB" altLang="en-US" sz="2400" dirty="0">
                <a:solidFill>
                  <a:srgbClr val="FC6F4E"/>
                </a:solidFill>
                <a:latin typeface="+mj-lt"/>
              </a:rPr>
              <a:t>What criteria did you think of?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10"/>
          <p:cNvSpPr/>
          <p:nvPr/>
        </p:nvSpPr>
        <p:spPr>
          <a:xfrm>
            <a:off x="701675" y="1711325"/>
            <a:ext cx="7708900" cy="4452938"/>
          </a:xfrm>
          <a:prstGeom prst="roundRect">
            <a:avLst>
              <a:gd name="adj" fmla="val 2464"/>
            </a:avLst>
          </a:prstGeom>
          <a:solidFill>
            <a:srgbClr val="F8A9A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84188" y="847725"/>
            <a:ext cx="8220075" cy="631825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en-GB" dirty="0"/>
              <a:t>Grouping Animals</a:t>
            </a:r>
            <a:endParaRPr lang="en-GB" altLang="en-US" dirty="0"/>
          </a:p>
        </p:txBody>
      </p:sp>
      <p:pic>
        <p:nvPicPr>
          <p:cNvPr id="47108" name="Individual Work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61595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7109" name="Rectangle 1"/>
          <p:cNvSpPr>
            <a:spLocks noChangeArrowheads="1"/>
          </p:cNvSpPr>
          <p:nvPr/>
        </p:nvSpPr>
        <p:spPr bwMode="auto">
          <a:xfrm>
            <a:off x="973138" y="1900238"/>
            <a:ext cx="7191375" cy="541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buFont typeface="Arial" panose="020B0604020202020204" pitchFamily="34" charset="0"/>
              <a:buNone/>
            </a:pPr>
            <a:r>
              <a:rPr lang="en-GB" altLang="en-US" sz="1600"/>
              <a:t>You are going to group animals in a variety of ways, using some criteria that have been chosen for you, and some that you choose yourself.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71800" y="3179763"/>
            <a:ext cx="3562350" cy="2519362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98725" y="2752725"/>
            <a:ext cx="3562350" cy="251936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2"/>
          <p:cNvSpPr/>
          <p:nvPr/>
        </p:nvSpPr>
        <p:spPr>
          <a:xfrm>
            <a:off x="3219450" y="1628775"/>
            <a:ext cx="5229225" cy="4535488"/>
          </a:xfrm>
          <a:prstGeom prst="roundRect">
            <a:avLst>
              <a:gd name="adj" fmla="val 2464"/>
            </a:avLst>
          </a:prstGeom>
          <a:solidFill>
            <a:srgbClr val="F8A9A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1" name="Rounded Rectangle 10"/>
          <p:cNvSpPr/>
          <p:nvPr/>
        </p:nvSpPr>
        <p:spPr>
          <a:xfrm>
            <a:off x="701675" y="1628775"/>
            <a:ext cx="2386013" cy="4535488"/>
          </a:xfrm>
          <a:prstGeom prst="roundRect">
            <a:avLst>
              <a:gd name="adj" fmla="val 2464"/>
            </a:avLst>
          </a:prstGeom>
          <a:solidFill>
            <a:srgbClr val="FFD5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84188" y="847725"/>
            <a:ext cx="8220075" cy="631825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en-GB" dirty="0"/>
              <a:t>Sorting into Three Groups</a:t>
            </a:r>
            <a:endParaRPr lang="en-GB" altLang="en-US" dirty="0"/>
          </a:p>
        </p:txBody>
      </p:sp>
      <p:sp>
        <p:nvSpPr>
          <p:cNvPr id="49157" name="Rectangle 1"/>
          <p:cNvSpPr>
            <a:spLocks noChangeArrowheads="1"/>
          </p:cNvSpPr>
          <p:nvPr/>
        </p:nvSpPr>
        <p:spPr bwMode="auto">
          <a:xfrm>
            <a:off x="909638" y="2613025"/>
            <a:ext cx="1971675" cy="2947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buFont typeface="Arial" panose="020B0604020202020204" pitchFamily="34" charset="0"/>
              <a:buNone/>
            </a:pPr>
            <a:r>
              <a:rPr lang="en-GB" altLang="en-US" sz="1600"/>
              <a:t>Venn diagrams can be used to sort lots of groups of animals.</a:t>
            </a:r>
          </a:p>
          <a:p>
            <a:pPr algn="ctr">
              <a:buFont typeface="Arial" panose="020B0604020202020204" pitchFamily="34" charset="0"/>
              <a:buNone/>
            </a:pPr>
            <a:r>
              <a:rPr lang="en-GB" altLang="en-US" sz="1600"/>
              <a:t> </a:t>
            </a:r>
          </a:p>
          <a:p>
            <a:pPr algn="ctr">
              <a:buFont typeface="Arial" panose="020B0604020202020204" pitchFamily="34" charset="0"/>
              <a:buNone/>
            </a:pPr>
            <a:r>
              <a:rPr lang="en-GB" altLang="en-US" sz="1600"/>
              <a:t>Where would a turtle go on this diagram?</a:t>
            </a:r>
          </a:p>
          <a:p>
            <a:pPr algn="ctr">
              <a:buFont typeface="Arial" panose="020B0604020202020204" pitchFamily="34" charset="0"/>
              <a:buNone/>
            </a:pPr>
            <a:r>
              <a:rPr lang="en-GB" altLang="en-US" sz="1600"/>
              <a:t> </a:t>
            </a:r>
          </a:p>
          <a:p>
            <a:pPr algn="ctr">
              <a:buFont typeface="Arial" panose="020B0604020202020204" pitchFamily="34" charset="0"/>
              <a:buNone/>
            </a:pPr>
            <a:r>
              <a:rPr lang="en-GB" altLang="en-US" sz="1600"/>
              <a:t>Where would a cat go? </a:t>
            </a:r>
          </a:p>
          <a:p>
            <a:pPr algn="ctr">
              <a:buFont typeface="Arial" panose="020B0604020202020204" pitchFamily="34" charset="0"/>
              <a:buNone/>
            </a:pPr>
            <a:endParaRPr lang="en-GB" altLang="en-US" sz="1600"/>
          </a:p>
        </p:txBody>
      </p:sp>
      <p:grpSp>
        <p:nvGrpSpPr>
          <p:cNvPr id="49158" name="Group 3"/>
          <p:cNvGrpSpPr>
            <a:grpSpLocks/>
          </p:cNvGrpSpPr>
          <p:nvPr/>
        </p:nvGrpSpPr>
        <p:grpSpPr bwMode="auto">
          <a:xfrm>
            <a:off x="3462338" y="1844675"/>
            <a:ext cx="4743450" cy="4168775"/>
            <a:chOff x="973666" y="1814637"/>
            <a:chExt cx="4777751" cy="4198221"/>
          </a:xfrm>
        </p:grpSpPr>
        <p:sp>
          <p:nvSpPr>
            <p:cNvPr id="9" name="Oval 8"/>
            <p:cNvSpPr/>
            <p:nvPr/>
          </p:nvSpPr>
          <p:spPr>
            <a:xfrm>
              <a:off x="1965033" y="1814637"/>
              <a:ext cx="2796615" cy="2796150"/>
            </a:xfrm>
            <a:prstGeom prst="ellipse">
              <a:avLst/>
            </a:prstGeom>
            <a:noFill/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0" name="Oval 9"/>
            <p:cNvSpPr/>
            <p:nvPr/>
          </p:nvSpPr>
          <p:spPr>
            <a:xfrm>
              <a:off x="2953203" y="3213512"/>
              <a:ext cx="2798214" cy="2797748"/>
            </a:xfrm>
            <a:prstGeom prst="ellipse">
              <a:avLst/>
            </a:prstGeom>
            <a:noFill/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2" name="Oval 11"/>
            <p:cNvSpPr/>
            <p:nvPr/>
          </p:nvSpPr>
          <p:spPr>
            <a:xfrm>
              <a:off x="973666" y="3215110"/>
              <a:ext cx="2798214" cy="2797748"/>
            </a:xfrm>
            <a:prstGeom prst="ellipse">
              <a:avLst/>
            </a:prstGeom>
            <a:noFill/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</p:grpSp>
      <p:sp>
        <p:nvSpPr>
          <p:cNvPr id="14" name="Rectangle 1"/>
          <p:cNvSpPr>
            <a:spLocks noChangeArrowheads="1"/>
          </p:cNvSpPr>
          <p:nvPr/>
        </p:nvSpPr>
        <p:spPr bwMode="auto">
          <a:xfrm>
            <a:off x="4876800" y="2111375"/>
            <a:ext cx="1973263" cy="319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buFont typeface="Arial" panose="020B0604020202020204" pitchFamily="34" charset="0"/>
              <a:buNone/>
              <a:defRPr/>
            </a:pPr>
            <a:r>
              <a:rPr lang="en-GB" altLang="en-US" sz="1600" b="1" dirty="0">
                <a:solidFill>
                  <a:schemeClr val="bg2">
                    <a:lumMod val="10000"/>
                  </a:schemeClr>
                </a:solidFill>
              </a:rPr>
              <a:t>Lays eggs</a:t>
            </a:r>
          </a:p>
        </p:txBody>
      </p:sp>
      <p:sp>
        <p:nvSpPr>
          <p:cNvPr id="15" name="Rectangle 1"/>
          <p:cNvSpPr>
            <a:spLocks noChangeArrowheads="1"/>
          </p:cNvSpPr>
          <p:nvPr/>
        </p:nvSpPr>
        <p:spPr bwMode="auto">
          <a:xfrm>
            <a:off x="3773488" y="5402263"/>
            <a:ext cx="1971675" cy="319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buFont typeface="Arial" panose="020B0604020202020204" pitchFamily="34" charset="0"/>
              <a:buNone/>
              <a:defRPr/>
            </a:pPr>
            <a:r>
              <a:rPr lang="en-GB" altLang="en-US" sz="1600" b="1" dirty="0">
                <a:solidFill>
                  <a:schemeClr val="bg2">
                    <a:lumMod val="10000"/>
                  </a:schemeClr>
                </a:solidFill>
              </a:rPr>
              <a:t>Has two legs</a:t>
            </a:r>
          </a:p>
        </p:txBody>
      </p:sp>
      <p:sp>
        <p:nvSpPr>
          <p:cNvPr id="16" name="Rectangle 1"/>
          <p:cNvSpPr>
            <a:spLocks noChangeArrowheads="1"/>
          </p:cNvSpPr>
          <p:nvPr/>
        </p:nvSpPr>
        <p:spPr bwMode="auto">
          <a:xfrm>
            <a:off x="5876925" y="5402263"/>
            <a:ext cx="1971675" cy="319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buFont typeface="Arial" panose="020B0604020202020204" pitchFamily="34" charset="0"/>
              <a:buNone/>
              <a:defRPr/>
            </a:pPr>
            <a:r>
              <a:rPr lang="en-GB" altLang="en-US" sz="1600" b="1" dirty="0">
                <a:solidFill>
                  <a:schemeClr val="bg2">
                    <a:lumMod val="10000"/>
                  </a:schemeClr>
                </a:solidFill>
              </a:rPr>
              <a:t>Can fly</a:t>
            </a:r>
          </a:p>
        </p:txBody>
      </p:sp>
      <p:sp>
        <p:nvSpPr>
          <p:cNvPr id="17" name="Rectangle 1"/>
          <p:cNvSpPr>
            <a:spLocks noChangeArrowheads="1"/>
          </p:cNvSpPr>
          <p:nvPr/>
        </p:nvSpPr>
        <p:spPr bwMode="auto">
          <a:xfrm>
            <a:off x="4978400" y="2613025"/>
            <a:ext cx="1711325" cy="319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buFont typeface="Arial" panose="020B0604020202020204" pitchFamily="34" charset="0"/>
              <a:buNone/>
              <a:defRPr/>
            </a:pPr>
            <a:r>
              <a:rPr lang="en-GB" altLang="en-US" sz="1600" dirty="0">
                <a:solidFill>
                  <a:schemeClr val="bg2">
                    <a:lumMod val="10000"/>
                  </a:schemeClr>
                </a:solidFill>
              </a:rPr>
              <a:t>snake</a:t>
            </a:r>
          </a:p>
        </p:txBody>
      </p:sp>
      <p:sp>
        <p:nvSpPr>
          <p:cNvPr id="18" name="Rectangle 1"/>
          <p:cNvSpPr>
            <a:spLocks noChangeArrowheads="1"/>
          </p:cNvSpPr>
          <p:nvPr/>
        </p:nvSpPr>
        <p:spPr bwMode="auto">
          <a:xfrm>
            <a:off x="4329113" y="3586163"/>
            <a:ext cx="1711325" cy="32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buFont typeface="Arial" panose="020B0604020202020204" pitchFamily="34" charset="0"/>
              <a:buNone/>
              <a:defRPr/>
            </a:pPr>
            <a:r>
              <a:rPr lang="en-GB" altLang="en-US" sz="1600" dirty="0">
                <a:solidFill>
                  <a:schemeClr val="bg2">
                    <a:lumMod val="10000"/>
                  </a:schemeClr>
                </a:solidFill>
              </a:rPr>
              <a:t>penguin</a:t>
            </a:r>
          </a:p>
        </p:txBody>
      </p:sp>
      <p:sp>
        <p:nvSpPr>
          <p:cNvPr id="19" name="Rectangle 1"/>
          <p:cNvSpPr>
            <a:spLocks noChangeArrowheads="1"/>
          </p:cNvSpPr>
          <p:nvPr/>
        </p:nvSpPr>
        <p:spPr bwMode="auto">
          <a:xfrm>
            <a:off x="3443288" y="4257675"/>
            <a:ext cx="1711325" cy="32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buFont typeface="Arial" panose="020B0604020202020204" pitchFamily="34" charset="0"/>
              <a:buNone/>
              <a:defRPr/>
            </a:pPr>
            <a:r>
              <a:rPr lang="en-GB" altLang="en-US" sz="1600" dirty="0">
                <a:solidFill>
                  <a:schemeClr val="bg2">
                    <a:lumMod val="10000"/>
                  </a:schemeClr>
                </a:solidFill>
              </a:rPr>
              <a:t>kangaroo</a:t>
            </a:r>
          </a:p>
        </p:txBody>
      </p:sp>
      <p:sp>
        <p:nvSpPr>
          <p:cNvPr id="20" name="Rectangle 1"/>
          <p:cNvSpPr>
            <a:spLocks noChangeArrowheads="1"/>
          </p:cNvSpPr>
          <p:nvPr/>
        </p:nvSpPr>
        <p:spPr bwMode="auto">
          <a:xfrm>
            <a:off x="3579813" y="4764088"/>
            <a:ext cx="1711325" cy="32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buFont typeface="Arial" panose="020B0604020202020204" pitchFamily="34" charset="0"/>
              <a:buNone/>
              <a:defRPr/>
            </a:pPr>
            <a:r>
              <a:rPr lang="en-GB" altLang="en-US" sz="1600" dirty="0">
                <a:solidFill>
                  <a:schemeClr val="bg2">
                    <a:lumMod val="10000"/>
                  </a:schemeClr>
                </a:solidFill>
              </a:rPr>
              <a:t>human</a:t>
            </a:r>
          </a:p>
        </p:txBody>
      </p:sp>
      <p:sp>
        <p:nvSpPr>
          <p:cNvPr id="23" name="Rectangle 1"/>
          <p:cNvSpPr>
            <a:spLocks noChangeArrowheads="1"/>
          </p:cNvSpPr>
          <p:nvPr/>
        </p:nvSpPr>
        <p:spPr bwMode="auto">
          <a:xfrm>
            <a:off x="6323013" y="4764088"/>
            <a:ext cx="1711325" cy="32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buFont typeface="Arial" panose="020B0604020202020204" pitchFamily="34" charset="0"/>
              <a:buNone/>
              <a:defRPr/>
            </a:pPr>
            <a:r>
              <a:rPr lang="en-GB" altLang="en-US" sz="1600" dirty="0">
                <a:solidFill>
                  <a:schemeClr val="bg2">
                    <a:lumMod val="10000"/>
                  </a:schemeClr>
                </a:solidFill>
              </a:rPr>
              <a:t>bat</a:t>
            </a:r>
          </a:p>
        </p:txBody>
      </p:sp>
      <p:sp>
        <p:nvSpPr>
          <p:cNvPr id="24" name="Rectangle 1"/>
          <p:cNvSpPr>
            <a:spLocks noChangeArrowheads="1"/>
          </p:cNvSpPr>
          <p:nvPr/>
        </p:nvSpPr>
        <p:spPr bwMode="auto">
          <a:xfrm>
            <a:off x="4978400" y="4202113"/>
            <a:ext cx="1711325" cy="32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buFont typeface="Arial" panose="020B0604020202020204" pitchFamily="34" charset="0"/>
              <a:buNone/>
              <a:defRPr/>
            </a:pPr>
            <a:r>
              <a:rPr lang="en-GB" altLang="en-US" sz="1600" dirty="0">
                <a:solidFill>
                  <a:schemeClr val="bg2">
                    <a:lumMod val="10000"/>
                  </a:schemeClr>
                </a:solidFill>
              </a:rPr>
              <a:t>parrot</a:t>
            </a:r>
          </a:p>
        </p:txBody>
      </p:sp>
      <p:sp>
        <p:nvSpPr>
          <p:cNvPr id="25" name="Rectangle 1"/>
          <p:cNvSpPr>
            <a:spLocks noChangeArrowheads="1"/>
          </p:cNvSpPr>
          <p:nvPr/>
        </p:nvSpPr>
        <p:spPr bwMode="auto">
          <a:xfrm>
            <a:off x="4978400" y="3937000"/>
            <a:ext cx="1711325" cy="319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buFont typeface="Arial" panose="020B0604020202020204" pitchFamily="34" charset="0"/>
              <a:buNone/>
              <a:defRPr/>
            </a:pPr>
            <a:r>
              <a:rPr lang="en-GB" altLang="en-US" sz="1600" dirty="0">
                <a:solidFill>
                  <a:schemeClr val="bg2">
                    <a:lumMod val="10000"/>
                  </a:schemeClr>
                </a:solidFill>
              </a:rPr>
              <a:t>duck</a:t>
            </a:r>
          </a:p>
        </p:txBody>
      </p:sp>
      <p:sp>
        <p:nvSpPr>
          <p:cNvPr id="26" name="Rectangle 1"/>
          <p:cNvSpPr>
            <a:spLocks noChangeArrowheads="1"/>
          </p:cNvSpPr>
          <p:nvPr/>
        </p:nvSpPr>
        <p:spPr bwMode="auto">
          <a:xfrm>
            <a:off x="5678488" y="3487738"/>
            <a:ext cx="1711325" cy="319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buFont typeface="Arial" panose="020B0604020202020204" pitchFamily="34" charset="0"/>
              <a:buNone/>
              <a:defRPr/>
            </a:pPr>
            <a:r>
              <a:rPr lang="en-GB" altLang="en-US" sz="1600" dirty="0">
                <a:solidFill>
                  <a:schemeClr val="bg2">
                    <a:lumMod val="10000"/>
                  </a:schemeClr>
                </a:solidFill>
              </a:rPr>
              <a:t>dragonfly</a:t>
            </a:r>
          </a:p>
        </p:txBody>
      </p:sp>
      <p:sp>
        <p:nvSpPr>
          <p:cNvPr id="27" name="Rectangle 1"/>
          <p:cNvSpPr>
            <a:spLocks noChangeArrowheads="1"/>
          </p:cNvSpPr>
          <p:nvPr/>
        </p:nvSpPr>
        <p:spPr bwMode="auto">
          <a:xfrm>
            <a:off x="5692775" y="3792538"/>
            <a:ext cx="1711325" cy="319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buFont typeface="Arial" panose="020B0604020202020204" pitchFamily="34" charset="0"/>
              <a:buNone/>
              <a:defRPr/>
            </a:pPr>
            <a:r>
              <a:rPr lang="en-GB" altLang="en-US" sz="1600" dirty="0">
                <a:solidFill>
                  <a:schemeClr val="bg2">
                    <a:lumMod val="10000"/>
                  </a:schemeClr>
                </a:solidFill>
              </a:rPr>
              <a:t>butterfly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10"/>
          <p:cNvSpPr/>
          <p:nvPr/>
        </p:nvSpPr>
        <p:spPr>
          <a:xfrm>
            <a:off x="701675" y="1711325"/>
            <a:ext cx="7708900" cy="4452938"/>
          </a:xfrm>
          <a:prstGeom prst="roundRect">
            <a:avLst>
              <a:gd name="adj" fmla="val 2464"/>
            </a:avLst>
          </a:prstGeom>
          <a:solidFill>
            <a:srgbClr val="F8A9A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51203" name="Talking Partners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61595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Title 5"/>
          <p:cNvSpPr>
            <a:spLocks noGrp="1"/>
          </p:cNvSpPr>
          <p:nvPr>
            <p:ph type="title"/>
          </p:nvPr>
        </p:nvSpPr>
        <p:spPr>
          <a:xfrm>
            <a:off x="484188" y="847725"/>
            <a:ext cx="8220075" cy="631825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en-GB" dirty="0"/>
              <a:t>Sorting into Three Groups</a:t>
            </a:r>
            <a:endParaRPr lang="en-GB" altLang="en-US" dirty="0"/>
          </a:p>
        </p:txBody>
      </p:sp>
      <p:grpSp>
        <p:nvGrpSpPr>
          <p:cNvPr id="3" name="Group 2"/>
          <p:cNvGrpSpPr/>
          <p:nvPr/>
        </p:nvGrpSpPr>
        <p:grpSpPr>
          <a:xfrm>
            <a:off x="1614598" y="1937544"/>
            <a:ext cx="5962842" cy="4019551"/>
            <a:chOff x="1614598" y="1937544"/>
            <a:chExt cx="5962842" cy="4019551"/>
          </a:xfrm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grpSpPr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14598" y="1937544"/>
              <a:ext cx="2842385" cy="4019550"/>
            </a:xfrm>
            <a:prstGeom prst="rect">
              <a:avLst/>
            </a:prstGeom>
          </p:spPr>
        </p:pic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34988" y="1937545"/>
              <a:ext cx="2842452" cy="4019550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10"/>
          <p:cNvSpPr/>
          <p:nvPr/>
        </p:nvSpPr>
        <p:spPr>
          <a:xfrm>
            <a:off x="701675" y="1711325"/>
            <a:ext cx="7708900" cy="4452938"/>
          </a:xfrm>
          <a:prstGeom prst="roundRect">
            <a:avLst>
              <a:gd name="adj" fmla="val 2464"/>
            </a:avLst>
          </a:prstGeom>
          <a:solidFill>
            <a:srgbClr val="FFA44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6" name="Title 5"/>
          <p:cNvSpPr>
            <a:spLocks noGrp="1"/>
          </p:cNvSpPr>
          <p:nvPr>
            <p:ph type="title"/>
          </p:nvPr>
        </p:nvSpPr>
        <p:spPr>
          <a:xfrm>
            <a:off x="484188" y="847725"/>
            <a:ext cx="8220075" cy="631825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en-GB" dirty="0"/>
              <a:t>Grouping Animals Quiz</a:t>
            </a:r>
            <a:endParaRPr lang="en-GB" altLang="en-US" dirty="0"/>
          </a:p>
        </p:txBody>
      </p:sp>
      <p:pic>
        <p:nvPicPr>
          <p:cNvPr id="53252" name="Group Work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61595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1188" y="1907718"/>
            <a:ext cx="2892425" cy="4090315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10"/>
          <p:cNvSpPr/>
          <p:nvPr/>
        </p:nvSpPr>
        <p:spPr>
          <a:xfrm>
            <a:off x="701675" y="1711325"/>
            <a:ext cx="7708900" cy="4452938"/>
          </a:xfrm>
          <a:prstGeom prst="roundRect">
            <a:avLst>
              <a:gd name="adj" fmla="val 2464"/>
            </a:avLst>
          </a:prstGeom>
          <a:solidFill>
            <a:srgbClr val="FFA44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55299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17" t="10075" r="11818" b="51811"/>
          <a:stretch>
            <a:fillRect/>
          </a:stretch>
        </p:blipFill>
        <p:spPr bwMode="auto">
          <a:xfrm>
            <a:off x="1290638" y="1846263"/>
            <a:ext cx="6530975" cy="408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Title 5"/>
          <p:cNvSpPr>
            <a:spLocks noGrp="1"/>
          </p:cNvSpPr>
          <p:nvPr>
            <p:ph type="title"/>
          </p:nvPr>
        </p:nvSpPr>
        <p:spPr>
          <a:xfrm>
            <a:off x="484188" y="847725"/>
            <a:ext cx="8220075" cy="631825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en-GB" dirty="0"/>
              <a:t>Grouping Animals Quiz</a:t>
            </a:r>
            <a:endParaRPr lang="en-GB" altLang="en-US" dirty="0"/>
          </a:p>
        </p:txBody>
      </p:sp>
      <p:pic>
        <p:nvPicPr>
          <p:cNvPr id="55301" name="Group Work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61595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ounded Rectangle 8"/>
          <p:cNvSpPr/>
          <p:nvPr/>
        </p:nvSpPr>
        <p:spPr>
          <a:xfrm>
            <a:off x="701675" y="2838450"/>
            <a:ext cx="7708900" cy="3325813"/>
          </a:xfrm>
          <a:prstGeom prst="roundRect">
            <a:avLst>
              <a:gd name="adj" fmla="val 2464"/>
            </a:avLst>
          </a:prstGeom>
          <a:solidFill>
            <a:srgbClr val="FFA44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701675" y="3876675"/>
            <a:ext cx="7708900" cy="2287588"/>
          </a:xfrm>
          <a:prstGeom prst="roundRect">
            <a:avLst>
              <a:gd name="adj" fmla="val 2464"/>
            </a:avLst>
          </a:prstGeom>
          <a:solidFill>
            <a:srgbClr val="FFA44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3" name="Rounded Rectangle 12"/>
          <p:cNvSpPr/>
          <p:nvPr/>
        </p:nvSpPr>
        <p:spPr>
          <a:xfrm>
            <a:off x="701675" y="4953000"/>
            <a:ext cx="7708900" cy="1211263"/>
          </a:xfrm>
          <a:prstGeom prst="roundRect">
            <a:avLst>
              <a:gd name="adj" fmla="val 2464"/>
            </a:avLst>
          </a:prstGeom>
          <a:solidFill>
            <a:srgbClr val="FFA44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3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10"/>
          <p:cNvSpPr/>
          <p:nvPr/>
        </p:nvSpPr>
        <p:spPr>
          <a:xfrm>
            <a:off x="701675" y="1711325"/>
            <a:ext cx="7708900" cy="4452938"/>
          </a:xfrm>
          <a:prstGeom prst="roundRect">
            <a:avLst>
              <a:gd name="adj" fmla="val 2464"/>
            </a:avLst>
          </a:prstGeom>
          <a:solidFill>
            <a:srgbClr val="FFA44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6" name="Title 5"/>
          <p:cNvSpPr>
            <a:spLocks noGrp="1"/>
          </p:cNvSpPr>
          <p:nvPr>
            <p:ph type="title"/>
          </p:nvPr>
        </p:nvSpPr>
        <p:spPr>
          <a:xfrm>
            <a:off x="484188" y="847725"/>
            <a:ext cx="8220075" cy="631825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en-GB" dirty="0"/>
              <a:t>Grouping Animals Quiz</a:t>
            </a:r>
            <a:endParaRPr lang="en-GB" altLang="en-US" dirty="0"/>
          </a:p>
        </p:txBody>
      </p:sp>
      <p:pic>
        <p:nvPicPr>
          <p:cNvPr id="57348" name="Group Work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61595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9259" b="8618"/>
          <a:stretch/>
        </p:blipFill>
        <p:spPr>
          <a:xfrm>
            <a:off x="1290637" y="1782240"/>
            <a:ext cx="6530975" cy="3890427"/>
          </a:xfrm>
          <a:prstGeom prst="rect">
            <a:avLst/>
          </a:prstGeom>
        </p:spPr>
      </p:pic>
      <p:sp>
        <p:nvSpPr>
          <p:cNvPr id="9" name="Rounded Rectangle 8"/>
          <p:cNvSpPr/>
          <p:nvPr/>
        </p:nvSpPr>
        <p:spPr>
          <a:xfrm>
            <a:off x="701675" y="2838450"/>
            <a:ext cx="7708900" cy="3325813"/>
          </a:xfrm>
          <a:prstGeom prst="roundRect">
            <a:avLst>
              <a:gd name="adj" fmla="val 2464"/>
            </a:avLst>
          </a:prstGeom>
          <a:solidFill>
            <a:srgbClr val="FFA44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701675" y="3465513"/>
            <a:ext cx="7708900" cy="2698750"/>
          </a:xfrm>
          <a:prstGeom prst="roundRect">
            <a:avLst>
              <a:gd name="adj" fmla="val 2464"/>
            </a:avLst>
          </a:prstGeom>
          <a:solidFill>
            <a:srgbClr val="FFA44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3" name="Rounded Rectangle 12"/>
          <p:cNvSpPr/>
          <p:nvPr/>
        </p:nvSpPr>
        <p:spPr>
          <a:xfrm>
            <a:off x="701675" y="4512734"/>
            <a:ext cx="7708900" cy="1651530"/>
          </a:xfrm>
          <a:prstGeom prst="roundRect">
            <a:avLst>
              <a:gd name="adj" fmla="val 2464"/>
            </a:avLst>
          </a:prstGeom>
          <a:solidFill>
            <a:srgbClr val="FFA44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3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10"/>
          <p:cNvSpPr/>
          <p:nvPr/>
        </p:nvSpPr>
        <p:spPr>
          <a:xfrm>
            <a:off x="701675" y="1711325"/>
            <a:ext cx="7708900" cy="4452938"/>
          </a:xfrm>
          <a:prstGeom prst="roundRect">
            <a:avLst>
              <a:gd name="adj" fmla="val 2464"/>
            </a:avLst>
          </a:prstGeom>
          <a:solidFill>
            <a:srgbClr val="FFA44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6" name="Title 5"/>
          <p:cNvSpPr>
            <a:spLocks noGrp="1"/>
          </p:cNvSpPr>
          <p:nvPr>
            <p:ph type="title"/>
          </p:nvPr>
        </p:nvSpPr>
        <p:spPr>
          <a:xfrm>
            <a:off x="484188" y="847725"/>
            <a:ext cx="8220075" cy="631825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en-GB" dirty="0"/>
              <a:t>Grouping Animals Quiz</a:t>
            </a:r>
            <a:endParaRPr lang="en-GB" altLang="en-US" dirty="0"/>
          </a:p>
        </p:txBody>
      </p:sp>
      <p:pic>
        <p:nvPicPr>
          <p:cNvPr id="59396" name="Group Work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61595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39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4225" y="2024063"/>
            <a:ext cx="2366963" cy="2762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398" name="Picture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7600" y="3590925"/>
            <a:ext cx="2152650" cy="2205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1"/>
          <p:cNvSpPr>
            <a:spLocks noChangeArrowheads="1"/>
          </p:cNvSpPr>
          <p:nvPr/>
        </p:nvSpPr>
        <p:spPr bwMode="auto">
          <a:xfrm>
            <a:off x="4940300" y="3078163"/>
            <a:ext cx="1674813" cy="434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buFont typeface="Arial" panose="020B0604020202020204" pitchFamily="34" charset="0"/>
              <a:buNone/>
              <a:defRPr/>
            </a:pPr>
            <a:r>
              <a:rPr lang="en-GB" altLang="en-US" sz="2400" dirty="0">
                <a:solidFill>
                  <a:srgbClr val="FC6F4E"/>
                </a:solidFill>
                <a:latin typeface="+mj-lt"/>
              </a:rPr>
              <a:t>Well Done!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8" y="2927350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61444" name="Title 1"/>
          <p:cNvSpPr txBox="1">
            <a:spLocks/>
          </p:cNvSpPr>
          <p:nvPr/>
        </p:nvSpPr>
        <p:spPr bwMode="auto">
          <a:xfrm>
            <a:off x="628650" y="30718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>
                <a:solidFill>
                  <a:schemeClr val="tx1"/>
                </a:solidFill>
                <a:latin typeface="Sassoon Infant Md" panose="02000603050000020003" pitchFamily="50" charset="0"/>
              </a:rPr>
              <a:t>Success Criteria</a:t>
            </a:r>
          </a:p>
        </p:txBody>
      </p:sp>
      <p:sp>
        <p:nvSpPr>
          <p:cNvPr id="61445" name="Title 1"/>
          <p:cNvSpPr txBox="1">
            <a:spLocks/>
          </p:cNvSpPr>
          <p:nvPr/>
        </p:nvSpPr>
        <p:spPr bwMode="auto">
          <a:xfrm>
            <a:off x="628650" y="7350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>
                <a:solidFill>
                  <a:schemeClr val="tx1"/>
                </a:solidFill>
                <a:latin typeface="Sassoon Infant Md" panose="02000603050000020003" pitchFamily="50" charset="0"/>
              </a:rPr>
              <a:t>Aim</a:t>
            </a:r>
          </a:p>
        </p:txBody>
      </p:sp>
      <p:sp>
        <p:nvSpPr>
          <p:cNvPr id="61446" name="Content Placeholder 15"/>
          <p:cNvSpPr>
            <a:spLocks noGrp="1"/>
          </p:cNvSpPr>
          <p:nvPr>
            <p:ph idx="1"/>
          </p:nvPr>
        </p:nvSpPr>
        <p:spPr>
          <a:xfrm>
            <a:off x="628650" y="1127125"/>
            <a:ext cx="7886700" cy="1409700"/>
          </a:xfrm>
        </p:spPr>
        <p:txBody>
          <a:bodyPr/>
          <a:lstStyle/>
          <a:p>
            <a:pPr eaLnBrk="1" hangingPunct="1"/>
            <a:r>
              <a:rPr lang="en-GB" altLang="en-US"/>
              <a:t>I can group living things in a range of ways. </a:t>
            </a:r>
          </a:p>
          <a:p>
            <a:pPr eaLnBrk="1" hangingPunct="1"/>
            <a:r>
              <a:rPr lang="en-GB" altLang="en-US"/>
              <a:t>I can use a range of methods to sort living things. </a:t>
            </a:r>
          </a:p>
        </p:txBody>
      </p:sp>
      <p:sp>
        <p:nvSpPr>
          <p:cNvPr id="61447" name="Content Placeholder 15"/>
          <p:cNvSpPr txBox="1">
            <a:spLocks/>
          </p:cNvSpPr>
          <p:nvPr/>
        </p:nvSpPr>
        <p:spPr bwMode="auto">
          <a:xfrm>
            <a:off x="628650" y="3614738"/>
            <a:ext cx="7886700" cy="2430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 tIns="252000" rIns="252000" bIns="180000"/>
          <a:lstStyle>
            <a:lvl1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r>
              <a:rPr lang="en-GB" altLang="en-US"/>
              <a:t>I can sort living things into groups. </a:t>
            </a:r>
          </a:p>
          <a:p>
            <a:r>
              <a:rPr lang="en-GB" altLang="en-US"/>
              <a:t>I can generate criteria to sort living things.</a:t>
            </a:r>
          </a:p>
          <a:p>
            <a:r>
              <a:rPr lang="en-GB" altLang="en-US"/>
              <a:t>I can sort living things into a Venn diagram.</a:t>
            </a:r>
          </a:p>
          <a:p>
            <a:r>
              <a:rPr lang="en-GB" altLang="en-US"/>
              <a:t>I can sort living things into a Carroll diagram. </a:t>
            </a:r>
          </a:p>
        </p:txBody>
      </p:sp>
      <p:pic>
        <p:nvPicPr>
          <p:cNvPr id="6144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61595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5C36B20FA2E3843881A6D7EFE4EB377" ma:contentTypeVersion="10" ma:contentTypeDescription="Create a new document." ma:contentTypeScope="" ma:versionID="c27d6e2cbd7cd32babff5f70cf8fd20d">
  <xsd:schema xmlns:xsd="http://www.w3.org/2001/XMLSchema" xmlns:xs="http://www.w3.org/2001/XMLSchema" xmlns:p="http://schemas.microsoft.com/office/2006/metadata/properties" xmlns:ns3="66164669-a466-4572-a440-a50010584701" targetNamespace="http://schemas.microsoft.com/office/2006/metadata/properties" ma:root="true" ma:fieldsID="a5fe4b64657bec9298e167f48e3a507f" ns3:_="">
    <xsd:import namespace="66164669-a466-4572-a440-a50010584701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6164669-a466-4572-a440-a5001058470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F8992ED3-8DC8-4989-B1F6-13E6088AF95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6164669-a466-4572-a440-a5001058470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7E02DC7D-A17C-450C-9B21-BA5AF63EEC03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5DB38BF-1F81-4040-8A6C-659F5AD76830}">
  <ds:schemaRefs>
    <ds:schemaRef ds:uri="http://schemas.openxmlformats.org/package/2006/metadata/core-properties"/>
    <ds:schemaRef ds:uri="http://purl.org/dc/elements/1.1/"/>
    <ds:schemaRef ds:uri="66164669-a466-4572-a440-a50010584701"/>
    <ds:schemaRef ds:uri="http://purl.org/dc/terms/"/>
    <ds:schemaRef ds:uri="http://schemas.microsoft.com/office/2006/documentManagement/types"/>
    <ds:schemaRef ds:uri="http://purl.org/dc/dcmitype/"/>
    <ds:schemaRef ds:uri="http://schemas.microsoft.com/office/infopath/2007/PartnerControls"/>
    <ds:schemaRef ds:uri="http://www.w3.org/XML/1998/namespace"/>
    <ds:schemaRef ds:uri="http://schemas.microsoft.com/office/2006/metadata/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4885</TotalTime>
  <Words>1141</Words>
  <Application>Microsoft Office PowerPoint</Application>
  <PresentationFormat>On-screen Show (4:3)</PresentationFormat>
  <Paragraphs>197</Paragraphs>
  <Slides>30</Slides>
  <Notes>25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6" baseType="lpstr">
      <vt:lpstr>Sassoon Infant Rg</vt:lpstr>
      <vt:lpstr>Sassoon Infant Md</vt:lpstr>
      <vt:lpstr>BPreplay</vt:lpstr>
      <vt:lpstr>Calibri</vt:lpstr>
      <vt:lpstr>Arial</vt:lpstr>
      <vt:lpstr>Office Theme</vt:lpstr>
      <vt:lpstr>Science</vt:lpstr>
      <vt:lpstr>PowerPoint Presentation</vt:lpstr>
      <vt:lpstr>PowerPoint Presentation</vt:lpstr>
      <vt:lpstr>Life Processes</vt:lpstr>
      <vt:lpstr>Life Processes</vt:lpstr>
      <vt:lpstr>Life Processes</vt:lpstr>
      <vt:lpstr>Life Processes</vt:lpstr>
      <vt:lpstr>Life Processes</vt:lpstr>
      <vt:lpstr>Life Processes</vt:lpstr>
      <vt:lpstr>Life Processes</vt:lpstr>
      <vt:lpstr>Life Processes</vt:lpstr>
      <vt:lpstr>Life Processes</vt:lpstr>
      <vt:lpstr>Life Processes</vt:lpstr>
      <vt:lpstr>Life Processes</vt:lpstr>
      <vt:lpstr>Grouping Living Things</vt:lpstr>
      <vt:lpstr>Grouping Living Things</vt:lpstr>
      <vt:lpstr>Grouping Living Things</vt:lpstr>
      <vt:lpstr>Grouping Living Things</vt:lpstr>
      <vt:lpstr>Grouping Living Things</vt:lpstr>
      <vt:lpstr>Criteria</vt:lpstr>
      <vt:lpstr>Criteria</vt:lpstr>
      <vt:lpstr>Grouping Animals</vt:lpstr>
      <vt:lpstr>Sorting into Three Groups</vt:lpstr>
      <vt:lpstr>Sorting into Three Groups</vt:lpstr>
      <vt:lpstr>Grouping Animals Quiz</vt:lpstr>
      <vt:lpstr>Grouping Animals Quiz</vt:lpstr>
      <vt:lpstr>Grouping Animals Quiz</vt:lpstr>
      <vt:lpstr>Grouping Animals Quiz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Mr E JAMES</cp:lastModifiedBy>
  <cp:revision>376</cp:revision>
  <dcterms:created xsi:type="dcterms:W3CDTF">2014-10-01T16:09:27Z</dcterms:created>
  <dcterms:modified xsi:type="dcterms:W3CDTF">2020-05-25T10:25:37Z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0x01010055C36B20FA2E3843881A6D7EFE4EB377</vt:lpwstr>
  </property>
</Properties>
</file>