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0" d="100"/>
          <a:sy n="70" d="100"/>
        </p:scale>
        <p:origin x="660"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1458241-19DE-46E7-A40D-9F4698032D3D}" type="datetimeFigureOut">
              <a:rPr lang="en-US" smtClean="0"/>
              <a:t>4/14/2020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58CB51-8FA2-44EC-8BFB-B1AF32D39E23}" type="slidenum">
              <a:rPr lang="en-US" smtClean="0"/>
              <a:t>‹#›</a:t>
            </a:fld>
            <a:endParaRPr lang="en-US"/>
          </a:p>
        </p:txBody>
      </p:sp>
    </p:spTree>
    <p:extLst>
      <p:ext uri="{BB962C8B-B14F-4D97-AF65-F5344CB8AC3E}">
        <p14:creationId xmlns:p14="http://schemas.microsoft.com/office/powerpoint/2010/main" val="7699197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458241-19DE-46E7-A40D-9F4698032D3D}" type="datetimeFigureOut">
              <a:rPr lang="en-US" smtClean="0"/>
              <a:t>4/14/2020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58CB51-8FA2-44EC-8BFB-B1AF32D39E23}" type="slidenum">
              <a:rPr lang="en-US" smtClean="0"/>
              <a:t>‹#›</a:t>
            </a:fld>
            <a:endParaRPr lang="en-US"/>
          </a:p>
        </p:txBody>
      </p:sp>
    </p:spTree>
    <p:extLst>
      <p:ext uri="{BB962C8B-B14F-4D97-AF65-F5344CB8AC3E}">
        <p14:creationId xmlns:p14="http://schemas.microsoft.com/office/powerpoint/2010/main" val="1229522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1458241-19DE-46E7-A40D-9F4698032D3D}" type="datetimeFigureOut">
              <a:rPr lang="en-US" smtClean="0"/>
              <a:t>4/14/2020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58CB51-8FA2-44EC-8BFB-B1AF32D39E23}" type="slidenum">
              <a:rPr lang="en-US" smtClean="0"/>
              <a:t>‹#›</a:t>
            </a:fld>
            <a:endParaRPr lang="en-US"/>
          </a:p>
        </p:txBody>
      </p:sp>
    </p:spTree>
    <p:extLst>
      <p:ext uri="{BB962C8B-B14F-4D97-AF65-F5344CB8AC3E}">
        <p14:creationId xmlns:p14="http://schemas.microsoft.com/office/powerpoint/2010/main" val="3115372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1458241-19DE-46E7-A40D-9F4698032D3D}" type="datetimeFigureOut">
              <a:rPr lang="en-US" smtClean="0"/>
              <a:t>4/14/2020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58CB51-8FA2-44EC-8BFB-B1AF32D39E23}" type="slidenum">
              <a:rPr lang="en-US" smtClean="0"/>
              <a:t>‹#›</a:t>
            </a:fld>
            <a:endParaRPr lang="en-US"/>
          </a:p>
        </p:txBody>
      </p:sp>
    </p:spTree>
    <p:extLst>
      <p:ext uri="{BB962C8B-B14F-4D97-AF65-F5344CB8AC3E}">
        <p14:creationId xmlns:p14="http://schemas.microsoft.com/office/powerpoint/2010/main" val="12044172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1458241-19DE-46E7-A40D-9F4698032D3D}" type="datetimeFigureOut">
              <a:rPr lang="en-US" smtClean="0"/>
              <a:t>4/14/2020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A58CB51-8FA2-44EC-8BFB-B1AF32D39E23}" type="slidenum">
              <a:rPr lang="en-US" smtClean="0"/>
              <a:t>‹#›</a:t>
            </a:fld>
            <a:endParaRPr lang="en-US"/>
          </a:p>
        </p:txBody>
      </p:sp>
    </p:spTree>
    <p:extLst>
      <p:ext uri="{BB962C8B-B14F-4D97-AF65-F5344CB8AC3E}">
        <p14:creationId xmlns:p14="http://schemas.microsoft.com/office/powerpoint/2010/main" val="13657179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1458241-19DE-46E7-A40D-9F4698032D3D}" type="datetimeFigureOut">
              <a:rPr lang="en-US" smtClean="0"/>
              <a:t>4/14/2020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A58CB51-8FA2-44EC-8BFB-B1AF32D39E23}" type="slidenum">
              <a:rPr lang="en-US" smtClean="0"/>
              <a:t>‹#›</a:t>
            </a:fld>
            <a:endParaRPr lang="en-US"/>
          </a:p>
        </p:txBody>
      </p:sp>
    </p:spTree>
    <p:extLst>
      <p:ext uri="{BB962C8B-B14F-4D97-AF65-F5344CB8AC3E}">
        <p14:creationId xmlns:p14="http://schemas.microsoft.com/office/powerpoint/2010/main" val="5624697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1458241-19DE-46E7-A40D-9F4698032D3D}" type="datetimeFigureOut">
              <a:rPr lang="en-US" smtClean="0"/>
              <a:t>4/14/2020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A58CB51-8FA2-44EC-8BFB-B1AF32D39E23}" type="slidenum">
              <a:rPr lang="en-US" smtClean="0"/>
              <a:t>‹#›</a:t>
            </a:fld>
            <a:endParaRPr lang="en-US"/>
          </a:p>
        </p:txBody>
      </p:sp>
    </p:spTree>
    <p:extLst>
      <p:ext uri="{BB962C8B-B14F-4D97-AF65-F5344CB8AC3E}">
        <p14:creationId xmlns:p14="http://schemas.microsoft.com/office/powerpoint/2010/main" val="41388205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1458241-19DE-46E7-A40D-9F4698032D3D}" type="datetimeFigureOut">
              <a:rPr lang="en-US" smtClean="0"/>
              <a:t>4/14/2020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58CB51-8FA2-44EC-8BFB-B1AF32D39E23}" type="slidenum">
              <a:rPr lang="en-US" smtClean="0"/>
              <a:t>‹#›</a:t>
            </a:fld>
            <a:endParaRPr lang="en-US"/>
          </a:p>
        </p:txBody>
      </p:sp>
    </p:spTree>
    <p:extLst>
      <p:ext uri="{BB962C8B-B14F-4D97-AF65-F5344CB8AC3E}">
        <p14:creationId xmlns:p14="http://schemas.microsoft.com/office/powerpoint/2010/main" val="17194807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1458241-19DE-46E7-A40D-9F4698032D3D}" type="datetimeFigureOut">
              <a:rPr lang="en-US" smtClean="0"/>
              <a:t>4/14/2020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A58CB51-8FA2-44EC-8BFB-B1AF32D39E23}" type="slidenum">
              <a:rPr lang="en-US" smtClean="0"/>
              <a:t>‹#›</a:t>
            </a:fld>
            <a:endParaRPr lang="en-US"/>
          </a:p>
        </p:txBody>
      </p:sp>
    </p:spTree>
    <p:extLst>
      <p:ext uri="{BB962C8B-B14F-4D97-AF65-F5344CB8AC3E}">
        <p14:creationId xmlns:p14="http://schemas.microsoft.com/office/powerpoint/2010/main" val="187904244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458241-19DE-46E7-A40D-9F4698032D3D}" type="datetimeFigureOut">
              <a:rPr lang="en-US" smtClean="0"/>
              <a:t>4/14/2020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58CB51-8FA2-44EC-8BFB-B1AF32D39E23}" type="slidenum">
              <a:rPr lang="en-US" smtClean="0"/>
              <a:t>‹#›</a:t>
            </a:fld>
            <a:endParaRPr lang="en-US"/>
          </a:p>
        </p:txBody>
      </p:sp>
    </p:spTree>
    <p:extLst>
      <p:ext uri="{BB962C8B-B14F-4D97-AF65-F5344CB8AC3E}">
        <p14:creationId xmlns:p14="http://schemas.microsoft.com/office/powerpoint/2010/main" val="37104262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458241-19DE-46E7-A40D-9F4698032D3D}" type="datetimeFigureOut">
              <a:rPr lang="en-US" smtClean="0"/>
              <a:t>4/14/2020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A58CB51-8FA2-44EC-8BFB-B1AF32D39E23}" type="slidenum">
              <a:rPr lang="en-US" smtClean="0"/>
              <a:t>‹#›</a:t>
            </a:fld>
            <a:endParaRPr lang="en-US"/>
          </a:p>
        </p:txBody>
      </p:sp>
    </p:spTree>
    <p:extLst>
      <p:ext uri="{BB962C8B-B14F-4D97-AF65-F5344CB8AC3E}">
        <p14:creationId xmlns:p14="http://schemas.microsoft.com/office/powerpoint/2010/main" val="32066801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1458241-19DE-46E7-A40D-9F4698032D3D}" type="datetimeFigureOut">
              <a:rPr lang="en-US" smtClean="0"/>
              <a:t>4/14/2020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58CB51-8FA2-44EC-8BFB-B1AF32D39E23}" type="slidenum">
              <a:rPr lang="en-US" smtClean="0"/>
              <a:t>‹#›</a:t>
            </a:fld>
            <a:endParaRPr lang="en-US"/>
          </a:p>
        </p:txBody>
      </p:sp>
    </p:spTree>
    <p:extLst>
      <p:ext uri="{BB962C8B-B14F-4D97-AF65-F5344CB8AC3E}">
        <p14:creationId xmlns:p14="http://schemas.microsoft.com/office/powerpoint/2010/main" val="30457034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countrylife.co.uk/nature/bizarre-world-of-woodlice-164708" TargetMode="External"/><Relationship Id="rId1" Type="http://schemas.openxmlformats.org/officeDocument/2006/relationships/slideLayout" Target="../slideLayouts/slideLayout1.xml"/><Relationship Id="rId6" Type="http://schemas.microsoft.com/office/2007/relationships/hdphoto" Target="../media/hdphoto2.wdp"/><Relationship Id="rId5" Type="http://schemas.openxmlformats.org/officeDocument/2006/relationships/image" Target="../media/image2.png"/><Relationship Id="rId4" Type="http://schemas.microsoft.com/office/2007/relationships/hdphoto" Target="../media/hdphoto1.wdp"/></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5.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71478" y="254325"/>
            <a:ext cx="8744099" cy="885371"/>
          </a:xfrm>
        </p:spPr>
        <p:txBody>
          <a:bodyPr>
            <a:noAutofit/>
          </a:bodyPr>
          <a:lstStyle/>
          <a:p>
            <a:pPr algn="l"/>
            <a:r>
              <a:rPr lang="en-GB" b="1" u="sng" dirty="0" smtClean="0">
                <a:latin typeface="Arial Narrow" panose="020B0606020202030204" pitchFamily="34" charset="0"/>
              </a:rPr>
              <a:t>Y6 Science - Classification</a:t>
            </a:r>
            <a:endParaRPr lang="en-US" b="1" u="sng" dirty="0">
              <a:latin typeface="Arial Narrow" panose="020B0606020202030204" pitchFamily="34" charset="0"/>
            </a:endParaRPr>
          </a:p>
        </p:txBody>
      </p:sp>
      <p:sp>
        <p:nvSpPr>
          <p:cNvPr id="3" name="Subtitle 2"/>
          <p:cNvSpPr>
            <a:spLocks noGrp="1"/>
          </p:cNvSpPr>
          <p:nvPr>
            <p:ph type="subTitle" idx="1"/>
          </p:nvPr>
        </p:nvSpPr>
        <p:spPr>
          <a:xfrm>
            <a:off x="371478" y="1323832"/>
            <a:ext cx="10382958" cy="5076967"/>
          </a:xfrm>
        </p:spPr>
        <p:txBody>
          <a:bodyPr>
            <a:noAutofit/>
          </a:bodyPr>
          <a:lstStyle/>
          <a:p>
            <a:pPr algn="l"/>
            <a:r>
              <a:rPr lang="en-GB" sz="4000" dirty="0" smtClean="0">
                <a:latin typeface="Arial Narrow" panose="020B0606020202030204" pitchFamily="34" charset="0"/>
              </a:rPr>
              <a:t>This is the final lesson of our unit on ‘Classification’. </a:t>
            </a:r>
          </a:p>
          <a:p>
            <a:pPr algn="l"/>
            <a:r>
              <a:rPr lang="en-GB" sz="4000" dirty="0">
                <a:latin typeface="Arial Narrow" panose="020B0606020202030204" pitchFamily="34" charset="0"/>
              </a:rPr>
              <a:t> </a:t>
            </a:r>
            <a:r>
              <a:rPr lang="en-GB" sz="4000" u="sng" dirty="0" smtClean="0">
                <a:latin typeface="Arial Narrow" panose="020B0606020202030204" pitchFamily="34" charset="0"/>
              </a:rPr>
              <a:t>Objective:</a:t>
            </a:r>
            <a:endParaRPr lang="en-GB" sz="4000" dirty="0" smtClean="0">
              <a:latin typeface="Arial Narrow" panose="020B0606020202030204" pitchFamily="34" charset="0"/>
            </a:endParaRPr>
          </a:p>
          <a:p>
            <a:pPr marL="457200" indent="-457200" algn="l">
              <a:buFont typeface="Arial" panose="020B0604020202020204" pitchFamily="34" charset="0"/>
              <a:buChar char="•"/>
            </a:pPr>
            <a:r>
              <a:rPr lang="en-GB" sz="4000" dirty="0" smtClean="0">
                <a:latin typeface="Arial Narrow" panose="020B0606020202030204" pitchFamily="34" charset="0"/>
              </a:rPr>
              <a:t>To use classification keys to sort and identify living things</a:t>
            </a:r>
          </a:p>
          <a:p>
            <a:pPr algn="l"/>
            <a:endParaRPr lang="en-GB" sz="4000" dirty="0">
              <a:latin typeface="Arial Narrow" panose="020B0606020202030204" pitchFamily="34" charset="0"/>
            </a:endParaRPr>
          </a:p>
          <a:p>
            <a:pPr algn="l"/>
            <a:r>
              <a:rPr lang="en-GB" sz="4000" dirty="0" smtClean="0">
                <a:latin typeface="Arial Narrow" panose="020B0606020202030204" pitchFamily="34" charset="0"/>
              </a:rPr>
              <a:t>This is a practical lesson which you can hopefully do in your garden or whilst out for your daily walk with family. </a:t>
            </a:r>
            <a:endParaRPr lang="en-US" sz="4000" dirty="0">
              <a:latin typeface="Arial Narrow" panose="020B0606020202030204" pitchFamily="34" charset="0"/>
            </a:endParaRPr>
          </a:p>
        </p:txBody>
      </p:sp>
      <p:pic>
        <p:nvPicPr>
          <p:cNvPr id="1028" name="Picture 4" descr="Cartoon Scientist Images, Stock Photos &amp; Vectors | Shutterstock"/>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100000" l="0" r="100000">
                        <a14:foregroundMark x1="72802" y1="30714" x2="72802" y2="30714"/>
                        <a14:foregroundMark x1="72253" y1="5357" x2="72253" y2="5357"/>
                        <a14:foregroundMark x1="65659" y1="13214" x2="65659" y2="13214"/>
                        <a14:foregroundMark x1="54945" y1="48571" x2="54945" y2="48571"/>
                        <a14:foregroundMark x1="80495" y1="64286" x2="80495" y2="64286"/>
                        <a14:foregroundMark x1="82418" y1="83214" x2="82418" y2="83214"/>
                        <a14:foregroundMark x1="68681" y1="75714" x2="68681" y2="75714"/>
                        <a14:foregroundMark x1="69505" y1="70357" x2="69505" y2="70357"/>
                        <a14:foregroundMark x1="95055" y1="41786" x2="95055" y2="41786"/>
                        <a14:foregroundMark x1="64011" y1="8929" x2="64011" y2="8929"/>
                        <a14:foregroundMark x1="84066" y1="19286" x2="84066" y2="19286"/>
                        <a14:foregroundMark x1="93407" y1="22857" x2="93407" y2="22857"/>
                        <a14:foregroundMark x1="4945" y1="34643" x2="4945" y2="34643"/>
                        <a14:foregroundMark x1="25000" y1="51071" x2="25000" y2="51071"/>
                      </a14:backgroundRemoval>
                    </a14:imgEffect>
                  </a14:imgLayer>
                </a14:imgProps>
              </a:ext>
              <a:ext uri="{28A0092B-C50C-407E-A947-70E740481C1C}">
                <a14:useLocalDpi xmlns:a14="http://schemas.microsoft.com/office/drawing/2010/main" val="0"/>
              </a:ext>
            </a:extLst>
          </a:blip>
          <a:srcRect/>
          <a:stretch>
            <a:fillRect/>
          </a:stretch>
        </p:blipFill>
        <p:spPr bwMode="auto">
          <a:xfrm>
            <a:off x="9515478" y="70188"/>
            <a:ext cx="2676522" cy="20588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418537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71478" y="254325"/>
            <a:ext cx="8744099" cy="885371"/>
          </a:xfrm>
        </p:spPr>
        <p:txBody>
          <a:bodyPr>
            <a:noAutofit/>
          </a:bodyPr>
          <a:lstStyle/>
          <a:p>
            <a:pPr algn="l"/>
            <a:r>
              <a:rPr lang="en-GB" b="1" u="sng" dirty="0" smtClean="0">
                <a:latin typeface="CoopForged" pitchFamily="50" charset="0"/>
              </a:rPr>
              <a:t>Y6 Science - Classification</a:t>
            </a:r>
            <a:endParaRPr lang="en-US" b="1" u="sng" dirty="0">
              <a:latin typeface="CoopForged" pitchFamily="50" charset="0"/>
            </a:endParaRPr>
          </a:p>
        </p:txBody>
      </p:sp>
      <p:sp>
        <p:nvSpPr>
          <p:cNvPr id="3" name="Subtitle 2"/>
          <p:cNvSpPr>
            <a:spLocks noGrp="1"/>
          </p:cNvSpPr>
          <p:nvPr>
            <p:ph type="subTitle" idx="1"/>
          </p:nvPr>
        </p:nvSpPr>
        <p:spPr>
          <a:xfrm>
            <a:off x="371478" y="1323832"/>
            <a:ext cx="10382958" cy="5076967"/>
          </a:xfrm>
        </p:spPr>
        <p:txBody>
          <a:bodyPr>
            <a:noAutofit/>
          </a:bodyPr>
          <a:lstStyle/>
          <a:p>
            <a:pPr algn="l"/>
            <a:r>
              <a:rPr lang="en-GB" sz="4000" dirty="0" smtClean="0">
                <a:latin typeface="Arial Narrow" panose="020B0606020202030204" pitchFamily="34" charset="0"/>
              </a:rPr>
              <a:t>Many of you will have seen woodlice in your garden before. They are invertebrates. It may surprise you to find out that they are crustaceans (as are crabs and lobster) and there are over 45 different species in the UK. </a:t>
            </a:r>
          </a:p>
          <a:p>
            <a:pPr algn="l"/>
            <a:r>
              <a:rPr lang="en-GB" sz="4000" dirty="0" smtClean="0">
                <a:latin typeface="Arial Narrow" panose="020B0606020202030204" pitchFamily="34" charset="0"/>
              </a:rPr>
              <a:t>There are many different nicknames for woodlice around the UK. If you’d like some extra info click here:</a:t>
            </a:r>
          </a:p>
          <a:p>
            <a:pPr algn="l"/>
            <a:r>
              <a:rPr lang="en-US" dirty="0" smtClean="0">
                <a:hlinkClick r:id="rId2"/>
              </a:rPr>
              <a:t>https://www.countrylife.co.uk/nature/bizarre-world-of-woodlice-164708</a:t>
            </a:r>
            <a:r>
              <a:rPr lang="en-GB" dirty="0" smtClean="0">
                <a:latin typeface="CoopForged" pitchFamily="50" charset="0"/>
              </a:rPr>
              <a:t> </a:t>
            </a:r>
            <a:endParaRPr lang="en-US" dirty="0">
              <a:latin typeface="CoopForged" pitchFamily="50" charset="0"/>
            </a:endParaRPr>
          </a:p>
        </p:txBody>
      </p:sp>
      <p:pic>
        <p:nvPicPr>
          <p:cNvPr id="1028" name="Picture 4" descr="Cartoon Scientist Images, Stock Photos &amp; Vectors | Shutterstock"/>
          <p:cNvPicPr>
            <a:picLocks noChangeAspect="1" noChangeArrowheads="1"/>
          </p:cNvPicPr>
          <p:nvPr/>
        </p:nvPicPr>
        <p:blipFill>
          <a:blip r:embed="rId3">
            <a:extLst>
              <a:ext uri="{BEBA8EAE-BF5A-486C-A8C5-ECC9F3942E4B}">
                <a14:imgProps xmlns:a14="http://schemas.microsoft.com/office/drawing/2010/main">
                  <a14:imgLayer r:embed="rId4">
                    <a14:imgEffect>
                      <a14:backgroundRemoval t="0" b="100000" l="0" r="100000">
                        <a14:foregroundMark x1="72802" y1="30714" x2="72802" y2="30714"/>
                        <a14:foregroundMark x1="72253" y1="5357" x2="72253" y2="5357"/>
                        <a14:foregroundMark x1="65659" y1="13214" x2="65659" y2="13214"/>
                        <a14:foregroundMark x1="54945" y1="48571" x2="54945" y2="48571"/>
                        <a14:foregroundMark x1="80495" y1="64286" x2="80495" y2="64286"/>
                        <a14:foregroundMark x1="82418" y1="83214" x2="82418" y2="83214"/>
                        <a14:foregroundMark x1="68681" y1="75714" x2="68681" y2="75714"/>
                        <a14:foregroundMark x1="69505" y1="70357" x2="69505" y2="70357"/>
                        <a14:foregroundMark x1="95055" y1="41786" x2="95055" y2="41786"/>
                        <a14:foregroundMark x1="64011" y1="8929" x2="64011" y2="8929"/>
                        <a14:foregroundMark x1="84066" y1="19286" x2="84066" y2="19286"/>
                        <a14:foregroundMark x1="93407" y1="22857" x2="93407" y2="22857"/>
                        <a14:foregroundMark x1="4945" y1="34643" x2="4945" y2="34643"/>
                        <a14:foregroundMark x1="25000" y1="51071" x2="25000" y2="51071"/>
                      </a14:backgroundRemoval>
                    </a14:imgEffect>
                  </a14:imgLayer>
                </a14:imgProps>
              </a:ext>
              <a:ext uri="{28A0092B-C50C-407E-A947-70E740481C1C}">
                <a14:useLocalDpi xmlns:a14="http://schemas.microsoft.com/office/drawing/2010/main" val="0"/>
              </a:ext>
            </a:extLst>
          </a:blip>
          <a:srcRect/>
          <a:stretch>
            <a:fillRect/>
          </a:stretch>
        </p:blipFill>
        <p:spPr bwMode="auto">
          <a:xfrm>
            <a:off x="9515478" y="70188"/>
            <a:ext cx="2676522" cy="205886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5">
            <a:extLst>
              <a:ext uri="{BEBA8EAE-BF5A-486C-A8C5-ECC9F3942E4B}">
                <a14:imgProps xmlns:a14="http://schemas.microsoft.com/office/drawing/2010/main">
                  <a14:imgLayer r:embed="rId6">
                    <a14:imgEffect>
                      <a14:backgroundRemoval t="0" b="100000" l="284" r="100000"/>
                    </a14:imgEffect>
                  </a14:imgLayer>
                </a14:imgProps>
              </a:ext>
            </a:extLst>
          </a:blip>
          <a:stretch>
            <a:fillRect/>
          </a:stretch>
        </p:blipFill>
        <p:spPr>
          <a:xfrm rot="20223773">
            <a:off x="8903523" y="5070827"/>
            <a:ext cx="3701828" cy="1503867"/>
          </a:xfrm>
          <a:prstGeom prst="rect">
            <a:avLst/>
          </a:prstGeom>
        </p:spPr>
      </p:pic>
    </p:spTree>
    <p:extLst>
      <p:ext uri="{BB962C8B-B14F-4D97-AF65-F5344CB8AC3E}">
        <p14:creationId xmlns:p14="http://schemas.microsoft.com/office/powerpoint/2010/main" val="25652577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71478" y="254325"/>
            <a:ext cx="8744099" cy="885371"/>
          </a:xfrm>
        </p:spPr>
        <p:txBody>
          <a:bodyPr>
            <a:noAutofit/>
          </a:bodyPr>
          <a:lstStyle/>
          <a:p>
            <a:pPr algn="l"/>
            <a:r>
              <a:rPr lang="en-GB" b="1" u="sng" dirty="0" smtClean="0">
                <a:latin typeface="Arial Narrow" panose="020B0606020202030204" pitchFamily="34" charset="0"/>
              </a:rPr>
              <a:t>Y6 Science - Classification</a:t>
            </a:r>
            <a:endParaRPr lang="en-US" b="1" u="sng" dirty="0">
              <a:latin typeface="Arial Narrow" panose="020B0606020202030204" pitchFamily="34" charset="0"/>
            </a:endParaRPr>
          </a:p>
        </p:txBody>
      </p:sp>
      <p:sp>
        <p:nvSpPr>
          <p:cNvPr id="3" name="Subtitle 2"/>
          <p:cNvSpPr>
            <a:spLocks noGrp="1"/>
          </p:cNvSpPr>
          <p:nvPr>
            <p:ph type="subTitle" idx="1"/>
          </p:nvPr>
        </p:nvSpPr>
        <p:spPr>
          <a:xfrm>
            <a:off x="371478" y="1099619"/>
            <a:ext cx="10382958" cy="5076967"/>
          </a:xfrm>
        </p:spPr>
        <p:txBody>
          <a:bodyPr>
            <a:noAutofit/>
          </a:bodyPr>
          <a:lstStyle/>
          <a:p>
            <a:pPr algn="l"/>
            <a:r>
              <a:rPr lang="en-GB" sz="4000" dirty="0" smtClean="0">
                <a:latin typeface="Arial Narrow" panose="020B0606020202030204" pitchFamily="34" charset="0"/>
              </a:rPr>
              <a:t>In today’s session, you are going to hunt woodlice!</a:t>
            </a:r>
          </a:p>
          <a:p>
            <a:pPr algn="l"/>
            <a:r>
              <a:rPr lang="en-GB" sz="4000" dirty="0" smtClean="0">
                <a:latin typeface="Arial Narrow" panose="020B0606020202030204" pitchFamily="34" charset="0"/>
              </a:rPr>
              <a:t>Remember to take care if handling them and wash your hands well afterwards. Return the creatures to where you found them and treat them with care!</a:t>
            </a:r>
          </a:p>
          <a:p>
            <a:pPr algn="l"/>
            <a:endParaRPr lang="en-GB" sz="900" dirty="0">
              <a:latin typeface="Arial Narrow" panose="020B0606020202030204" pitchFamily="34" charset="0"/>
            </a:endParaRPr>
          </a:p>
          <a:p>
            <a:pPr algn="l"/>
            <a:r>
              <a:rPr lang="en-GB" sz="4000" dirty="0" smtClean="0">
                <a:latin typeface="Arial Narrow" panose="020B0606020202030204" pitchFamily="34" charset="0"/>
              </a:rPr>
              <a:t>A woodlouse’s preferred habitat is dark and damp so you may need to lift a few stones/logs to find some.</a:t>
            </a:r>
          </a:p>
          <a:p>
            <a:pPr algn="l"/>
            <a:r>
              <a:rPr lang="en-GB" sz="4000" dirty="0" smtClean="0">
                <a:latin typeface="Arial Narrow" panose="020B0606020202030204" pitchFamily="34" charset="0"/>
              </a:rPr>
              <a:t>Use the classification key on the following slide to identify the species of woodlice you find.  </a:t>
            </a:r>
            <a:endParaRPr lang="en-US" dirty="0">
              <a:latin typeface="Arial Narrow" panose="020B0606020202030204" pitchFamily="34" charset="0"/>
            </a:endParaRPr>
          </a:p>
        </p:txBody>
      </p:sp>
      <p:pic>
        <p:nvPicPr>
          <p:cNvPr id="1028" name="Picture 4" descr="Cartoon Scientist Images, Stock Photos &amp; Vectors | Shutterstock"/>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100000" l="0" r="100000">
                        <a14:foregroundMark x1="72802" y1="30714" x2="72802" y2="30714"/>
                        <a14:foregroundMark x1="72253" y1="5357" x2="72253" y2="5357"/>
                        <a14:foregroundMark x1="65659" y1="13214" x2="65659" y2="13214"/>
                        <a14:foregroundMark x1="54945" y1="48571" x2="54945" y2="48571"/>
                        <a14:foregroundMark x1="80495" y1="64286" x2="80495" y2="64286"/>
                        <a14:foregroundMark x1="82418" y1="83214" x2="82418" y2="83214"/>
                        <a14:foregroundMark x1="68681" y1="75714" x2="68681" y2="75714"/>
                        <a14:foregroundMark x1="69505" y1="70357" x2="69505" y2="70357"/>
                        <a14:foregroundMark x1="95055" y1="41786" x2="95055" y2="41786"/>
                        <a14:foregroundMark x1="64011" y1="8929" x2="64011" y2="8929"/>
                        <a14:foregroundMark x1="84066" y1="19286" x2="84066" y2="19286"/>
                        <a14:foregroundMark x1="93407" y1="22857" x2="93407" y2="22857"/>
                        <a14:foregroundMark x1="4945" y1="34643" x2="4945" y2="34643"/>
                        <a14:foregroundMark x1="25000" y1="51071" x2="25000" y2="51071"/>
                      </a14:backgroundRemoval>
                    </a14:imgEffect>
                  </a14:imgLayer>
                </a14:imgProps>
              </a:ext>
              <a:ext uri="{28A0092B-C50C-407E-A947-70E740481C1C}">
                <a14:useLocalDpi xmlns:a14="http://schemas.microsoft.com/office/drawing/2010/main" val="0"/>
              </a:ext>
            </a:extLst>
          </a:blip>
          <a:srcRect/>
          <a:stretch>
            <a:fillRect/>
          </a:stretch>
        </p:blipFill>
        <p:spPr bwMode="auto">
          <a:xfrm>
            <a:off x="9515478" y="70188"/>
            <a:ext cx="2676522" cy="205886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a:stretch>
            <a:fillRect/>
          </a:stretch>
        </p:blipFill>
        <p:spPr>
          <a:xfrm>
            <a:off x="8490917" y="4454506"/>
            <a:ext cx="3999323" cy="2834886"/>
          </a:xfrm>
          <a:prstGeom prst="rect">
            <a:avLst/>
          </a:prstGeom>
        </p:spPr>
      </p:pic>
    </p:spTree>
    <p:extLst>
      <p:ext uri="{BB962C8B-B14F-4D97-AF65-F5344CB8AC3E}">
        <p14:creationId xmlns:p14="http://schemas.microsoft.com/office/powerpoint/2010/main" val="3097732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2"/>
          <a:srcRect l="16574" t="16031" r="18078" b="7290"/>
          <a:stretch/>
        </p:blipFill>
        <p:spPr>
          <a:xfrm>
            <a:off x="709682" y="0"/>
            <a:ext cx="10345003" cy="6824714"/>
          </a:xfrm>
          <a:prstGeom prst="rect">
            <a:avLst/>
          </a:prstGeom>
        </p:spPr>
      </p:pic>
    </p:spTree>
    <p:extLst>
      <p:ext uri="{BB962C8B-B14F-4D97-AF65-F5344CB8AC3E}">
        <p14:creationId xmlns:p14="http://schemas.microsoft.com/office/powerpoint/2010/main" val="20622568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71478" y="254325"/>
            <a:ext cx="8744099" cy="885371"/>
          </a:xfrm>
        </p:spPr>
        <p:txBody>
          <a:bodyPr>
            <a:noAutofit/>
          </a:bodyPr>
          <a:lstStyle/>
          <a:p>
            <a:pPr algn="l"/>
            <a:r>
              <a:rPr lang="en-GB" b="1" u="sng" dirty="0" smtClean="0">
                <a:latin typeface="Arial Narrow" panose="020B0606020202030204" pitchFamily="34" charset="0"/>
              </a:rPr>
              <a:t>Y6 Science - Classification</a:t>
            </a:r>
            <a:endParaRPr lang="en-US" b="1" u="sng" dirty="0">
              <a:latin typeface="Arial Narrow" panose="020B0606020202030204" pitchFamily="34" charset="0"/>
            </a:endParaRPr>
          </a:p>
        </p:txBody>
      </p:sp>
      <p:sp>
        <p:nvSpPr>
          <p:cNvPr id="3" name="Subtitle 2"/>
          <p:cNvSpPr>
            <a:spLocks noGrp="1"/>
          </p:cNvSpPr>
          <p:nvPr>
            <p:ph type="subTitle" idx="1"/>
          </p:nvPr>
        </p:nvSpPr>
        <p:spPr>
          <a:xfrm>
            <a:off x="371478" y="2129051"/>
            <a:ext cx="9837047" cy="5076967"/>
          </a:xfrm>
        </p:spPr>
        <p:txBody>
          <a:bodyPr>
            <a:noAutofit/>
          </a:bodyPr>
          <a:lstStyle/>
          <a:p>
            <a:pPr algn="l"/>
            <a:r>
              <a:rPr lang="en-GB" sz="4000" dirty="0" smtClean="0">
                <a:latin typeface="Arial Narrow" panose="020B0606020202030204" pitchFamily="34" charset="0"/>
              </a:rPr>
              <a:t>Keep a tally on your key of how many of each species</a:t>
            </a:r>
            <a:r>
              <a:rPr lang="en-US" dirty="0" smtClean="0">
                <a:latin typeface="Arial Narrow" panose="020B0606020202030204" pitchFamily="34" charset="0"/>
              </a:rPr>
              <a:t> </a:t>
            </a:r>
            <a:r>
              <a:rPr lang="en-US" sz="4000" dirty="0" smtClean="0">
                <a:latin typeface="Arial Narrow" panose="020B0606020202030204" pitchFamily="34" charset="0"/>
              </a:rPr>
              <a:t>you find. </a:t>
            </a:r>
          </a:p>
          <a:p>
            <a:pPr algn="l"/>
            <a:endParaRPr lang="en-US" sz="4000" dirty="0">
              <a:latin typeface="Arial Narrow" panose="020B0606020202030204" pitchFamily="34" charset="0"/>
            </a:endParaRPr>
          </a:p>
          <a:p>
            <a:pPr algn="l"/>
            <a:r>
              <a:rPr lang="en-US" sz="4000" dirty="0" smtClean="0">
                <a:latin typeface="Arial Narrow" panose="020B0606020202030204" pitchFamily="34" charset="0"/>
              </a:rPr>
              <a:t>Perhaps you could compare two different locations to see if the quantity or species of woodlice differ? </a:t>
            </a:r>
          </a:p>
          <a:p>
            <a:pPr algn="l"/>
            <a:endParaRPr lang="en-US" sz="4000" dirty="0">
              <a:latin typeface="Arial Narrow" panose="020B0606020202030204" pitchFamily="34" charset="0"/>
            </a:endParaRPr>
          </a:p>
          <a:p>
            <a:pPr algn="l"/>
            <a:r>
              <a:rPr lang="en-US" sz="4000" dirty="0" smtClean="0">
                <a:latin typeface="CoopForged" pitchFamily="50" charset="0"/>
              </a:rPr>
              <a:t> </a:t>
            </a:r>
            <a:endParaRPr lang="en-GB" sz="4000" dirty="0">
              <a:latin typeface="CoopForged" pitchFamily="50" charset="0"/>
            </a:endParaRPr>
          </a:p>
        </p:txBody>
      </p:sp>
      <p:pic>
        <p:nvPicPr>
          <p:cNvPr id="1028" name="Picture 4" descr="Cartoon Scientist Images, Stock Photos &amp; Vectors | Shutterstock"/>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100000" l="0" r="100000">
                        <a14:foregroundMark x1="72802" y1="30714" x2="72802" y2="30714"/>
                        <a14:foregroundMark x1="72253" y1="5357" x2="72253" y2="5357"/>
                        <a14:foregroundMark x1="65659" y1="13214" x2="65659" y2="13214"/>
                        <a14:foregroundMark x1="54945" y1="48571" x2="54945" y2="48571"/>
                        <a14:foregroundMark x1="80495" y1="64286" x2="80495" y2="64286"/>
                        <a14:foregroundMark x1="82418" y1="83214" x2="82418" y2="83214"/>
                        <a14:foregroundMark x1="68681" y1="75714" x2="68681" y2="75714"/>
                        <a14:foregroundMark x1="69505" y1="70357" x2="69505" y2="70357"/>
                        <a14:foregroundMark x1="95055" y1="41786" x2="95055" y2="41786"/>
                        <a14:foregroundMark x1="64011" y1="8929" x2="64011" y2="8929"/>
                        <a14:foregroundMark x1="84066" y1="19286" x2="84066" y2="19286"/>
                        <a14:foregroundMark x1="93407" y1="22857" x2="93407" y2="22857"/>
                        <a14:foregroundMark x1="4945" y1="34643" x2="4945" y2="34643"/>
                        <a14:foregroundMark x1="25000" y1="51071" x2="25000" y2="51071"/>
                      </a14:backgroundRemoval>
                    </a14:imgEffect>
                  </a14:imgLayer>
                </a14:imgProps>
              </a:ext>
              <a:ext uri="{28A0092B-C50C-407E-A947-70E740481C1C}">
                <a14:useLocalDpi xmlns:a14="http://schemas.microsoft.com/office/drawing/2010/main" val="0"/>
              </a:ext>
            </a:extLst>
          </a:blip>
          <a:srcRect/>
          <a:stretch>
            <a:fillRect/>
          </a:stretch>
        </p:blipFill>
        <p:spPr bwMode="auto">
          <a:xfrm>
            <a:off x="9515478" y="70188"/>
            <a:ext cx="2676522" cy="205886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4"/>
          <a:stretch>
            <a:fillRect/>
          </a:stretch>
        </p:blipFill>
        <p:spPr>
          <a:xfrm>
            <a:off x="8490917" y="4454506"/>
            <a:ext cx="3999323" cy="2834886"/>
          </a:xfrm>
          <a:prstGeom prst="rect">
            <a:avLst/>
          </a:prstGeom>
        </p:spPr>
      </p:pic>
    </p:spTree>
    <p:extLst>
      <p:ext uri="{BB962C8B-B14F-4D97-AF65-F5344CB8AC3E}">
        <p14:creationId xmlns:p14="http://schemas.microsoft.com/office/powerpoint/2010/main" val="34887052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71478" y="254325"/>
            <a:ext cx="8744099" cy="885371"/>
          </a:xfrm>
        </p:spPr>
        <p:txBody>
          <a:bodyPr>
            <a:noAutofit/>
          </a:bodyPr>
          <a:lstStyle/>
          <a:p>
            <a:pPr algn="l"/>
            <a:r>
              <a:rPr lang="en-GB" b="1" u="sng" dirty="0" smtClean="0">
                <a:latin typeface="Arial Narrow" panose="020B0606020202030204" pitchFamily="34" charset="0"/>
              </a:rPr>
              <a:t>Y6 Science - Classification</a:t>
            </a:r>
            <a:endParaRPr lang="en-US" b="1" u="sng" dirty="0">
              <a:latin typeface="Arial Narrow" panose="020B0606020202030204" pitchFamily="34" charset="0"/>
            </a:endParaRPr>
          </a:p>
        </p:txBody>
      </p:sp>
      <p:sp>
        <p:nvSpPr>
          <p:cNvPr id="3" name="Subtitle 2"/>
          <p:cNvSpPr>
            <a:spLocks noGrp="1"/>
          </p:cNvSpPr>
          <p:nvPr>
            <p:ph type="subTitle" idx="1"/>
          </p:nvPr>
        </p:nvSpPr>
        <p:spPr>
          <a:xfrm>
            <a:off x="166762" y="1099619"/>
            <a:ext cx="9837047" cy="5076967"/>
          </a:xfrm>
        </p:spPr>
        <p:txBody>
          <a:bodyPr>
            <a:noAutofit/>
          </a:bodyPr>
          <a:lstStyle/>
          <a:p>
            <a:pPr algn="l"/>
            <a:r>
              <a:rPr lang="en-GB" sz="4000" dirty="0" smtClean="0">
                <a:latin typeface="Arial Narrow" panose="020B0606020202030204" pitchFamily="34" charset="0"/>
              </a:rPr>
              <a:t>Write/type up your findings in a report under the following headings:</a:t>
            </a:r>
          </a:p>
          <a:p>
            <a:pPr algn="l"/>
            <a:endParaRPr lang="en-GB" sz="1200" dirty="0" smtClean="0">
              <a:latin typeface="Arial Narrow" panose="020B0606020202030204" pitchFamily="34" charset="0"/>
            </a:endParaRPr>
          </a:p>
          <a:p>
            <a:pPr algn="l"/>
            <a:r>
              <a:rPr lang="en-GB" sz="4000" u="sng" dirty="0" smtClean="0">
                <a:latin typeface="Arial Narrow" panose="020B0606020202030204" pitchFamily="34" charset="0"/>
              </a:rPr>
              <a:t>What I did:</a:t>
            </a:r>
          </a:p>
          <a:p>
            <a:pPr algn="l"/>
            <a:endParaRPr lang="en-GB" sz="1200" u="sng" dirty="0" smtClean="0">
              <a:latin typeface="Arial Narrow" panose="020B0606020202030204" pitchFamily="34" charset="0"/>
            </a:endParaRPr>
          </a:p>
          <a:p>
            <a:pPr algn="l"/>
            <a:r>
              <a:rPr lang="en-GB" sz="4000" u="sng" dirty="0" smtClean="0">
                <a:latin typeface="Arial Narrow" panose="020B0606020202030204" pitchFamily="34" charset="0"/>
              </a:rPr>
              <a:t>What I observed:</a:t>
            </a:r>
          </a:p>
          <a:p>
            <a:pPr algn="l"/>
            <a:endParaRPr lang="en-GB" sz="1200" u="sng" dirty="0" smtClean="0">
              <a:latin typeface="Arial Narrow" panose="020B0606020202030204" pitchFamily="34" charset="0"/>
            </a:endParaRPr>
          </a:p>
          <a:p>
            <a:pPr algn="l"/>
            <a:r>
              <a:rPr lang="en-GB" sz="4000" u="sng" dirty="0" smtClean="0">
                <a:latin typeface="Arial Narrow" panose="020B0606020202030204" pitchFamily="34" charset="0"/>
              </a:rPr>
              <a:t>How I kept myself/the woodlice safe:</a:t>
            </a:r>
          </a:p>
          <a:p>
            <a:pPr algn="l"/>
            <a:endParaRPr lang="en-GB" sz="1200" u="sng" dirty="0" smtClean="0">
              <a:latin typeface="Arial Narrow" panose="020B0606020202030204" pitchFamily="34" charset="0"/>
            </a:endParaRPr>
          </a:p>
          <a:p>
            <a:pPr algn="l"/>
            <a:r>
              <a:rPr lang="en-GB" sz="4000" u="sng" dirty="0" smtClean="0">
                <a:latin typeface="Arial Narrow" panose="020B0606020202030204" pitchFamily="34" charset="0"/>
              </a:rPr>
              <a:t>Improvements/further investigations I could do:</a:t>
            </a:r>
            <a:endParaRPr lang="en-US" sz="4000" u="sng" dirty="0" smtClean="0">
              <a:latin typeface="Arial Narrow" panose="020B0606020202030204" pitchFamily="34" charset="0"/>
            </a:endParaRPr>
          </a:p>
          <a:p>
            <a:pPr algn="l"/>
            <a:endParaRPr lang="en-US" sz="4000" dirty="0">
              <a:latin typeface="Arial Narrow" panose="020B0606020202030204" pitchFamily="34" charset="0"/>
            </a:endParaRPr>
          </a:p>
          <a:p>
            <a:pPr algn="l"/>
            <a:r>
              <a:rPr lang="en-US" sz="4000" dirty="0" smtClean="0">
                <a:latin typeface="CoopForged" pitchFamily="50" charset="0"/>
              </a:rPr>
              <a:t> </a:t>
            </a:r>
            <a:endParaRPr lang="en-GB" sz="4000" dirty="0">
              <a:latin typeface="CoopForged" pitchFamily="50" charset="0"/>
            </a:endParaRPr>
          </a:p>
        </p:txBody>
      </p:sp>
      <p:pic>
        <p:nvPicPr>
          <p:cNvPr id="1028" name="Picture 4" descr="Cartoon Scientist Images, Stock Photos &amp; Vectors | Shutterstock"/>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100000" l="0" r="100000">
                        <a14:foregroundMark x1="72802" y1="30714" x2="72802" y2="30714"/>
                        <a14:foregroundMark x1="72253" y1="5357" x2="72253" y2="5357"/>
                        <a14:foregroundMark x1="65659" y1="13214" x2="65659" y2="13214"/>
                        <a14:foregroundMark x1="54945" y1="48571" x2="54945" y2="48571"/>
                        <a14:foregroundMark x1="80495" y1="64286" x2="80495" y2="64286"/>
                        <a14:foregroundMark x1="82418" y1="83214" x2="82418" y2="83214"/>
                        <a14:foregroundMark x1="68681" y1="75714" x2="68681" y2="75714"/>
                        <a14:foregroundMark x1="69505" y1="70357" x2="69505" y2="70357"/>
                        <a14:foregroundMark x1="95055" y1="41786" x2="95055" y2="41786"/>
                        <a14:foregroundMark x1="64011" y1="8929" x2="64011" y2="8929"/>
                        <a14:foregroundMark x1="84066" y1="19286" x2="84066" y2="19286"/>
                        <a14:foregroundMark x1="93407" y1="22857" x2="93407" y2="22857"/>
                        <a14:foregroundMark x1="4945" y1="34643" x2="4945" y2="34643"/>
                        <a14:foregroundMark x1="25000" y1="51071" x2="25000" y2="51071"/>
                      </a14:backgroundRemoval>
                    </a14:imgEffect>
                  </a14:imgLayer>
                </a14:imgProps>
              </a:ext>
              <a:ext uri="{28A0092B-C50C-407E-A947-70E740481C1C}">
                <a14:useLocalDpi xmlns:a14="http://schemas.microsoft.com/office/drawing/2010/main" val="0"/>
              </a:ext>
            </a:extLst>
          </a:blip>
          <a:srcRect/>
          <a:stretch>
            <a:fillRect/>
          </a:stretch>
        </p:blipFill>
        <p:spPr bwMode="auto">
          <a:xfrm>
            <a:off x="9515478" y="70188"/>
            <a:ext cx="2676522" cy="205886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4"/>
          <a:stretch>
            <a:fillRect/>
          </a:stretch>
        </p:blipFill>
        <p:spPr>
          <a:xfrm>
            <a:off x="8368087" y="4563688"/>
            <a:ext cx="3999323" cy="2834886"/>
          </a:xfrm>
          <a:prstGeom prst="rect">
            <a:avLst/>
          </a:prstGeom>
        </p:spPr>
      </p:pic>
    </p:spTree>
    <p:extLst>
      <p:ext uri="{BB962C8B-B14F-4D97-AF65-F5344CB8AC3E}">
        <p14:creationId xmlns:p14="http://schemas.microsoft.com/office/powerpoint/2010/main" val="9883827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371478" y="254325"/>
            <a:ext cx="8744099" cy="885371"/>
          </a:xfrm>
        </p:spPr>
        <p:txBody>
          <a:bodyPr>
            <a:noAutofit/>
          </a:bodyPr>
          <a:lstStyle/>
          <a:p>
            <a:pPr algn="l"/>
            <a:r>
              <a:rPr lang="en-GB" b="1" u="sng" dirty="0" smtClean="0">
                <a:latin typeface="Arial Narrow" panose="020B0606020202030204" pitchFamily="34" charset="0"/>
              </a:rPr>
              <a:t>Y6 Science - Classification</a:t>
            </a:r>
            <a:endParaRPr lang="en-US" b="1" u="sng" dirty="0">
              <a:latin typeface="Arial Narrow" panose="020B0606020202030204" pitchFamily="34" charset="0"/>
            </a:endParaRPr>
          </a:p>
        </p:txBody>
      </p:sp>
      <p:sp>
        <p:nvSpPr>
          <p:cNvPr id="3" name="Subtitle 2"/>
          <p:cNvSpPr>
            <a:spLocks noGrp="1"/>
          </p:cNvSpPr>
          <p:nvPr>
            <p:ph type="subTitle" idx="1"/>
          </p:nvPr>
        </p:nvSpPr>
        <p:spPr>
          <a:xfrm>
            <a:off x="166762" y="1009732"/>
            <a:ext cx="9837047" cy="5758381"/>
          </a:xfrm>
        </p:spPr>
        <p:txBody>
          <a:bodyPr>
            <a:noAutofit/>
          </a:bodyPr>
          <a:lstStyle/>
          <a:p>
            <a:pPr algn="l"/>
            <a:r>
              <a:rPr lang="en-GB" sz="3800" u="sng" dirty="0" smtClean="0">
                <a:latin typeface="Arial Narrow" panose="020B0606020202030204" pitchFamily="34" charset="0"/>
              </a:rPr>
              <a:t>Useful vocabulary:</a:t>
            </a:r>
          </a:p>
          <a:p>
            <a:pPr algn="l"/>
            <a:r>
              <a:rPr lang="en-GB" sz="3800" dirty="0">
                <a:latin typeface="Arial Narrow" panose="020B0606020202030204" pitchFamily="34" charset="0"/>
              </a:rPr>
              <a:t>w</a:t>
            </a:r>
            <a:r>
              <a:rPr lang="en-GB" sz="3800" dirty="0" smtClean="0">
                <a:latin typeface="Arial Narrow" panose="020B0606020202030204" pitchFamily="34" charset="0"/>
              </a:rPr>
              <a:t>oodlouse/woodlice</a:t>
            </a:r>
          </a:p>
          <a:p>
            <a:pPr algn="l"/>
            <a:r>
              <a:rPr lang="en-GB" sz="3800" dirty="0" smtClean="0">
                <a:latin typeface="Arial Narrow" panose="020B0606020202030204" pitchFamily="34" charset="0"/>
              </a:rPr>
              <a:t>species</a:t>
            </a:r>
          </a:p>
          <a:p>
            <a:pPr algn="l"/>
            <a:r>
              <a:rPr lang="en-GB" sz="3800" dirty="0">
                <a:latin typeface="Arial Narrow" panose="020B0606020202030204" pitchFamily="34" charset="0"/>
              </a:rPr>
              <a:t>h</a:t>
            </a:r>
            <a:r>
              <a:rPr lang="en-GB" sz="3800" dirty="0" smtClean="0">
                <a:latin typeface="Arial Narrow" panose="020B0606020202030204" pitchFamily="34" charset="0"/>
              </a:rPr>
              <a:t>abitat</a:t>
            </a:r>
          </a:p>
          <a:p>
            <a:pPr algn="l"/>
            <a:r>
              <a:rPr lang="en-GB" sz="3800" dirty="0" smtClean="0">
                <a:latin typeface="Arial Narrow" panose="020B0606020202030204" pitchFamily="34" charset="0"/>
              </a:rPr>
              <a:t>Classification key</a:t>
            </a:r>
            <a:endParaRPr lang="en-US" sz="3800" dirty="0" smtClean="0">
              <a:latin typeface="Arial Narrow" panose="020B0606020202030204" pitchFamily="34" charset="0"/>
            </a:endParaRPr>
          </a:p>
          <a:p>
            <a:pPr algn="l"/>
            <a:r>
              <a:rPr lang="en-GB" sz="3800" dirty="0" smtClean="0">
                <a:latin typeface="Arial Narrow" panose="020B0606020202030204" pitchFamily="34" charset="0"/>
              </a:rPr>
              <a:t>observed</a:t>
            </a:r>
          </a:p>
          <a:p>
            <a:pPr algn="l"/>
            <a:r>
              <a:rPr lang="en-GB" sz="3800" dirty="0" smtClean="0">
                <a:latin typeface="Arial Narrow" panose="020B0606020202030204" pitchFamily="34" charset="0"/>
              </a:rPr>
              <a:t>features</a:t>
            </a:r>
          </a:p>
          <a:p>
            <a:pPr algn="l"/>
            <a:r>
              <a:rPr lang="en-GB" sz="3800" dirty="0" smtClean="0">
                <a:latin typeface="Arial Narrow" panose="020B0606020202030204" pitchFamily="34" charset="0"/>
              </a:rPr>
              <a:t>invertebrates</a:t>
            </a:r>
          </a:p>
          <a:p>
            <a:pPr algn="l"/>
            <a:r>
              <a:rPr lang="en-GB" sz="3800" dirty="0" smtClean="0">
                <a:latin typeface="Arial Narrow" panose="020B0606020202030204" pitchFamily="34" charset="0"/>
              </a:rPr>
              <a:t>crustaceans</a:t>
            </a:r>
            <a:endParaRPr lang="en-US" sz="3800" dirty="0" smtClean="0">
              <a:latin typeface="Arial Narrow" panose="020B0606020202030204" pitchFamily="34" charset="0"/>
            </a:endParaRPr>
          </a:p>
          <a:p>
            <a:pPr algn="l"/>
            <a:r>
              <a:rPr lang="en-US" sz="4000" dirty="0" smtClean="0">
                <a:latin typeface="CoopForged" pitchFamily="50" charset="0"/>
              </a:rPr>
              <a:t> </a:t>
            </a:r>
            <a:endParaRPr lang="en-GB" sz="4000" dirty="0">
              <a:latin typeface="CoopForged" pitchFamily="50" charset="0"/>
            </a:endParaRPr>
          </a:p>
        </p:txBody>
      </p:sp>
      <p:pic>
        <p:nvPicPr>
          <p:cNvPr id="1028" name="Picture 4" descr="Cartoon Scientist Images, Stock Photos &amp; Vectors | Shutterstock"/>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0" b="100000" l="0" r="100000">
                        <a14:foregroundMark x1="72802" y1="30714" x2="72802" y2="30714"/>
                        <a14:foregroundMark x1="72253" y1="5357" x2="72253" y2="5357"/>
                        <a14:foregroundMark x1="65659" y1="13214" x2="65659" y2="13214"/>
                        <a14:foregroundMark x1="54945" y1="48571" x2="54945" y2="48571"/>
                        <a14:foregroundMark x1="80495" y1="64286" x2="80495" y2="64286"/>
                        <a14:foregroundMark x1="82418" y1="83214" x2="82418" y2="83214"/>
                        <a14:foregroundMark x1="68681" y1="75714" x2="68681" y2="75714"/>
                        <a14:foregroundMark x1="69505" y1="70357" x2="69505" y2="70357"/>
                        <a14:foregroundMark x1="95055" y1="41786" x2="95055" y2="41786"/>
                        <a14:foregroundMark x1="64011" y1="8929" x2="64011" y2="8929"/>
                        <a14:foregroundMark x1="84066" y1="19286" x2="84066" y2="19286"/>
                        <a14:foregroundMark x1="93407" y1="22857" x2="93407" y2="22857"/>
                        <a14:foregroundMark x1="4945" y1="34643" x2="4945" y2="34643"/>
                        <a14:foregroundMark x1="25000" y1="51071" x2="25000" y2="51071"/>
                      </a14:backgroundRemoval>
                    </a14:imgEffect>
                  </a14:imgLayer>
                </a14:imgProps>
              </a:ext>
              <a:ext uri="{28A0092B-C50C-407E-A947-70E740481C1C}">
                <a14:useLocalDpi xmlns:a14="http://schemas.microsoft.com/office/drawing/2010/main" val="0"/>
              </a:ext>
            </a:extLst>
          </a:blip>
          <a:srcRect/>
          <a:stretch>
            <a:fillRect/>
          </a:stretch>
        </p:blipFill>
        <p:spPr bwMode="auto">
          <a:xfrm>
            <a:off x="9515478" y="70188"/>
            <a:ext cx="2676522" cy="205886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4"/>
          <a:stretch>
            <a:fillRect/>
          </a:stretch>
        </p:blipFill>
        <p:spPr>
          <a:xfrm>
            <a:off x="8368087" y="4563688"/>
            <a:ext cx="3999323" cy="2834886"/>
          </a:xfrm>
          <a:prstGeom prst="rect">
            <a:avLst/>
          </a:prstGeom>
        </p:spPr>
      </p:pic>
    </p:spTree>
    <p:extLst>
      <p:ext uri="{BB962C8B-B14F-4D97-AF65-F5344CB8AC3E}">
        <p14:creationId xmlns:p14="http://schemas.microsoft.com/office/powerpoint/2010/main" val="18668118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43</TotalTime>
  <Words>298</Words>
  <Application>Microsoft Office PowerPoint</Application>
  <PresentationFormat>Widescreen</PresentationFormat>
  <Paragraphs>45</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Arial Narrow</vt:lpstr>
      <vt:lpstr>Calibri</vt:lpstr>
      <vt:lpstr>Calibri Light</vt:lpstr>
      <vt:lpstr>CoopForged</vt:lpstr>
      <vt:lpstr>Office Theme</vt:lpstr>
      <vt:lpstr>Y6 Science - Classification</vt:lpstr>
      <vt:lpstr>Y6 Science - Classification</vt:lpstr>
      <vt:lpstr>Y6 Science - Classification</vt:lpstr>
      <vt:lpstr>PowerPoint Presentation</vt:lpstr>
      <vt:lpstr>Y6 Science - Classification</vt:lpstr>
      <vt:lpstr>Y6 Science - Classification</vt:lpstr>
      <vt:lpstr>Y6 Science - Classification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Y6 Science - Classification</dc:title>
  <dc:creator>Verity Ketteringham</dc:creator>
  <cp:lastModifiedBy>Verity Ketteringham</cp:lastModifiedBy>
  <cp:revision>10</cp:revision>
  <dcterms:created xsi:type="dcterms:W3CDTF">2020-04-13T13:48:48Z</dcterms:created>
  <dcterms:modified xsi:type="dcterms:W3CDTF">2020-04-14T13:09:10Z</dcterms:modified>
</cp:coreProperties>
</file>