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6" r:id="rId2"/>
    <p:sldMasterId id="2147483671" r:id="rId3"/>
  </p:sldMasterIdLst>
  <p:notesMasterIdLst>
    <p:notesMasterId r:id="rId21"/>
  </p:notesMasterIdLst>
  <p:sldIdLst>
    <p:sldId id="261" r:id="rId4"/>
    <p:sldId id="273" r:id="rId5"/>
    <p:sldId id="278" r:id="rId6"/>
    <p:sldId id="274" r:id="rId7"/>
    <p:sldId id="275" r:id="rId8"/>
    <p:sldId id="276" r:id="rId9"/>
    <p:sldId id="259" r:id="rId10"/>
    <p:sldId id="270" r:id="rId11"/>
    <p:sldId id="271" r:id="rId12"/>
    <p:sldId id="272" r:id="rId13"/>
    <p:sldId id="267" r:id="rId14"/>
    <p:sldId id="266" r:id="rId15"/>
    <p:sldId id="277" r:id="rId16"/>
    <p:sldId id="264" r:id="rId17"/>
    <p:sldId id="268" r:id="rId18"/>
    <p:sldId id="262" r:id="rId19"/>
    <p:sldId id="269" r:id="rId20"/>
  </p:sldIdLst>
  <p:sldSz cx="12192000" cy="6858000"/>
  <p:notesSz cx="6858000" cy="9144000"/>
  <p:defaultTextStyle>
    <a:defPPr>
      <a:defRPr lang="it-CH"/>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412" userDrawn="1">
          <p15:clr>
            <a:srgbClr val="A4A3A4"/>
          </p15:clr>
        </p15:guide>
        <p15:guide id="2" pos="386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09366D2-71C8-714A-BA4F-639E5DA17D68}" v="11" dt="2020-04-29T14:07:23.9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470" autoAdjust="0"/>
    <p:restoredTop sz="94660"/>
  </p:normalViewPr>
  <p:slideViewPr>
    <p:cSldViewPr snapToGrid="0" showGuides="1">
      <p:cViewPr varScale="1">
        <p:scale>
          <a:sx n="73" d="100"/>
          <a:sy n="73" d="100"/>
        </p:scale>
        <p:origin x="480" y="72"/>
      </p:cViewPr>
      <p:guideLst>
        <p:guide orient="horz" pos="1412"/>
        <p:guide pos="3863"/>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microsoft.com/office/2015/10/relationships/revisionInfo" Target="revisionInfo.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presProps" Target="presProp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a Moss" userId="5be3072b-2016-4bb6-b61f-904792fb4da1" providerId="ADAL" clId="{409366D2-71C8-714A-BA4F-639E5DA17D68}"/>
    <pc:docChg chg="undo custSel mod addSld delSld modSld sldOrd">
      <pc:chgData name="Paula Moss" userId="5be3072b-2016-4bb6-b61f-904792fb4da1" providerId="ADAL" clId="{409366D2-71C8-714A-BA4F-639E5DA17D68}" dt="2020-04-29T14:07:23.912" v="89"/>
      <pc:docMkLst>
        <pc:docMk/>
      </pc:docMkLst>
      <pc:sldChg chg="del">
        <pc:chgData name="Paula Moss" userId="5be3072b-2016-4bb6-b61f-904792fb4da1" providerId="ADAL" clId="{409366D2-71C8-714A-BA4F-639E5DA17D68}" dt="2020-04-29T14:00:21.062" v="5" actId="2696"/>
        <pc:sldMkLst>
          <pc:docMk/>
          <pc:sldMk cId="645581732" sldId="258"/>
        </pc:sldMkLst>
      </pc:sldChg>
      <pc:sldChg chg="modSp">
        <pc:chgData name="Paula Moss" userId="5be3072b-2016-4bb6-b61f-904792fb4da1" providerId="ADAL" clId="{409366D2-71C8-714A-BA4F-639E5DA17D68}" dt="2020-04-29T14:01:22.856" v="7" actId="20577"/>
        <pc:sldMkLst>
          <pc:docMk/>
          <pc:sldMk cId="2832127369" sldId="259"/>
        </pc:sldMkLst>
        <pc:spChg chg="mod">
          <ac:chgData name="Paula Moss" userId="5be3072b-2016-4bb6-b61f-904792fb4da1" providerId="ADAL" clId="{409366D2-71C8-714A-BA4F-639E5DA17D68}" dt="2020-04-29T14:01:22.856" v="7" actId="20577"/>
          <ac:spMkLst>
            <pc:docMk/>
            <pc:sldMk cId="2832127369" sldId="259"/>
            <ac:spMk id="9" creationId="{C5D5CF3F-4D91-E44A-B92C-99E328144FB4}"/>
          </ac:spMkLst>
        </pc:spChg>
      </pc:sldChg>
      <pc:sldChg chg="del">
        <pc:chgData name="Paula Moss" userId="5be3072b-2016-4bb6-b61f-904792fb4da1" providerId="ADAL" clId="{409366D2-71C8-714A-BA4F-639E5DA17D68}" dt="2020-04-29T14:01:45.943" v="8" actId="2696"/>
        <pc:sldMkLst>
          <pc:docMk/>
          <pc:sldMk cId="2485418071" sldId="260"/>
        </pc:sldMkLst>
      </pc:sldChg>
      <pc:sldChg chg="addSp delSp modSp">
        <pc:chgData name="Paula Moss" userId="5be3072b-2016-4bb6-b61f-904792fb4da1" providerId="ADAL" clId="{409366D2-71C8-714A-BA4F-639E5DA17D68}" dt="2020-04-29T14:07:04.796" v="87" actId="478"/>
        <pc:sldMkLst>
          <pc:docMk/>
          <pc:sldMk cId="2646239033" sldId="262"/>
        </pc:sldMkLst>
        <pc:spChg chg="add mod">
          <ac:chgData name="Paula Moss" userId="5be3072b-2016-4bb6-b61f-904792fb4da1" providerId="ADAL" clId="{409366D2-71C8-714A-BA4F-639E5DA17D68}" dt="2020-04-29T14:07:04.796" v="87" actId="478"/>
          <ac:spMkLst>
            <pc:docMk/>
            <pc:sldMk cId="2646239033" sldId="262"/>
            <ac:spMk id="4" creationId="{3E554A04-B6A7-5049-AFD9-BB5FC73A12FD}"/>
          </ac:spMkLst>
        </pc:spChg>
        <pc:spChg chg="del">
          <ac:chgData name="Paula Moss" userId="5be3072b-2016-4bb6-b61f-904792fb4da1" providerId="ADAL" clId="{409366D2-71C8-714A-BA4F-639E5DA17D68}" dt="2020-04-29T14:07:04.796" v="87" actId="478"/>
          <ac:spMkLst>
            <pc:docMk/>
            <pc:sldMk cId="2646239033" sldId="262"/>
            <ac:spMk id="9" creationId="{C5D5CF3F-4D91-E44A-B92C-99E328144FB4}"/>
          </ac:spMkLst>
        </pc:spChg>
      </pc:sldChg>
      <pc:sldChg chg="delSp">
        <pc:chgData name="Paula Moss" userId="5be3072b-2016-4bb6-b61f-904792fb4da1" providerId="ADAL" clId="{409366D2-71C8-714A-BA4F-639E5DA17D68}" dt="2020-04-29T14:06:47.416" v="84" actId="478"/>
        <pc:sldMkLst>
          <pc:docMk/>
          <pc:sldMk cId="2530516168" sldId="264"/>
        </pc:sldMkLst>
        <pc:spChg chg="del">
          <ac:chgData name="Paula Moss" userId="5be3072b-2016-4bb6-b61f-904792fb4da1" providerId="ADAL" clId="{409366D2-71C8-714A-BA4F-639E5DA17D68}" dt="2020-04-29T14:06:47.416" v="84" actId="478"/>
          <ac:spMkLst>
            <pc:docMk/>
            <pc:sldMk cId="2530516168" sldId="264"/>
            <ac:spMk id="3" creationId="{8FCA9565-057F-417F-85C1-AC2B5E959009}"/>
          </ac:spMkLst>
        </pc:spChg>
      </pc:sldChg>
      <pc:sldChg chg="del">
        <pc:chgData name="Paula Moss" userId="5be3072b-2016-4bb6-b61f-904792fb4da1" providerId="ADAL" clId="{409366D2-71C8-714A-BA4F-639E5DA17D68}" dt="2020-04-29T14:05:46.058" v="83" actId="2696"/>
        <pc:sldMkLst>
          <pc:docMk/>
          <pc:sldMk cId="1345690780" sldId="265"/>
        </pc:sldMkLst>
      </pc:sldChg>
      <pc:sldChg chg="ord">
        <pc:chgData name="Paula Moss" userId="5be3072b-2016-4bb6-b61f-904792fb4da1" providerId="ADAL" clId="{409366D2-71C8-714A-BA4F-639E5DA17D68}" dt="2020-04-29T14:07:23.912" v="89"/>
        <pc:sldMkLst>
          <pc:docMk/>
          <pc:sldMk cId="1488784017" sldId="266"/>
        </pc:sldMkLst>
      </pc:sldChg>
      <pc:sldChg chg="ord">
        <pc:chgData name="Paula Moss" userId="5be3072b-2016-4bb6-b61f-904792fb4da1" providerId="ADAL" clId="{409366D2-71C8-714A-BA4F-639E5DA17D68}" dt="2020-04-29T14:07:23.912" v="89"/>
        <pc:sldMkLst>
          <pc:docMk/>
          <pc:sldMk cId="2075764592" sldId="267"/>
        </pc:sldMkLst>
      </pc:sldChg>
      <pc:sldChg chg="delSp ord">
        <pc:chgData name="Paula Moss" userId="5be3072b-2016-4bb6-b61f-904792fb4da1" providerId="ADAL" clId="{409366D2-71C8-714A-BA4F-639E5DA17D68}" dt="2020-04-29T14:06:50.696" v="86" actId="478"/>
        <pc:sldMkLst>
          <pc:docMk/>
          <pc:sldMk cId="2794409383" sldId="268"/>
        </pc:sldMkLst>
        <pc:spChg chg="del">
          <ac:chgData name="Paula Moss" userId="5be3072b-2016-4bb6-b61f-904792fb4da1" providerId="ADAL" clId="{409366D2-71C8-714A-BA4F-639E5DA17D68}" dt="2020-04-29T14:06:50.696" v="86" actId="478"/>
          <ac:spMkLst>
            <pc:docMk/>
            <pc:sldMk cId="2794409383" sldId="268"/>
            <ac:spMk id="4" creationId="{4FECAAB2-E31D-44EB-8E84-6B8279AF2501}"/>
          </ac:spMkLst>
        </pc:spChg>
      </pc:sldChg>
      <pc:sldChg chg="ord">
        <pc:chgData name="Paula Moss" userId="5be3072b-2016-4bb6-b61f-904792fb4da1" providerId="ADAL" clId="{409366D2-71C8-714A-BA4F-639E5DA17D68}" dt="2020-04-29T13:59:09.211" v="0"/>
        <pc:sldMkLst>
          <pc:docMk/>
          <pc:sldMk cId="3589419198" sldId="269"/>
        </pc:sldMkLst>
      </pc:sldChg>
      <pc:sldChg chg="add">
        <pc:chgData name="Paula Moss" userId="5be3072b-2016-4bb6-b61f-904792fb4da1" providerId="ADAL" clId="{409366D2-71C8-714A-BA4F-639E5DA17D68}" dt="2020-04-29T13:59:35.975" v="1"/>
        <pc:sldMkLst>
          <pc:docMk/>
          <pc:sldMk cId="3914786340" sldId="273"/>
        </pc:sldMkLst>
      </pc:sldChg>
      <pc:sldChg chg="modSp add">
        <pc:chgData name="Paula Moss" userId="5be3072b-2016-4bb6-b61f-904792fb4da1" providerId="ADAL" clId="{409366D2-71C8-714A-BA4F-639E5DA17D68}" dt="2020-04-29T13:59:51.747" v="2" actId="20577"/>
        <pc:sldMkLst>
          <pc:docMk/>
          <pc:sldMk cId="108894954" sldId="274"/>
        </pc:sldMkLst>
        <pc:spChg chg="mod">
          <ac:chgData name="Paula Moss" userId="5be3072b-2016-4bb6-b61f-904792fb4da1" providerId="ADAL" clId="{409366D2-71C8-714A-BA4F-639E5DA17D68}" dt="2020-04-29T13:59:51.747" v="2" actId="20577"/>
          <ac:spMkLst>
            <pc:docMk/>
            <pc:sldMk cId="108894954" sldId="274"/>
            <ac:spMk id="3" creationId="{00000000-0000-0000-0000-000000000000}"/>
          </ac:spMkLst>
        </pc:spChg>
      </pc:sldChg>
      <pc:sldChg chg="modSp add">
        <pc:chgData name="Paula Moss" userId="5be3072b-2016-4bb6-b61f-904792fb4da1" providerId="ADAL" clId="{409366D2-71C8-714A-BA4F-639E5DA17D68}" dt="2020-04-29T14:00:03.691" v="4" actId="20577"/>
        <pc:sldMkLst>
          <pc:docMk/>
          <pc:sldMk cId="1708463433" sldId="275"/>
        </pc:sldMkLst>
        <pc:spChg chg="mod">
          <ac:chgData name="Paula Moss" userId="5be3072b-2016-4bb6-b61f-904792fb4da1" providerId="ADAL" clId="{409366D2-71C8-714A-BA4F-639E5DA17D68}" dt="2020-04-29T14:00:03.691" v="4" actId="20577"/>
          <ac:spMkLst>
            <pc:docMk/>
            <pc:sldMk cId="1708463433" sldId="275"/>
            <ac:spMk id="3" creationId="{00000000-0000-0000-0000-000000000000}"/>
          </ac:spMkLst>
        </pc:spChg>
      </pc:sldChg>
      <pc:sldChg chg="add ord">
        <pc:chgData name="Paula Moss" userId="5be3072b-2016-4bb6-b61f-904792fb4da1" providerId="ADAL" clId="{409366D2-71C8-714A-BA4F-639E5DA17D68}" dt="2020-04-29T14:02:35.389" v="10"/>
        <pc:sldMkLst>
          <pc:docMk/>
          <pc:sldMk cId="2388654630" sldId="276"/>
        </pc:sldMkLst>
      </pc:sldChg>
      <pc:sldChg chg="addSp delSp modSp add mod modClrScheme chgLayout">
        <pc:chgData name="Paula Moss" userId="5be3072b-2016-4bb6-b61f-904792fb4da1" providerId="ADAL" clId="{409366D2-71C8-714A-BA4F-639E5DA17D68}" dt="2020-04-29T14:05:21.394" v="82" actId="403"/>
        <pc:sldMkLst>
          <pc:docMk/>
          <pc:sldMk cId="712071414" sldId="277"/>
        </pc:sldMkLst>
        <pc:spChg chg="del">
          <ac:chgData name="Paula Moss" userId="5be3072b-2016-4bb6-b61f-904792fb4da1" providerId="ADAL" clId="{409366D2-71C8-714A-BA4F-639E5DA17D68}" dt="2020-04-29T14:03:29.089" v="12"/>
          <ac:spMkLst>
            <pc:docMk/>
            <pc:sldMk cId="712071414" sldId="277"/>
            <ac:spMk id="2" creationId="{C12524D4-7AF3-5146-AF99-13D9C3E1B05C}"/>
          </ac:spMkLst>
        </pc:spChg>
        <pc:spChg chg="add mod">
          <ac:chgData name="Paula Moss" userId="5be3072b-2016-4bb6-b61f-904792fb4da1" providerId="ADAL" clId="{409366D2-71C8-714A-BA4F-639E5DA17D68}" dt="2020-04-29T14:05:21.394" v="82" actId="403"/>
          <ac:spMkLst>
            <pc:docMk/>
            <pc:sldMk cId="712071414" sldId="277"/>
            <ac:spMk id="8" creationId="{A18374E9-8CC6-4770-933E-79035C3DBBE4}"/>
          </ac:spMkLst>
        </pc:spChg>
        <pc:picChg chg="add mod">
          <ac:chgData name="Paula Moss" userId="5be3072b-2016-4bb6-b61f-904792fb4da1" providerId="ADAL" clId="{409366D2-71C8-714A-BA4F-639E5DA17D68}" dt="2020-04-29T14:04:04.150" v="20" actId="26606"/>
          <ac:picMkLst>
            <pc:docMk/>
            <pc:sldMk cId="712071414" sldId="277"/>
            <ac:picMk id="3" creationId="{EC9E979D-0783-B94A-A920-151ADAB7EF3C}"/>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CH"/>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CF1338-E64D-4FAD-A02D-1C2EB1A1AECE}" type="datetimeFigureOut">
              <a:rPr lang="it-CH" smtClean="0"/>
              <a:t>04.05.2020</a:t>
            </a:fld>
            <a:endParaRPr lang="it-CH"/>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CH"/>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t-CH"/>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CH"/>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EAC18E-8A6C-45BB-845D-E9F19D1176AB}" type="slidenum">
              <a:rPr lang="it-CH" smtClean="0"/>
              <a:t>‹#›</a:t>
            </a:fld>
            <a:endParaRPr lang="it-CH"/>
          </a:p>
        </p:txBody>
      </p:sp>
    </p:spTree>
    <p:extLst>
      <p:ext uri="{BB962C8B-B14F-4D97-AF65-F5344CB8AC3E}">
        <p14:creationId xmlns:p14="http://schemas.microsoft.com/office/powerpoint/2010/main" val="16109945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72224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6363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95065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12</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08598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16</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156796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ext + image/table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719666"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6191251" y="1748367"/>
            <a:ext cx="5281083"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8" name="Immagine 8">
            <a:extLst>
              <a:ext uri="{FF2B5EF4-FFF2-40B4-BE49-F238E27FC236}">
                <a16:creationId xmlns:a16="http://schemas.microsoft.com/office/drawing/2014/main" id="{164F1B07-DDAA-804C-B137-EAC85D0940E4}"/>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2180260940"/>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xt + image/table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5281084"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719666"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6191251" y="0"/>
            <a:ext cx="6000749" cy="6858000"/>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10" name="Immagine 8">
            <a:extLst>
              <a:ext uri="{FF2B5EF4-FFF2-40B4-BE49-F238E27FC236}">
                <a16:creationId xmlns:a16="http://schemas.microsoft.com/office/drawing/2014/main" id="{A4C5D2C4-D699-D745-925A-6DEB031500CB}"/>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3442345255"/>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mage/table + text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202619"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719667" y="1748367"/>
            <a:ext cx="5281083"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1911447651"/>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mage/table + text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6191250" y="740834"/>
            <a:ext cx="5281084"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191249"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0" y="0"/>
            <a:ext cx="6000749" cy="6858000"/>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2865989849"/>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 images/tables + text">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Text Placeholder 6">
            <a:extLst>
              <a:ext uri="{FF2B5EF4-FFF2-40B4-BE49-F238E27FC236}">
                <a16:creationId xmlns:a16="http://schemas.microsoft.com/office/drawing/2014/main" id="{9D236B12-3C59-B543-8A60-E4F50C55DA9B}"/>
              </a:ext>
            </a:extLst>
          </p:cNvPr>
          <p:cNvSpPr>
            <a:spLocks noGrp="1"/>
          </p:cNvSpPr>
          <p:nvPr>
            <p:ph type="body" sz="quarter" idx="15" hasCustomPrompt="1"/>
          </p:nvPr>
        </p:nvSpPr>
        <p:spPr>
          <a:xfrm>
            <a:off x="8011886" y="1751029"/>
            <a:ext cx="3456517" cy="4078271"/>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8" name="Picture Placeholder 10">
            <a:extLst>
              <a:ext uri="{FF2B5EF4-FFF2-40B4-BE49-F238E27FC236}">
                <a16:creationId xmlns:a16="http://schemas.microsoft.com/office/drawing/2014/main" id="{E937500C-6DEF-7E4B-99C2-C363EF7A8985}"/>
              </a:ext>
            </a:extLst>
          </p:cNvPr>
          <p:cNvSpPr>
            <a:spLocks noGrp="1"/>
          </p:cNvSpPr>
          <p:nvPr>
            <p:ph type="pic" sz="quarter" idx="17" hasCustomPrompt="1"/>
          </p:nvPr>
        </p:nvSpPr>
        <p:spPr>
          <a:xfrm>
            <a:off x="719667" y="1748367"/>
            <a:ext cx="3468915"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
        <p:nvSpPr>
          <p:cNvPr id="10" name="Picture Placeholder 10">
            <a:extLst>
              <a:ext uri="{FF2B5EF4-FFF2-40B4-BE49-F238E27FC236}">
                <a16:creationId xmlns:a16="http://schemas.microsoft.com/office/drawing/2014/main" id="{78C778E1-5970-A44F-B3EA-31DC0CEC9B9B}"/>
              </a:ext>
            </a:extLst>
          </p:cNvPr>
          <p:cNvSpPr>
            <a:spLocks noGrp="1"/>
          </p:cNvSpPr>
          <p:nvPr>
            <p:ph type="pic" sz="quarter" idx="18" hasCustomPrompt="1"/>
          </p:nvPr>
        </p:nvSpPr>
        <p:spPr>
          <a:xfrm>
            <a:off x="4377266" y="1748367"/>
            <a:ext cx="3468915"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11" name="Immagine 8">
            <a:extLst>
              <a:ext uri="{FF2B5EF4-FFF2-40B4-BE49-F238E27FC236}">
                <a16:creationId xmlns:a16="http://schemas.microsoft.com/office/drawing/2014/main" id="{5EC21EA2-C1CA-7241-83B9-B47E2D2638EA}"/>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1464474348"/>
      </p:ext>
    </p:extLst>
  </p:cSld>
  <p:clrMapOvr>
    <a:masterClrMapping/>
  </p:clrMapOvr>
  <p:extLst>
    <p:ext uri="{DCECCB84-F9BA-43D5-87BE-67443E8EF086}">
      <p15:sldGuideLst xmlns:p15="http://schemas.microsoft.com/office/powerpoint/2012/main">
        <p15:guide id="1" pos="1973">
          <p15:clr>
            <a:srgbClr val="FBAE40"/>
          </p15:clr>
        </p15:guide>
        <p15:guide id="2" pos="2064">
          <p15:clr>
            <a:srgbClr val="FBAE40"/>
          </p15:clr>
        </p15:guide>
        <p15:guide id="3" pos="3696">
          <p15:clr>
            <a:srgbClr val="FBAE40"/>
          </p15:clr>
        </p15:guide>
        <p15:guide id="4" pos="3787">
          <p15:clr>
            <a:srgbClr val="FBAE40"/>
          </p15:clr>
        </p15:guide>
        <p15:guide id="5" orient="horz" pos="826">
          <p15:clr>
            <a:srgbClr val="FBAE40"/>
          </p15:clr>
        </p15:guide>
        <p15:guide id="6" orient="horz" pos="275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 images">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719666" y="1748367"/>
            <a:ext cx="5281084"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
        <p:nvSpPr>
          <p:cNvPr id="6" name="Picture Placeholder 10">
            <a:extLst>
              <a:ext uri="{FF2B5EF4-FFF2-40B4-BE49-F238E27FC236}">
                <a16:creationId xmlns:a16="http://schemas.microsoft.com/office/drawing/2014/main" id="{AC9D849F-8708-214C-A73A-45BD038E53D2}"/>
              </a:ext>
            </a:extLst>
          </p:cNvPr>
          <p:cNvSpPr>
            <a:spLocks noGrp="1"/>
          </p:cNvSpPr>
          <p:nvPr>
            <p:ph type="pic" sz="quarter" idx="18" hasCustomPrompt="1"/>
          </p:nvPr>
        </p:nvSpPr>
        <p:spPr>
          <a:xfrm>
            <a:off x="6222109" y="1748367"/>
            <a:ext cx="5250225"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10" name="Immagine 8">
            <a:extLst>
              <a:ext uri="{FF2B5EF4-FFF2-40B4-BE49-F238E27FC236}">
                <a16:creationId xmlns:a16="http://schemas.microsoft.com/office/drawing/2014/main" id="{3AF32A47-2828-6C43-8EED-25A68894AC9C}"/>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2652663024"/>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 image/table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719667" y="1748367"/>
            <a:ext cx="10752667"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4106573810"/>
      </p:ext>
    </p:extLst>
  </p:cSld>
  <p:clrMapOvr>
    <a:masterClrMapping/>
  </p:clrMapOvr>
  <p:extLst>
    <p:ext uri="{DCECCB84-F9BA-43D5-87BE-67443E8EF086}">
      <p15:sldGuideLst xmlns:p15="http://schemas.microsoft.com/office/powerpoint/2012/main">
        <p15:guide id="1" orient="horz" pos="826">
          <p15:clr>
            <a:srgbClr val="FBAE40"/>
          </p15:clr>
        </p15:guide>
        <p15:guide id="2" orient="horz" pos="275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 image/table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748366"/>
            <a:ext cx="12208043" cy="51096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2103179404"/>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 image_3">
    <p:spTree>
      <p:nvGrpSpPr>
        <p:cNvPr id="1" name=""/>
        <p:cNvGrpSpPr/>
        <p:nvPr/>
      </p:nvGrpSpPr>
      <p:grpSpPr>
        <a:xfrm>
          <a:off x="0" y="0"/>
          <a:ext cx="0" cy="0"/>
          <a:chOff x="0" y="0"/>
          <a:chExt cx="0" cy="0"/>
        </a:xfrm>
      </p:grpSpPr>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
            <a:ext cx="12208043" cy="6857999"/>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4129411148"/>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Image/table + text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6191250" y="740834"/>
            <a:ext cx="5281084"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191249" y="1751029"/>
            <a:ext cx="5281084" cy="4047483"/>
          </a:xfrm>
          <a:prstGeom prst="rect">
            <a:avLst/>
          </a:prstGeom>
        </p:spPr>
        <p:txBody>
          <a:bodyPr vert="horz" lIns="0" tIns="0" rIns="0" bIns="0" anchor="b"/>
          <a:lstStyle>
            <a:lvl1pPr marL="0" indent="0">
              <a:buNone/>
              <a:defRPr sz="1333"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0" y="0"/>
            <a:ext cx="6000749" cy="6858000"/>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339813979"/>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Image/table + text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202619"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719667" y="1748367"/>
            <a:ext cx="5281083"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1362214379"/>
      </p:ext>
    </p:extLst>
  </p:cSld>
  <p:clrMapOvr>
    <a:masterClrMapping/>
  </p:clrMapOvr>
  <p:extLst mod="1">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 images">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719666" y="1748367"/>
            <a:ext cx="5281084" cy="40809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
        <p:nvSpPr>
          <p:cNvPr id="6" name="Picture Placeholder 10">
            <a:extLst>
              <a:ext uri="{FF2B5EF4-FFF2-40B4-BE49-F238E27FC236}">
                <a16:creationId xmlns:a16="http://schemas.microsoft.com/office/drawing/2014/main" id="{AC9D849F-8708-214C-A73A-45BD038E53D2}"/>
              </a:ext>
            </a:extLst>
          </p:cNvPr>
          <p:cNvSpPr>
            <a:spLocks noGrp="1"/>
          </p:cNvSpPr>
          <p:nvPr>
            <p:ph type="pic" sz="quarter" idx="18" hasCustomPrompt="1"/>
          </p:nvPr>
        </p:nvSpPr>
        <p:spPr>
          <a:xfrm>
            <a:off x="6222109" y="1748367"/>
            <a:ext cx="5250225" cy="40809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
        <p:nvSpPr>
          <p:cNvPr id="7" name="Text Placeholder 6">
            <a:extLst>
              <a:ext uri="{FF2B5EF4-FFF2-40B4-BE49-F238E27FC236}">
                <a16:creationId xmlns:a16="http://schemas.microsoft.com/office/drawing/2014/main" id="{25454D6B-6B52-2745-8C09-255E39E40C45}"/>
              </a:ext>
            </a:extLst>
          </p:cNvPr>
          <p:cNvSpPr>
            <a:spLocks noGrp="1"/>
          </p:cNvSpPr>
          <p:nvPr>
            <p:ph type="body" sz="quarter" idx="16" hasCustomPrompt="1"/>
          </p:nvPr>
        </p:nvSpPr>
        <p:spPr>
          <a:xfrm>
            <a:off x="1917521" y="6345542"/>
            <a:ext cx="8872792" cy="322317"/>
          </a:xfrm>
          <a:prstGeom prst="rect">
            <a:avLst/>
          </a:prstGeom>
        </p:spPr>
        <p:txBody>
          <a:bodyPr vert="horz" lIns="0" tIns="0" rIns="0" bIns="0" anchor="ctr"/>
          <a:lstStyle>
            <a:lvl1pPr marL="0" indent="0">
              <a:buNone/>
              <a:defRPr sz="8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Presentation title here</a:t>
            </a:r>
          </a:p>
        </p:txBody>
      </p:sp>
      <p:sp>
        <p:nvSpPr>
          <p:cNvPr id="8" name="CasellaDiTesto 7">
            <a:extLst>
              <a:ext uri="{FF2B5EF4-FFF2-40B4-BE49-F238E27FC236}">
                <a16:creationId xmlns:a16="http://schemas.microsoft.com/office/drawing/2014/main" id="{4DDD6EEE-90E3-434B-9BE8-99389E0AFEBB}"/>
              </a:ext>
            </a:extLst>
          </p:cNvPr>
          <p:cNvSpPr txBox="1"/>
          <p:nvPr userDrawn="1"/>
        </p:nvSpPr>
        <p:spPr>
          <a:xfrm>
            <a:off x="1769718" y="6383395"/>
            <a:ext cx="159591" cy="215444"/>
          </a:xfrm>
          <a:prstGeom prst="rect">
            <a:avLst/>
          </a:prstGeom>
          <a:noFill/>
        </p:spPr>
        <p:txBody>
          <a:bodyPr wrap="squar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lang="en-US" sz="800" kern="1200" spc="93" dirty="0">
                <a:solidFill>
                  <a:schemeClr val="tx1"/>
                </a:solidFill>
                <a:latin typeface="Bottega Veneta" pitchFamily="50" charset="0"/>
                <a:ea typeface="+mn-ea"/>
                <a:cs typeface="Times New Roman" panose="02020603050405020304" pitchFamily="18" charset="0"/>
              </a:rPr>
              <a:t>/</a:t>
            </a:r>
          </a:p>
        </p:txBody>
      </p:sp>
      <p:pic>
        <p:nvPicPr>
          <p:cNvPr id="12" name="Immagine 11">
            <a:extLst>
              <a:ext uri="{FF2B5EF4-FFF2-40B4-BE49-F238E27FC236}">
                <a16:creationId xmlns:a16="http://schemas.microsoft.com/office/drawing/2014/main" id="{F074BC3F-E408-D548-BA5D-67F8B80CC328}"/>
              </a:ext>
            </a:extLst>
          </p:cNvPr>
          <p:cNvPicPr>
            <a:picLocks noChangeAspect="1"/>
          </p:cNvPicPr>
          <p:nvPr userDrawn="1"/>
        </p:nvPicPr>
        <p:blipFill>
          <a:blip r:embed="rId2"/>
          <a:srcRect/>
          <a:stretch/>
        </p:blipFill>
        <p:spPr>
          <a:xfrm>
            <a:off x="719666" y="6438323"/>
            <a:ext cx="1069623" cy="94105"/>
          </a:xfrm>
          <a:prstGeom prst="rect">
            <a:avLst/>
          </a:prstGeom>
        </p:spPr>
      </p:pic>
    </p:spTree>
    <p:extLst>
      <p:ext uri="{BB962C8B-B14F-4D97-AF65-F5344CB8AC3E}">
        <p14:creationId xmlns:p14="http://schemas.microsoft.com/office/powerpoint/2010/main" val="3028518555"/>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 image/table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719667" y="1748367"/>
            <a:ext cx="10752667" cy="40809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
        <p:nvSpPr>
          <p:cNvPr id="5" name="Text Placeholder 6">
            <a:extLst>
              <a:ext uri="{FF2B5EF4-FFF2-40B4-BE49-F238E27FC236}">
                <a16:creationId xmlns:a16="http://schemas.microsoft.com/office/drawing/2014/main" id="{D74404B2-8923-1F41-913C-38B0420B7707}"/>
              </a:ext>
            </a:extLst>
          </p:cNvPr>
          <p:cNvSpPr>
            <a:spLocks noGrp="1"/>
          </p:cNvSpPr>
          <p:nvPr>
            <p:ph type="body" sz="quarter" idx="16" hasCustomPrompt="1"/>
          </p:nvPr>
        </p:nvSpPr>
        <p:spPr>
          <a:xfrm>
            <a:off x="1917521" y="6345542"/>
            <a:ext cx="8872792" cy="322317"/>
          </a:xfrm>
          <a:prstGeom prst="rect">
            <a:avLst/>
          </a:prstGeom>
        </p:spPr>
        <p:txBody>
          <a:bodyPr vert="horz" lIns="0" tIns="0" rIns="0" bIns="0" anchor="ctr"/>
          <a:lstStyle>
            <a:lvl1pPr marL="0" indent="0">
              <a:buNone/>
              <a:defRPr sz="8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Presentation title here</a:t>
            </a:r>
          </a:p>
        </p:txBody>
      </p:sp>
      <p:sp>
        <p:nvSpPr>
          <p:cNvPr id="7" name="CasellaDiTesto 6">
            <a:extLst>
              <a:ext uri="{FF2B5EF4-FFF2-40B4-BE49-F238E27FC236}">
                <a16:creationId xmlns:a16="http://schemas.microsoft.com/office/drawing/2014/main" id="{5C8568FE-51AA-944C-9250-DC15FC75C847}"/>
              </a:ext>
            </a:extLst>
          </p:cNvPr>
          <p:cNvSpPr txBox="1"/>
          <p:nvPr userDrawn="1"/>
        </p:nvSpPr>
        <p:spPr>
          <a:xfrm>
            <a:off x="1769718" y="6383395"/>
            <a:ext cx="159591" cy="215444"/>
          </a:xfrm>
          <a:prstGeom prst="rect">
            <a:avLst/>
          </a:prstGeom>
          <a:noFill/>
        </p:spPr>
        <p:txBody>
          <a:bodyPr wrap="squar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lang="en-US" sz="800" kern="1200" spc="93" dirty="0">
                <a:solidFill>
                  <a:schemeClr val="tx1"/>
                </a:solidFill>
                <a:latin typeface="Bottega Veneta" pitchFamily="50" charset="0"/>
                <a:ea typeface="+mn-ea"/>
                <a:cs typeface="Times New Roman" panose="02020603050405020304" pitchFamily="18" charset="0"/>
              </a:rPr>
              <a:t>/</a:t>
            </a:r>
          </a:p>
        </p:txBody>
      </p:sp>
      <p:pic>
        <p:nvPicPr>
          <p:cNvPr id="9" name="Immagine 8">
            <a:extLst>
              <a:ext uri="{FF2B5EF4-FFF2-40B4-BE49-F238E27FC236}">
                <a16:creationId xmlns:a16="http://schemas.microsoft.com/office/drawing/2014/main" id="{3741E24B-C4E6-2540-B57E-2E0480F6F51F}"/>
              </a:ext>
            </a:extLst>
          </p:cNvPr>
          <p:cNvPicPr>
            <a:picLocks noChangeAspect="1"/>
          </p:cNvPicPr>
          <p:nvPr userDrawn="1"/>
        </p:nvPicPr>
        <p:blipFill>
          <a:blip r:embed="rId2"/>
          <a:srcRect/>
          <a:stretch/>
        </p:blipFill>
        <p:spPr>
          <a:xfrm>
            <a:off x="719666" y="6438323"/>
            <a:ext cx="1069623" cy="94105"/>
          </a:xfrm>
          <a:prstGeom prst="rect">
            <a:avLst/>
          </a:prstGeom>
        </p:spPr>
      </p:pic>
    </p:spTree>
    <p:extLst>
      <p:ext uri="{BB962C8B-B14F-4D97-AF65-F5344CB8AC3E}">
        <p14:creationId xmlns:p14="http://schemas.microsoft.com/office/powerpoint/2010/main" val="3742091534"/>
      </p:ext>
    </p:extLst>
  </p:cSld>
  <p:clrMapOvr>
    <a:masterClrMapping/>
  </p:clrMapOvr>
  <p:extLst>
    <p:ext uri="{DCECCB84-F9BA-43D5-87BE-67443E8EF086}">
      <p15:sldGuideLst xmlns:p15="http://schemas.microsoft.com/office/powerpoint/2012/main">
        <p15:guide id="1" orient="horz" pos="826">
          <p15:clr>
            <a:srgbClr val="FBAE40"/>
          </p15:clr>
        </p15:guide>
        <p15:guide id="2" orient="horz" pos="2754">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 image/table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748366"/>
            <a:ext cx="12208043" cy="51096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3150559852"/>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 image_3">
    <p:spTree>
      <p:nvGrpSpPr>
        <p:cNvPr id="1" name=""/>
        <p:cNvGrpSpPr/>
        <p:nvPr/>
      </p:nvGrpSpPr>
      <p:grpSpPr>
        <a:xfrm>
          <a:off x="0" y="0"/>
          <a:ext cx="0" cy="0"/>
          <a:chOff x="0" y="0"/>
          <a:chExt cx="0" cy="0"/>
        </a:xfrm>
      </p:grpSpPr>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
            <a:ext cx="12208043" cy="6857999"/>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3007761370"/>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Image/table + text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6191250" y="740834"/>
            <a:ext cx="5281084"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191249" y="1751029"/>
            <a:ext cx="5281084" cy="4047483"/>
          </a:xfrm>
          <a:prstGeom prst="rect">
            <a:avLst/>
          </a:prstGeom>
        </p:spPr>
        <p:txBody>
          <a:bodyPr vert="horz" lIns="0" tIns="0" rIns="0" bIns="0" anchor="b"/>
          <a:lstStyle>
            <a:lvl1pPr marL="0" indent="0">
              <a:buNone/>
              <a:defRPr sz="1333"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0" y="0"/>
            <a:ext cx="6000749" cy="6858000"/>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1988338854"/>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3.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CasellaDiTesto 7">
            <a:extLst>
              <a:ext uri="{FF2B5EF4-FFF2-40B4-BE49-F238E27FC236}">
                <a16:creationId xmlns:a16="http://schemas.microsoft.com/office/drawing/2014/main" id="{AF30F20B-510F-4F43-84D3-30DDA96550F8}"/>
              </a:ext>
            </a:extLst>
          </p:cNvPr>
          <p:cNvSpPr txBox="1"/>
          <p:nvPr userDrawn="1"/>
        </p:nvSpPr>
        <p:spPr>
          <a:xfrm>
            <a:off x="10545651" y="6416265"/>
            <a:ext cx="939383" cy="205121"/>
          </a:xfrm>
          <a:prstGeom prst="rect">
            <a:avLst/>
          </a:prstGeom>
          <a:noFill/>
        </p:spPr>
        <p:txBody>
          <a:bodyPr wrap="square" lIns="0" tIns="0" rIns="0" bIns="0" rtlCol="0" anchor="ctr">
            <a:spAutoFit/>
          </a:bodyPr>
          <a:lstStyle/>
          <a:p>
            <a:pPr algn="r"/>
            <a:fld id="{4C5D01EB-11EB-524B-9B69-89269036A261}" type="slidenum">
              <a:rPr lang="it-IT" sz="1333" b="0" i="0" smtClean="0">
                <a:solidFill>
                  <a:schemeClr val="tx1"/>
                </a:solidFill>
                <a:latin typeface="Bottega Veneta" pitchFamily="2" charset="0"/>
                <a:ea typeface="Berthold Akzidenz Grotesk Light" charset="0"/>
                <a:cs typeface="Times New Roman" panose="02020603050405020304" pitchFamily="18" charset="0"/>
              </a:rPr>
              <a:pPr algn="r"/>
              <a:t>‹#›</a:t>
            </a:fld>
            <a:endParaRPr lang="it-IT" sz="1333" b="0" i="0" dirty="0">
              <a:solidFill>
                <a:schemeClr val="tx1"/>
              </a:solidFill>
              <a:latin typeface="Bottega Veneta" pitchFamily="2" charset="0"/>
              <a:ea typeface="Berthold Akzidenz Grotesk Light" charset="0"/>
              <a:cs typeface="Times New Roman" panose="02020603050405020304" pitchFamily="18" charset="0"/>
            </a:endParaRPr>
          </a:p>
        </p:txBody>
      </p:sp>
    </p:spTree>
    <p:extLst>
      <p:ext uri="{BB962C8B-B14F-4D97-AF65-F5344CB8AC3E}">
        <p14:creationId xmlns:p14="http://schemas.microsoft.com/office/powerpoint/2010/main" val="21254340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hf hdr="0" dt="0"/>
  <p:txStyles>
    <p:titleStyle>
      <a:lvl1pPr algn="ctr" defTabSz="609585"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609585" rtl="0" eaLnBrk="1" latinLnBrk="0" hangingPunct="1">
        <a:spcBef>
          <a:spcPct val="20000"/>
        </a:spcBef>
        <a:buFont typeface="Arial"/>
        <a:buChar char="•"/>
        <a:defRPr sz="4267" kern="1200">
          <a:solidFill>
            <a:schemeClr val="tx1"/>
          </a:solidFill>
          <a:latin typeface="+mn-lt"/>
          <a:ea typeface="+mn-ea"/>
          <a:cs typeface="+mn-cs"/>
        </a:defRPr>
      </a:lvl1pPr>
      <a:lvl2pPr marL="990575" indent="-380990" algn="l" defTabSz="609585" rtl="0" eaLnBrk="1" latinLnBrk="0" hangingPunct="1">
        <a:spcBef>
          <a:spcPct val="20000"/>
        </a:spcBef>
        <a:buFont typeface="Arial"/>
        <a:buChar char="–"/>
        <a:defRPr sz="3733" kern="1200">
          <a:solidFill>
            <a:schemeClr val="tx1"/>
          </a:solidFill>
          <a:latin typeface="+mn-lt"/>
          <a:ea typeface="+mn-ea"/>
          <a:cs typeface="+mn-cs"/>
        </a:defRPr>
      </a:lvl2pPr>
      <a:lvl3pPr marL="1523962" indent="-304792" algn="l" defTabSz="609585" rtl="0" eaLnBrk="1" latinLnBrk="0" hangingPunct="1">
        <a:spcBef>
          <a:spcPct val="20000"/>
        </a:spcBef>
        <a:buFont typeface="Arial"/>
        <a:buChar char="•"/>
        <a:defRPr sz="3200" kern="1200">
          <a:solidFill>
            <a:schemeClr val="tx1"/>
          </a:solidFill>
          <a:latin typeface="+mn-lt"/>
          <a:ea typeface="+mn-ea"/>
          <a:cs typeface="+mn-cs"/>
        </a:defRPr>
      </a:lvl3pPr>
      <a:lvl4pPr marL="2133547" indent="-304792" algn="l" defTabSz="609585" rtl="0" eaLnBrk="1" latinLnBrk="0" hangingPunct="1">
        <a:spcBef>
          <a:spcPct val="20000"/>
        </a:spcBef>
        <a:buFont typeface="Arial"/>
        <a:buChar char="–"/>
        <a:defRPr sz="2667"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667"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0">
          <p15:clr>
            <a:srgbClr val="F26B43"/>
          </p15:clr>
        </p15:guide>
        <p15:guide id="2" pos="5420">
          <p15:clr>
            <a:srgbClr val="F26B43"/>
          </p15:clr>
        </p15:guide>
        <p15:guide id="3" orient="horz" pos="3094">
          <p15:clr>
            <a:srgbClr val="F26B43"/>
          </p15:clr>
        </p15:guide>
        <p15:guide id="4" orient="horz" pos="35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CasellaDiTesto 7">
            <a:extLst>
              <a:ext uri="{FF2B5EF4-FFF2-40B4-BE49-F238E27FC236}">
                <a16:creationId xmlns:a16="http://schemas.microsoft.com/office/drawing/2014/main" id="{AE653EC2-BBFD-9F47-BB5C-B9776A24978F}"/>
              </a:ext>
            </a:extLst>
          </p:cNvPr>
          <p:cNvSpPr txBox="1"/>
          <p:nvPr userDrawn="1"/>
        </p:nvSpPr>
        <p:spPr>
          <a:xfrm>
            <a:off x="10545651" y="6416265"/>
            <a:ext cx="939383" cy="205121"/>
          </a:xfrm>
          <a:prstGeom prst="rect">
            <a:avLst/>
          </a:prstGeom>
          <a:noFill/>
        </p:spPr>
        <p:txBody>
          <a:bodyPr wrap="square" lIns="0" tIns="0" rIns="0" bIns="0" rtlCol="0" anchor="ctr">
            <a:spAutoFit/>
          </a:bodyPr>
          <a:lstStyle/>
          <a:p>
            <a:pPr algn="r"/>
            <a:fld id="{4C5D01EB-11EB-524B-9B69-89269036A261}" type="slidenum">
              <a:rPr lang="it-IT" sz="1333" b="0" i="0" smtClean="0">
                <a:solidFill>
                  <a:schemeClr val="tx1"/>
                </a:solidFill>
                <a:latin typeface="Bottega Veneta" pitchFamily="2" charset="0"/>
                <a:ea typeface="Berthold Akzidenz Grotesk Light" charset="0"/>
                <a:cs typeface="Times New Roman" panose="02020603050405020304" pitchFamily="18" charset="0"/>
              </a:rPr>
              <a:pPr algn="r"/>
              <a:t>‹#›</a:t>
            </a:fld>
            <a:endParaRPr lang="it-IT" sz="1333" b="0" i="0" dirty="0">
              <a:solidFill>
                <a:schemeClr val="tx1"/>
              </a:solidFill>
              <a:latin typeface="Bottega Veneta" pitchFamily="2" charset="0"/>
              <a:ea typeface="Berthold Akzidenz Grotesk Light" charset="0"/>
              <a:cs typeface="Times New Roman" panose="02020603050405020304" pitchFamily="18" charset="0"/>
            </a:endParaRPr>
          </a:p>
        </p:txBody>
      </p:sp>
    </p:spTree>
    <p:extLst>
      <p:ext uri="{BB962C8B-B14F-4D97-AF65-F5344CB8AC3E}">
        <p14:creationId xmlns:p14="http://schemas.microsoft.com/office/powerpoint/2010/main" val="3895514817"/>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7" r:id="rId5"/>
    <p:sldLayoutId id="2147483678" r:id="rId6"/>
  </p:sldLayoutIdLst>
  <p:hf hdr="0" dt="0"/>
  <p:txStyles>
    <p:titleStyle>
      <a:lvl1pPr algn="ctr" defTabSz="609585"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609585" rtl="0" eaLnBrk="1" latinLnBrk="0" hangingPunct="1">
        <a:spcBef>
          <a:spcPct val="20000"/>
        </a:spcBef>
        <a:buFont typeface="Arial"/>
        <a:buChar char="•"/>
        <a:defRPr sz="4267" kern="1200">
          <a:solidFill>
            <a:schemeClr val="tx1"/>
          </a:solidFill>
          <a:latin typeface="+mn-lt"/>
          <a:ea typeface="+mn-ea"/>
          <a:cs typeface="+mn-cs"/>
        </a:defRPr>
      </a:lvl1pPr>
      <a:lvl2pPr marL="990575" indent="-380990" algn="l" defTabSz="609585" rtl="0" eaLnBrk="1" latinLnBrk="0" hangingPunct="1">
        <a:spcBef>
          <a:spcPct val="20000"/>
        </a:spcBef>
        <a:buFont typeface="Arial"/>
        <a:buChar char="–"/>
        <a:defRPr sz="3733" kern="1200">
          <a:solidFill>
            <a:schemeClr val="tx1"/>
          </a:solidFill>
          <a:latin typeface="+mn-lt"/>
          <a:ea typeface="+mn-ea"/>
          <a:cs typeface="+mn-cs"/>
        </a:defRPr>
      </a:lvl2pPr>
      <a:lvl3pPr marL="1523962" indent="-304792" algn="l" defTabSz="609585" rtl="0" eaLnBrk="1" latinLnBrk="0" hangingPunct="1">
        <a:spcBef>
          <a:spcPct val="20000"/>
        </a:spcBef>
        <a:buFont typeface="Arial"/>
        <a:buChar char="•"/>
        <a:defRPr sz="3200" kern="1200">
          <a:solidFill>
            <a:schemeClr val="tx1"/>
          </a:solidFill>
          <a:latin typeface="+mn-lt"/>
          <a:ea typeface="+mn-ea"/>
          <a:cs typeface="+mn-cs"/>
        </a:defRPr>
      </a:lvl3pPr>
      <a:lvl4pPr marL="2133547" indent="-304792" algn="l" defTabSz="609585" rtl="0" eaLnBrk="1" latinLnBrk="0" hangingPunct="1">
        <a:spcBef>
          <a:spcPct val="20000"/>
        </a:spcBef>
        <a:buFont typeface="Arial"/>
        <a:buChar char="–"/>
        <a:defRPr sz="2667"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667"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0">
          <p15:clr>
            <a:srgbClr val="F26B43"/>
          </p15:clr>
        </p15:guide>
        <p15:guide id="2" pos="5420">
          <p15:clr>
            <a:srgbClr val="F26B43"/>
          </p15:clr>
        </p15:guide>
        <p15:guide id="3" orient="horz" pos="3094">
          <p15:clr>
            <a:srgbClr val="F26B43"/>
          </p15:clr>
        </p15:guide>
        <p15:guide id="4" orient="horz" pos="35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CasellaDiTesto 1"/>
          <p:cNvSpPr txBox="1"/>
          <p:nvPr userDrawn="1"/>
        </p:nvSpPr>
        <p:spPr>
          <a:xfrm>
            <a:off x="10545651" y="6447023"/>
            <a:ext cx="939383" cy="123111"/>
          </a:xfrm>
          <a:prstGeom prst="rect">
            <a:avLst/>
          </a:prstGeom>
          <a:noFill/>
        </p:spPr>
        <p:txBody>
          <a:bodyPr wrap="square" lIns="0" tIns="0" rIns="0" bIns="0" rtlCol="0" anchor="ctr">
            <a:spAutoFit/>
          </a:bodyPr>
          <a:lstStyle/>
          <a:p>
            <a:pPr algn="r"/>
            <a:fld id="{4C5D01EB-11EB-524B-9B69-89269036A261}" type="slidenum">
              <a:rPr lang="it-IT" sz="800" b="0" i="0" smtClean="0">
                <a:solidFill>
                  <a:schemeClr val="tx1"/>
                </a:solidFill>
                <a:latin typeface="Bottega Veneta" pitchFamily="50" charset="0"/>
                <a:ea typeface="Berthold Akzidenz Grotesk Light" charset="0"/>
                <a:cs typeface="Times New Roman" panose="02020603050405020304" pitchFamily="18" charset="0"/>
              </a:rPr>
              <a:pPr algn="r"/>
              <a:t>‹#›</a:t>
            </a:fld>
            <a:endParaRPr lang="it-IT" sz="800" b="0" i="0" dirty="0">
              <a:solidFill>
                <a:schemeClr val="tx1"/>
              </a:solidFill>
              <a:latin typeface="Bottega Veneta" pitchFamily="50" charset="0"/>
              <a:ea typeface="Berthold Akzidenz Grotesk Light" charset="0"/>
              <a:cs typeface="Times New Roman" panose="02020603050405020304" pitchFamily="18" charset="0"/>
            </a:endParaRPr>
          </a:p>
        </p:txBody>
      </p:sp>
    </p:spTree>
    <p:extLst>
      <p:ext uri="{BB962C8B-B14F-4D97-AF65-F5344CB8AC3E}">
        <p14:creationId xmlns:p14="http://schemas.microsoft.com/office/powerpoint/2010/main" val="175654009"/>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Lst>
  <p:hf hdr="0" dt="0"/>
  <p:txStyles>
    <p:titleStyle>
      <a:lvl1pPr algn="ctr" defTabSz="609585"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609585" rtl="0" eaLnBrk="1" latinLnBrk="0" hangingPunct="1">
        <a:spcBef>
          <a:spcPct val="20000"/>
        </a:spcBef>
        <a:buFont typeface="Arial"/>
        <a:buChar char="•"/>
        <a:defRPr sz="4267" kern="1200">
          <a:solidFill>
            <a:schemeClr val="tx1"/>
          </a:solidFill>
          <a:latin typeface="+mn-lt"/>
          <a:ea typeface="+mn-ea"/>
          <a:cs typeface="+mn-cs"/>
        </a:defRPr>
      </a:lvl1pPr>
      <a:lvl2pPr marL="990575" indent="-380990" algn="l" defTabSz="609585" rtl="0" eaLnBrk="1" latinLnBrk="0" hangingPunct="1">
        <a:spcBef>
          <a:spcPct val="20000"/>
        </a:spcBef>
        <a:buFont typeface="Arial"/>
        <a:buChar char="–"/>
        <a:defRPr sz="3733" kern="1200">
          <a:solidFill>
            <a:schemeClr val="tx1"/>
          </a:solidFill>
          <a:latin typeface="+mn-lt"/>
          <a:ea typeface="+mn-ea"/>
          <a:cs typeface="+mn-cs"/>
        </a:defRPr>
      </a:lvl2pPr>
      <a:lvl3pPr marL="1523962" indent="-304792" algn="l" defTabSz="609585" rtl="0" eaLnBrk="1" latinLnBrk="0" hangingPunct="1">
        <a:spcBef>
          <a:spcPct val="20000"/>
        </a:spcBef>
        <a:buFont typeface="Arial"/>
        <a:buChar char="•"/>
        <a:defRPr sz="3200" kern="1200">
          <a:solidFill>
            <a:schemeClr val="tx1"/>
          </a:solidFill>
          <a:latin typeface="+mn-lt"/>
          <a:ea typeface="+mn-ea"/>
          <a:cs typeface="+mn-cs"/>
        </a:defRPr>
      </a:lvl3pPr>
      <a:lvl4pPr marL="2133547" indent="-304792" algn="l" defTabSz="609585" rtl="0" eaLnBrk="1" latinLnBrk="0" hangingPunct="1">
        <a:spcBef>
          <a:spcPct val="20000"/>
        </a:spcBef>
        <a:buFont typeface="Arial"/>
        <a:buChar char="–"/>
        <a:defRPr sz="2667"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667"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0">
          <p15:clr>
            <a:srgbClr val="F26B43"/>
          </p15:clr>
        </p15:guide>
        <p15:guide id="2" pos="5420">
          <p15:clr>
            <a:srgbClr val="F26B43"/>
          </p15:clr>
        </p15:guide>
        <p15:guide id="3" orient="horz" pos="3094">
          <p15:clr>
            <a:srgbClr val="F26B43"/>
          </p15:clr>
        </p15:guide>
        <p15:guide id="4" orient="horz" pos="35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thenational.academy/online-classroom/schedule" TargetMode="Externa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bbc.co.uk/bitesize/dailylessons" TargetMode="Externa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0.xml"/><Relationship Id="rId5" Type="http://schemas.openxmlformats.org/officeDocument/2006/relationships/hyperlink" Target="https://www.doodleenglish.com/download-doodleenglish-windows-macs/" TargetMode="Externa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8" Type="http://schemas.openxmlformats.org/officeDocument/2006/relationships/hyperlink" Target="https://1drv.ms/u/s!ApFLkuLcYtnjlj8wqcmP-hltYtP8?e=B2Xbx2" TargetMode="External"/><Relationship Id="rId3" Type="http://schemas.openxmlformats.org/officeDocument/2006/relationships/image" Target="../media/image7.png"/><Relationship Id="rId7" Type="http://schemas.openxmlformats.org/officeDocument/2006/relationships/hyperlink" Target="https://1drv.ms/u/s!ApFLkuLcYtnjlj6jnoC9eSkSE3bO?e=spy6HX" TargetMode="External"/><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hyperlink" Target="https://1drv.ms/u/s!ApFLkuLcYtnjljstYa5G-a7PCKsP?e=XKdnSh" TargetMode="External"/><Relationship Id="rId5" Type="http://schemas.openxmlformats.org/officeDocument/2006/relationships/hyperlink" Target="https://1drv.ms/u/s!ApFLkuLcYtnjlkM4kpYxcjQGH-JS?e=qwsJRh" TargetMode="External"/><Relationship Id="rId4" Type="http://schemas.openxmlformats.org/officeDocument/2006/relationships/hyperlink" Target="https://1drv.ms/u/s!ApFLkuLcYtnjlkBNnOijUxKH9jRO?e=bzixHe" TargetMode="External"/><Relationship Id="rId9" Type="http://schemas.openxmlformats.org/officeDocument/2006/relationships/hyperlink" Target="https://1drv.ms/u/s!ApFLkuLcYtnjlkLHwXYKpWUN3Mob?e=fw1F6B"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s://authorfy.com/10minutechallenges/" TargetMode="External"/><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
          <p:cNvSpPr txBox="1">
            <a:spLocks/>
          </p:cNvSpPr>
          <p:nvPr/>
        </p:nvSpPr>
        <p:spPr>
          <a:xfrm>
            <a:off x="719666" y="3210636"/>
            <a:ext cx="10752667" cy="676799"/>
          </a:xfrm>
          <a:prstGeom prst="rect">
            <a:avLst/>
          </a:prstGeom>
        </p:spPr>
        <p:txBody>
          <a:bodyPr vert="horz" lIns="0" tIns="0" rIns="0" bIns="0" anchor="t"/>
          <a:lstStyle>
            <a:lvl1pPr marL="0" indent="0" algn="l" defTabSz="609585" rtl="0" eaLnBrk="1" latinLnBrk="0" hangingPunct="1">
              <a:spcBef>
                <a:spcPct val="20000"/>
              </a:spcBef>
              <a:buFont typeface="Arial"/>
              <a:buNone/>
              <a:defRPr sz="2400" kern="1200" spc="93">
                <a:solidFill>
                  <a:schemeClr val="tx1"/>
                </a:solidFill>
                <a:latin typeface="Bottega Veneta" pitchFamily="2" charset="0"/>
                <a:ea typeface="+mn-ea"/>
                <a:cs typeface="Times New Roman" panose="02020603050405020304" pitchFamily="18" charset="0"/>
              </a:defRPr>
            </a:lvl1pPr>
            <a:lvl2pPr marL="609585"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2pPr>
            <a:lvl3pPr marL="1219170"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3pPr>
            <a:lvl4pPr marL="1828754"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4pPr>
            <a:lvl5pPr marL="2438339"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a:lstStyle>
          <a:p>
            <a:pPr algn="ctr"/>
            <a:r>
              <a:rPr lang="en-GB" sz="2800" dirty="0">
                <a:latin typeface="Bottega Veneta"/>
                <a:cs typeface="Times New Roman"/>
              </a:rPr>
              <a:t>YEAR 4 HOME LEARNING </a:t>
            </a:r>
          </a:p>
          <a:p>
            <a:pPr algn="ctr"/>
            <a:r>
              <a:rPr lang="en-GB" sz="2800" dirty="0">
                <a:latin typeface="Bottega Veneta"/>
                <a:cs typeface="Times New Roman"/>
              </a:rPr>
              <a:t>English block 2</a:t>
            </a:r>
            <a:endParaRPr lang="en-GB" sz="2800" dirty="0"/>
          </a:p>
          <a:p>
            <a:pPr algn="ctr"/>
            <a:endParaRPr lang="it-CH" sz="2800" dirty="0"/>
          </a:p>
        </p:txBody>
      </p:sp>
    </p:spTree>
    <p:extLst>
      <p:ext uri="{BB962C8B-B14F-4D97-AF65-F5344CB8AC3E}">
        <p14:creationId xmlns:p14="http://schemas.microsoft.com/office/powerpoint/2010/main" val="880714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pPr lvl="0"/>
            <a:r>
              <a:rPr lang="en-GB" dirty="0">
                <a:solidFill>
                  <a:prstClr val="black"/>
                </a:solidFill>
                <a:latin typeface="+mj-lt"/>
              </a:rPr>
              <a:t>2 WEEK BLOCK: ENGLISH – Weeks beginning: 4</a:t>
            </a:r>
            <a:r>
              <a:rPr lang="en-GB" baseline="30000" dirty="0">
                <a:solidFill>
                  <a:prstClr val="black"/>
                </a:solidFill>
                <a:latin typeface="+mj-lt"/>
              </a:rPr>
              <a:t>th</a:t>
            </a:r>
            <a:r>
              <a:rPr lang="en-GB" dirty="0">
                <a:solidFill>
                  <a:prstClr val="black"/>
                </a:solidFill>
                <a:latin typeface="+mj-lt"/>
              </a:rPr>
              <a:t> May and 11</a:t>
            </a:r>
            <a:r>
              <a:rPr lang="en-GB" baseline="30000" dirty="0">
                <a:solidFill>
                  <a:prstClr val="black"/>
                </a:solidFill>
                <a:latin typeface="+mj-lt"/>
              </a:rPr>
              <a:t>th</a:t>
            </a:r>
            <a:r>
              <a:rPr lang="en-GB" dirty="0">
                <a:solidFill>
                  <a:prstClr val="black"/>
                </a:solidFill>
                <a:latin typeface="+mj-lt"/>
              </a:rPr>
              <a:t> May 2020</a:t>
            </a:r>
          </a:p>
          <a:p>
            <a:endParaRPr lang="it-CH" dirty="0"/>
          </a:p>
        </p:txBody>
      </p:sp>
      <p:pic>
        <p:nvPicPr>
          <p:cNvPr id="4" name="Picture Placeholder 3"/>
          <p:cNvPicPr>
            <a:picLocks noGrp="1" noChangeAspect="1"/>
          </p:cNvPicPr>
          <p:nvPr>
            <p:ph type="pic" sz="quarter" idx="17"/>
          </p:nvPr>
        </p:nvPicPr>
        <p:blipFill>
          <a:blip r:embed="rId2"/>
          <a:srcRect t="6207" b="6207"/>
          <a:stretch>
            <a:fillRect/>
          </a:stretch>
        </p:blipFill>
        <p:spPr>
          <a:prstGeom prst="rect">
            <a:avLst/>
          </a:prstGeom>
        </p:spPr>
      </p:pic>
    </p:spTree>
    <p:extLst>
      <p:ext uri="{BB962C8B-B14F-4D97-AF65-F5344CB8AC3E}">
        <p14:creationId xmlns:p14="http://schemas.microsoft.com/office/powerpoint/2010/main" val="3914786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719667" y="427512"/>
            <a:ext cx="10752667" cy="990121"/>
          </a:xfrm>
        </p:spPr>
        <p:txBody>
          <a:bodyPr/>
          <a:lstStyle/>
          <a:p>
            <a:r>
              <a:rPr lang="en-GB" dirty="0" smtClean="0"/>
              <a:t>       </a:t>
            </a:r>
            <a:r>
              <a:rPr lang="en-GB" b="1" u="sng" dirty="0" smtClean="0">
                <a:solidFill>
                  <a:srgbClr val="7030A0"/>
                </a:solidFill>
                <a:latin typeface="Comic Sans MS" panose="030F0702030302020204" pitchFamily="66" charset="0"/>
              </a:rPr>
              <a:t>Highlights and paragraph for your Reports</a:t>
            </a:r>
            <a:endParaRPr lang="en-GB" b="1" u="sng" dirty="0">
              <a:solidFill>
                <a:srgbClr val="7030A0"/>
              </a:solidFill>
              <a:latin typeface="Comic Sans MS" panose="030F0702030302020204" pitchFamily="66" charset="0"/>
            </a:endParaRPr>
          </a:p>
        </p:txBody>
      </p:sp>
      <p:sp>
        <p:nvSpPr>
          <p:cNvPr id="3" name="Text Placeholder 2"/>
          <p:cNvSpPr>
            <a:spLocks noGrp="1"/>
          </p:cNvSpPr>
          <p:nvPr>
            <p:ph type="body" sz="quarter" idx="13"/>
          </p:nvPr>
        </p:nvSpPr>
        <p:spPr>
          <a:xfrm>
            <a:off x="847899" y="815836"/>
            <a:ext cx="10165542" cy="4420974"/>
          </a:xfrm>
        </p:spPr>
        <p:txBody>
          <a:bodyPr/>
          <a:lstStyle/>
          <a:p>
            <a:r>
              <a:rPr lang="en-GB" dirty="0" smtClean="0">
                <a:latin typeface="Comic Sans MS" panose="030F0702030302020204" pitchFamily="66" charset="0"/>
              </a:rPr>
              <a:t>We have begun to write your reports and we need your help.</a:t>
            </a:r>
          </a:p>
          <a:p>
            <a:endParaRPr lang="en-GB" dirty="0" smtClean="0">
              <a:latin typeface="Comic Sans MS" panose="030F0702030302020204" pitchFamily="66" charset="0"/>
            </a:endParaRPr>
          </a:p>
          <a:p>
            <a:endParaRPr lang="en-GB" dirty="0" smtClean="0">
              <a:latin typeface="Comic Sans MS" panose="030F0702030302020204" pitchFamily="66" charset="0"/>
            </a:endParaRPr>
          </a:p>
          <a:p>
            <a:r>
              <a:rPr lang="en-GB" dirty="0" smtClean="0">
                <a:solidFill>
                  <a:srgbClr val="FF0000"/>
                </a:solidFill>
                <a:latin typeface="Comic Sans MS" panose="030F0702030302020204" pitchFamily="66" charset="0"/>
              </a:rPr>
              <a:t>Complete</a:t>
            </a:r>
            <a:r>
              <a:rPr lang="en-GB" dirty="0" smtClean="0">
                <a:latin typeface="Comic Sans MS" panose="030F0702030302020204" pitchFamily="66" charset="0"/>
              </a:rPr>
              <a:t> the </a:t>
            </a:r>
            <a:r>
              <a:rPr lang="en-GB" u="sng" dirty="0" smtClean="0">
                <a:latin typeface="Comic Sans MS" panose="030F0702030302020204" pitchFamily="66" charset="0"/>
              </a:rPr>
              <a:t>highlights of year 4 </a:t>
            </a:r>
            <a:r>
              <a:rPr lang="en-GB" dirty="0" smtClean="0">
                <a:latin typeface="Comic Sans MS" panose="030F0702030302020204" pitchFamily="66" charset="0"/>
              </a:rPr>
              <a:t>and </a:t>
            </a:r>
            <a:r>
              <a:rPr lang="en-GB" u="sng" dirty="0" smtClean="0">
                <a:latin typeface="Comic Sans MS" panose="030F0702030302020204" pitchFamily="66" charset="0"/>
              </a:rPr>
              <a:t>short paragraph and email back to your teacher.</a:t>
            </a:r>
          </a:p>
          <a:p>
            <a:endParaRPr lang="en-GB" dirty="0" smtClean="0">
              <a:latin typeface="Comic Sans MS" panose="030F0702030302020204" pitchFamily="66" charset="0"/>
            </a:endParaRPr>
          </a:p>
          <a:p>
            <a:endParaRPr lang="en-GB" u="sng" dirty="0" smtClean="0">
              <a:latin typeface="Comic Sans MS" panose="030F0702030302020204" pitchFamily="66" charset="0"/>
            </a:endParaRPr>
          </a:p>
          <a:p>
            <a:r>
              <a:rPr lang="en-GB" u="sng" dirty="0" smtClean="0">
                <a:latin typeface="Comic Sans MS" panose="030F0702030302020204" pitchFamily="66" charset="0"/>
              </a:rPr>
              <a:t>Thank you very much for your help!  </a:t>
            </a:r>
            <a:endParaRPr lang="en-GB" u="sng" dirty="0">
              <a:latin typeface="Comic Sans MS" panose="030F0702030302020204" pitchFamily="66" charset="0"/>
            </a:endParaRPr>
          </a:p>
        </p:txBody>
      </p:sp>
      <p:sp>
        <p:nvSpPr>
          <p:cNvPr id="5" name="Smiley Face 4"/>
          <p:cNvSpPr/>
          <p:nvPr/>
        </p:nvSpPr>
        <p:spPr>
          <a:xfrm>
            <a:off x="7018317" y="4928260"/>
            <a:ext cx="914400" cy="914400"/>
          </a:xfrm>
          <a:prstGeom prst="smileyFac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794027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b="1" u="sng" dirty="0">
                <a:latin typeface="+mj-lt"/>
              </a:rPr>
              <a:t>Main Activity – Option 1</a:t>
            </a:r>
          </a:p>
        </p:txBody>
      </p:sp>
      <p:sp>
        <p:nvSpPr>
          <p:cNvPr id="3" name="Text Placeholder 2"/>
          <p:cNvSpPr>
            <a:spLocks noGrp="1"/>
          </p:cNvSpPr>
          <p:nvPr>
            <p:ph type="body" sz="quarter" idx="13"/>
          </p:nvPr>
        </p:nvSpPr>
        <p:spPr/>
        <p:txBody>
          <a:bodyPr/>
          <a:lstStyle/>
          <a:p>
            <a:r>
              <a:rPr lang="en-GB" sz="2000" dirty="0">
                <a:latin typeface="+mj-lt"/>
              </a:rPr>
              <a:t>Click on the link below to access your English lessons for the next two weeks using the National Oak Academy website</a:t>
            </a:r>
          </a:p>
          <a:p>
            <a:r>
              <a:rPr lang="en-GB" sz="2000" dirty="0">
                <a:latin typeface="+mj-lt"/>
                <a:hlinkClick r:id="rId2"/>
              </a:rPr>
              <a:t>https://www.thenational.academy/online-classroom/schedule</a:t>
            </a:r>
            <a:r>
              <a:rPr lang="en-GB" sz="2000" dirty="0">
                <a:latin typeface="+mj-lt"/>
              </a:rPr>
              <a:t> </a:t>
            </a:r>
          </a:p>
          <a:p>
            <a:r>
              <a:rPr lang="en-GB" sz="2000" dirty="0">
                <a:latin typeface="+mj-lt"/>
              </a:rPr>
              <a:t>Select – Year 4</a:t>
            </a:r>
          </a:p>
          <a:p>
            <a:r>
              <a:rPr lang="en-GB" sz="2000" dirty="0">
                <a:latin typeface="+mj-lt"/>
              </a:rPr>
              <a:t>Then Select the English lesson for each day this week</a:t>
            </a:r>
          </a:p>
          <a:p>
            <a:endParaRPr lang="en-GB" sz="2000" dirty="0">
              <a:latin typeface="+mj-lt"/>
            </a:endParaRPr>
          </a:p>
        </p:txBody>
      </p:sp>
      <p:sp>
        <p:nvSpPr>
          <p:cNvPr id="4" name="Picture Placeholder 3"/>
          <p:cNvSpPr>
            <a:spLocks noGrp="1"/>
          </p:cNvSpPr>
          <p:nvPr>
            <p:ph type="pic" sz="quarter" idx="17"/>
          </p:nvPr>
        </p:nvSpPr>
        <p:spPr/>
      </p:sp>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18322"/>
          <a:stretch/>
        </p:blipFill>
        <p:spPr bwMode="auto">
          <a:xfrm>
            <a:off x="502227" y="1163782"/>
            <a:ext cx="5163259" cy="32894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88949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sz="2000" b="1" u="sng" dirty="0">
                <a:latin typeface="+mj-lt"/>
              </a:rPr>
              <a:t>Alternatively…..</a:t>
            </a:r>
          </a:p>
          <a:p>
            <a:r>
              <a:rPr lang="en-GB" b="1" u="sng" dirty="0">
                <a:latin typeface="+mj-lt"/>
              </a:rPr>
              <a:t>Main activity – Option 2</a:t>
            </a:r>
          </a:p>
          <a:p>
            <a:r>
              <a:rPr lang="en-GB" dirty="0">
                <a:latin typeface="+mj-lt"/>
              </a:rPr>
              <a:t>BBC Bitesize – Daily English lessons</a:t>
            </a:r>
          </a:p>
        </p:txBody>
      </p:sp>
      <p:sp>
        <p:nvSpPr>
          <p:cNvPr id="3" name="Text Placeholder 2"/>
          <p:cNvSpPr>
            <a:spLocks noGrp="1"/>
          </p:cNvSpPr>
          <p:nvPr>
            <p:ph type="body" sz="quarter" idx="13"/>
          </p:nvPr>
        </p:nvSpPr>
        <p:spPr/>
        <p:txBody>
          <a:bodyPr/>
          <a:lstStyle/>
          <a:p>
            <a:r>
              <a:rPr lang="en-GB" sz="2000" dirty="0">
                <a:latin typeface="+mj-lt"/>
              </a:rPr>
              <a:t>Click on the link below to access the daily English lessons for Year 4 from BBC Bitesize</a:t>
            </a:r>
          </a:p>
          <a:p>
            <a:r>
              <a:rPr lang="en-GB" sz="2000" dirty="0">
                <a:latin typeface="+mj-lt"/>
                <a:hlinkClick r:id="rId2"/>
              </a:rPr>
              <a:t>https://www.bbc.co.uk/bitesize/dailylessons</a:t>
            </a:r>
            <a:r>
              <a:rPr lang="en-GB" sz="2000" dirty="0">
                <a:latin typeface="+mj-lt"/>
              </a:rPr>
              <a:t> </a:t>
            </a:r>
          </a:p>
          <a:p>
            <a:r>
              <a:rPr lang="en-GB" sz="2000" dirty="0">
                <a:latin typeface="+mj-lt"/>
              </a:rPr>
              <a:t>Select – Year 4</a:t>
            </a:r>
          </a:p>
          <a:p>
            <a:r>
              <a:rPr lang="en-GB" sz="2000" dirty="0">
                <a:latin typeface="+mj-lt"/>
              </a:rPr>
              <a:t>Then select the daily English lesson each day this week</a:t>
            </a:r>
          </a:p>
          <a:p>
            <a:endParaRPr lang="en-GB" sz="2000" dirty="0">
              <a:latin typeface="+mj-lt"/>
            </a:endParaRPr>
          </a:p>
        </p:txBody>
      </p:sp>
      <p:sp>
        <p:nvSpPr>
          <p:cNvPr id="4" name="Picture Placeholder 3"/>
          <p:cNvSpPr>
            <a:spLocks noGrp="1"/>
          </p:cNvSpPr>
          <p:nvPr>
            <p:ph type="pic" sz="quarter" idx="17"/>
          </p:nvPr>
        </p:nvSpPr>
        <p:spPr/>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387" y="1062099"/>
            <a:ext cx="4833010" cy="48330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084634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srcRect l="25085" r="24389"/>
          <a:stretch/>
        </p:blipFill>
        <p:spPr>
          <a:xfrm>
            <a:off x="-120316" y="-14288"/>
            <a:ext cx="6160169" cy="6858000"/>
          </a:xfrm>
          <a:prstGeom prst="rect">
            <a:avLst/>
          </a:prstGeom>
        </p:spPr>
      </p:pic>
      <p:sp>
        <p:nvSpPr>
          <p:cNvPr id="16" name="Rectangle 15">
            <a:extLst>
              <a:ext uri="{FF2B5EF4-FFF2-40B4-BE49-F238E27FC236}">
                <a16:creationId xmlns:a16="http://schemas.microsoft.com/office/drawing/2014/main" id="{09299498-1156-4C88-B09E-105541870FDF}"/>
              </a:ext>
            </a:extLst>
          </p:cNvPr>
          <p:cNvSpPr/>
          <p:nvPr/>
        </p:nvSpPr>
        <p:spPr>
          <a:xfrm>
            <a:off x="6096000" y="1073650"/>
            <a:ext cx="5376334" cy="2308324"/>
          </a:xfrm>
          <a:prstGeom prst="rect">
            <a:avLst/>
          </a:prstGeom>
          <a:ln>
            <a:noFill/>
          </a:ln>
        </p:spPr>
        <p:txBody>
          <a:bodyPr wrap="square">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1600" b="0" i="0" u="none" strike="noStrike" kern="1200" cap="none" spc="0" normalizeH="0" baseline="0" noProof="0" dirty="0">
                <a:ln>
                  <a:noFill/>
                </a:ln>
                <a:solidFill>
                  <a:prstClr val="black"/>
                </a:solidFill>
                <a:effectLst/>
                <a:uLnTx/>
                <a:uFillTx/>
                <a:latin typeface="+mj-lt"/>
                <a:ea typeface="+mn-ea"/>
                <a:cs typeface="Times New Roman" panose="02020603050405020304" pitchFamily="18" charset="0"/>
              </a:rPr>
              <a:t>Doodle English / Doodle Spell</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lvl="0" defTabSz="609570">
              <a:defRPr/>
            </a:pPr>
            <a:r>
              <a:rPr lang="en-GB" sz="1600" dirty="0">
                <a:solidFill>
                  <a:prstClr val="black"/>
                </a:solidFill>
                <a:latin typeface="+mj-lt"/>
                <a:cs typeface="Times New Roman" panose="02020603050405020304" pitchFamily="18" charset="0"/>
              </a:rPr>
              <a:t>Spend 10 minutes playing on the Doodle App for English or spelling each day.</a:t>
            </a:r>
          </a:p>
          <a:p>
            <a:pPr lvl="0" defTabSz="609570">
              <a:defRPr/>
            </a:pPr>
            <a:endParaRPr lang="en-GB" sz="1600" dirty="0"/>
          </a:p>
          <a:p>
            <a:pPr lvl="0" defTabSz="609570">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1600" b="0" i="0" u="none" strike="noStrike" kern="1200" cap="none" spc="0" normalizeH="0" baseline="0" noProof="0" dirty="0">
                <a:ln>
                  <a:noFill/>
                </a:ln>
                <a:solidFill>
                  <a:prstClr val="black"/>
                </a:solidFill>
                <a:effectLst/>
                <a:uLnTx/>
                <a:uFillTx/>
                <a:latin typeface="+mj-lt"/>
                <a:ea typeface="+mn-ea"/>
                <a:cs typeface="Times New Roman" panose="02020603050405020304" pitchFamily="18" charset="0"/>
              </a:rPr>
              <a:t>10 MINUTES</a:t>
            </a: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191251" y="2412535"/>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9F4FD8A-A96D-4893-914C-000258D461D9}"/>
              </a:ext>
            </a:extLst>
          </p:cNvPr>
          <p:cNvCxnSpPr/>
          <p:nvPr/>
        </p:nvCxnSpPr>
        <p:spPr>
          <a:xfrm flipV="1">
            <a:off x="6191251" y="6329921"/>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 Placeholder 1">
            <a:extLst>
              <a:ext uri="{FF2B5EF4-FFF2-40B4-BE49-F238E27FC236}">
                <a16:creationId xmlns:a16="http://schemas.microsoft.com/office/drawing/2014/main" id="{C5D5CF3F-4D91-E44A-B92C-99E328144FB4}"/>
              </a:ext>
            </a:extLst>
          </p:cNvPr>
          <p:cNvSpPr>
            <a:spLocks noGrp="1"/>
          </p:cNvSpPr>
          <p:nvPr>
            <p:ph type="body" sz="quarter" idx="12"/>
          </p:nvPr>
        </p:nvSpPr>
        <p:spPr>
          <a:xfrm>
            <a:off x="6191251" y="394507"/>
            <a:ext cx="5281083" cy="676799"/>
          </a:xfrm>
        </p:spPr>
        <p:txBody>
          <a:bodyPr/>
          <a:lstStyle/>
          <a:p>
            <a:pPr algn="ctr"/>
            <a:r>
              <a:rPr lang="it-IT" dirty="0">
                <a:latin typeface="+mj-lt"/>
              </a:rPr>
              <a:t>Extra Activities/Tasks</a:t>
            </a:r>
          </a:p>
        </p:txBody>
      </p:sp>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35994" y="2558338"/>
            <a:ext cx="4511175" cy="2320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6039853" y="4949723"/>
            <a:ext cx="6096000" cy="1015663"/>
          </a:xfrm>
          <a:prstGeom prst="rect">
            <a:avLst/>
          </a:prstGeom>
        </p:spPr>
        <p:txBody>
          <a:bodyPr>
            <a:spAutoFit/>
          </a:bodyPr>
          <a:lstStyle/>
          <a:p>
            <a:r>
              <a:rPr lang="en-GB" sz="1200" dirty="0"/>
              <a:t>You can download the computer apps here:</a:t>
            </a:r>
          </a:p>
          <a:p>
            <a:r>
              <a:rPr lang="en-GB" sz="1200" dirty="0"/>
              <a:t>English: </a:t>
            </a:r>
            <a:r>
              <a:rPr lang="en-GB" sz="1200" dirty="0">
                <a:hlinkClick r:id="rId5"/>
              </a:rPr>
              <a:t>https://www.doodleenglish.com/download-doodleenglish-windows-macs/</a:t>
            </a:r>
            <a:r>
              <a:rPr lang="en-GB" sz="1200" dirty="0"/>
              <a:t> </a:t>
            </a:r>
          </a:p>
          <a:p>
            <a:r>
              <a:rPr lang="en-GB" sz="1200" dirty="0"/>
              <a:t>Or you can use the Google Chrome web browser on your PC, laptop or Mac:</a:t>
            </a:r>
          </a:p>
          <a:p>
            <a:r>
              <a:rPr lang="en-GB" sz="1200" dirty="0"/>
              <a:t>students.doodleenglish.com</a:t>
            </a:r>
          </a:p>
          <a:p>
            <a:r>
              <a:rPr lang="en-GB" sz="1200" dirty="0"/>
              <a:t>students.doodleenglish.com/spell </a:t>
            </a:r>
          </a:p>
        </p:txBody>
      </p:sp>
    </p:spTree>
    <p:extLst>
      <p:ext uri="{BB962C8B-B14F-4D97-AF65-F5344CB8AC3E}">
        <p14:creationId xmlns:p14="http://schemas.microsoft.com/office/powerpoint/2010/main" val="2388654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srcRect l="12417" r="13937"/>
          <a:stretch/>
        </p:blipFill>
        <p:spPr>
          <a:xfrm>
            <a:off x="-128337" y="0"/>
            <a:ext cx="6128084" cy="6858000"/>
          </a:xfrm>
          <a:prstGeom prst="rect">
            <a:avLst/>
          </a:prstGeom>
        </p:spPr>
      </p:pic>
      <p:sp>
        <p:nvSpPr>
          <p:cNvPr id="16" name="Rectangle 15">
            <a:extLst>
              <a:ext uri="{FF2B5EF4-FFF2-40B4-BE49-F238E27FC236}">
                <a16:creationId xmlns:a16="http://schemas.microsoft.com/office/drawing/2014/main" id="{09299498-1156-4C88-B09E-105541870FDF}"/>
              </a:ext>
            </a:extLst>
          </p:cNvPr>
          <p:cNvSpPr/>
          <p:nvPr/>
        </p:nvSpPr>
        <p:spPr>
          <a:xfrm>
            <a:off x="6148917" y="839439"/>
            <a:ext cx="5376334" cy="2677656"/>
          </a:xfrm>
          <a:prstGeom prst="rect">
            <a:avLst/>
          </a:prstGeom>
          <a:ln>
            <a:noFill/>
          </a:ln>
        </p:spPr>
        <p:txBody>
          <a:bodyPr wrap="square" anchor="t">
            <a:spAutoFit/>
          </a:bodyPr>
          <a:lstStyle/>
          <a:p>
            <a:pPr defTabSz="609570">
              <a:defRPr/>
            </a:pPr>
            <a:r>
              <a:rPr lang="it-CH" sz="1400" dirty="0">
                <a:latin typeface="Bottega Veneta"/>
                <a:cs typeface="Times New Roman"/>
              </a:rPr>
              <a:t>DAILY COMPREHENSION</a:t>
            </a:r>
            <a:endParaRPr kumimoji="0" lang="it-CH" sz="14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4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lvl="0" defTabSz="609570">
              <a:defRPr/>
            </a:pPr>
            <a:r>
              <a:rPr lang="en-US" sz="1400" dirty="0">
                <a:solidFill>
                  <a:prstClr val="black"/>
                </a:solidFill>
                <a:latin typeface="Bottega Veneta" pitchFamily="50" charset="0"/>
                <a:cs typeface="Times New Roman" panose="02020603050405020304" pitchFamily="18" charset="0"/>
              </a:rPr>
              <a:t>Please start each English session with a mini comprehension from the folder provided online. </a:t>
            </a:r>
          </a:p>
          <a:p>
            <a:pPr lvl="0" defTabSz="609570">
              <a:defRPr/>
            </a:pPr>
            <a:endParaRPr lang="en-US" sz="1400" dirty="0">
              <a:latin typeface="Bottega Veneta" pitchFamily="50" charset="0"/>
              <a:cs typeface="Times New Roman" panose="02020603050405020304" pitchFamily="18" charset="0"/>
            </a:endParaRPr>
          </a:p>
          <a:p>
            <a:pPr defTabSz="609570">
              <a:defRPr/>
            </a:pPr>
            <a:endParaRPr lang="en-US" sz="1400" dirty="0">
              <a:solidFill>
                <a:prstClr val="black"/>
              </a:solidFill>
              <a:latin typeface="Bottega Veneta" pitchFamily="50" charset="0"/>
              <a:cs typeface="Times New Roman" panose="02020603050405020304" pitchFamily="18" charset="0"/>
            </a:endParaRPr>
          </a:p>
          <a:p>
            <a:pPr lvl="0" defTabSz="609570">
              <a:defRPr/>
            </a:pPr>
            <a:r>
              <a:rPr lang="en-US" sz="1400" dirty="0">
                <a:solidFill>
                  <a:prstClr val="black"/>
                </a:solidFill>
                <a:latin typeface="Bottega Veneta" pitchFamily="50" charset="0"/>
                <a:cs typeface="Times New Roman" panose="02020603050405020304" pitchFamily="18" charset="0"/>
              </a:rPr>
              <a:t>Each comprehension comes with an answer sheet. </a:t>
            </a:r>
          </a:p>
          <a:p>
            <a:pPr lvl="0" defTabSz="609570">
              <a:defRPr/>
            </a:pPr>
            <a:endParaRPr lang="en-US" sz="1400" dirty="0">
              <a:solidFill>
                <a:prstClr val="black"/>
              </a:solidFill>
              <a:latin typeface="Bottega Veneta" pitchFamily="50" charset="0"/>
              <a:cs typeface="Times New Roman" panose="02020603050405020304" pitchFamily="18" charset="0"/>
            </a:endParaRPr>
          </a:p>
          <a:p>
            <a:pPr defTabSz="609570">
              <a:defRPr/>
            </a:pPr>
            <a:r>
              <a:rPr lang="en-US" sz="1400" dirty="0">
                <a:latin typeface="Bottega Veneta"/>
                <a:cs typeface="Times New Roman"/>
              </a:rPr>
              <a:t>Read aloud to someone at home if you need to,  to help you with this task.</a:t>
            </a:r>
            <a:endParaRPr lang="en-US" sz="1400" b="0" i="0" u="none" strike="noStrike" kern="1200" cap="none" spc="0" normalizeH="0" baseline="0" noProof="0" dirty="0">
              <a:ln>
                <a:noFill/>
              </a:ln>
              <a:effectLst/>
              <a:uLnTx/>
              <a:uFillTx/>
              <a:latin typeface="Bottega Veneta"/>
              <a:cs typeface="Times New Roman"/>
            </a:endParaRPr>
          </a:p>
          <a:p>
            <a:pPr defTabSz="609570">
              <a:defRPr/>
            </a:pPr>
            <a:endParaRPr lang="en-US" sz="1400" dirty="0">
              <a:solidFill>
                <a:prstClr val="black"/>
              </a:solidFill>
              <a:latin typeface="Bottega Veneta"/>
              <a:cs typeface="Times New Roman"/>
            </a:endParaRP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14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rPr>
              <a:t>10 MINUTES</a:t>
            </a: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191251" y="2338838"/>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9F4FD8A-A96D-4893-914C-000258D461D9}"/>
              </a:ext>
            </a:extLst>
          </p:cNvPr>
          <p:cNvCxnSpPr/>
          <p:nvPr/>
        </p:nvCxnSpPr>
        <p:spPr>
          <a:xfrm flipV="1">
            <a:off x="6244168" y="3891207"/>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 Placeholder 1">
            <a:extLst>
              <a:ext uri="{FF2B5EF4-FFF2-40B4-BE49-F238E27FC236}">
                <a16:creationId xmlns:a16="http://schemas.microsoft.com/office/drawing/2014/main" id="{C5D5CF3F-4D91-E44A-B92C-99E328144FB4}"/>
              </a:ext>
            </a:extLst>
          </p:cNvPr>
          <p:cNvSpPr>
            <a:spLocks noGrp="1"/>
          </p:cNvSpPr>
          <p:nvPr>
            <p:ph type="body" sz="quarter" idx="12"/>
          </p:nvPr>
        </p:nvSpPr>
        <p:spPr>
          <a:xfrm>
            <a:off x="6191251" y="394507"/>
            <a:ext cx="5281083" cy="676799"/>
          </a:xfrm>
        </p:spPr>
        <p:txBody>
          <a:bodyPr/>
          <a:lstStyle/>
          <a:p>
            <a:pPr algn="ctr"/>
            <a:r>
              <a:rPr lang="it-IT" dirty="0"/>
              <a:t>ACTIVITY 2</a:t>
            </a:r>
          </a:p>
        </p:txBody>
      </p:sp>
      <p:sp>
        <p:nvSpPr>
          <p:cNvPr id="2" name="TextBox 1">
            <a:extLst>
              <a:ext uri="{FF2B5EF4-FFF2-40B4-BE49-F238E27FC236}">
                <a16:creationId xmlns:a16="http://schemas.microsoft.com/office/drawing/2014/main" id="{BC4A2FC4-3754-43D5-A93E-499C082F2505}"/>
              </a:ext>
            </a:extLst>
          </p:cNvPr>
          <p:cNvSpPr txBox="1"/>
          <p:nvPr/>
        </p:nvSpPr>
        <p:spPr>
          <a:xfrm>
            <a:off x="6150660" y="3368363"/>
            <a:ext cx="5875866" cy="33085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cs typeface="Segoe UI"/>
              </a:rPr>
              <a:t>This is an ideal activity to complete if you are short on time. </a:t>
            </a:r>
            <a:endParaRPr lang="en-US" dirty="0">
              <a:cs typeface="Calibri"/>
            </a:endParaRPr>
          </a:p>
          <a:p>
            <a:endParaRPr lang="en-US" sz="1100" dirty="0">
              <a:cs typeface="Calibri"/>
            </a:endParaRPr>
          </a:p>
          <a:p>
            <a:r>
              <a:rPr lang="en-US" sz="1100" dirty="0">
                <a:cs typeface="Calibri"/>
              </a:rPr>
              <a:t>LINKS TO THE SHARED FILES:</a:t>
            </a:r>
            <a:endParaRPr lang="en-US" dirty="0">
              <a:cs typeface="Calibri"/>
            </a:endParaRPr>
          </a:p>
          <a:p>
            <a:r>
              <a:rPr lang="en-US" sz="1100" b="1" dirty="0">
                <a:solidFill>
                  <a:schemeClr val="accent3"/>
                </a:solidFill>
                <a:cs typeface="Calibri"/>
              </a:rPr>
              <a:t>Extreme Weather</a:t>
            </a:r>
          </a:p>
          <a:p>
            <a:r>
              <a:rPr lang="en-US" sz="1100" dirty="0">
                <a:ea typeface="+mn-lt"/>
                <a:cs typeface="+mn-lt"/>
                <a:hlinkClick r:id="rId4"/>
              </a:rPr>
              <a:t>https://1drv.ms/u/s!ApFLkuLcYtnjlkBNnOijUxKH9jRO?e=bzixHe</a:t>
            </a:r>
            <a:endParaRPr lang="en-US"/>
          </a:p>
          <a:p>
            <a:r>
              <a:rPr lang="en-US" sz="1100" b="1" dirty="0">
                <a:solidFill>
                  <a:schemeClr val="accent3"/>
                </a:solidFill>
                <a:cs typeface="Calibri"/>
              </a:rPr>
              <a:t>Sports</a:t>
            </a:r>
          </a:p>
          <a:p>
            <a:r>
              <a:rPr lang="en-US" sz="1100" dirty="0">
                <a:ea typeface="+mn-lt"/>
                <a:cs typeface="+mn-lt"/>
                <a:hlinkClick r:id="rId5"/>
              </a:rPr>
              <a:t>https://1drv.ms/u/s!ApFLkuLcYtnjlkM4kpYxcjQGH-JS?e=qwsJRh</a:t>
            </a:r>
            <a:endParaRPr lang="en-US"/>
          </a:p>
          <a:p>
            <a:endParaRPr lang="en-US" sz="1100" dirty="0">
              <a:solidFill>
                <a:srgbClr val="000000"/>
              </a:solidFill>
              <a:cs typeface="Calibri"/>
            </a:endParaRPr>
          </a:p>
          <a:p>
            <a:r>
              <a:rPr lang="en-US" sz="1100" b="1" dirty="0">
                <a:solidFill>
                  <a:srgbClr val="FF0000"/>
                </a:solidFill>
                <a:cs typeface="Segoe UI"/>
              </a:rPr>
              <a:t>Vikings</a:t>
            </a:r>
            <a:r>
              <a:rPr lang="en-US" sz="1100" dirty="0">
                <a:cs typeface="Calibri"/>
              </a:rPr>
              <a:t> </a:t>
            </a:r>
          </a:p>
          <a:p>
            <a:r>
              <a:rPr lang="en-US" sz="1100" dirty="0">
                <a:solidFill>
                  <a:srgbClr val="0563C1"/>
                </a:solidFill>
                <a:cs typeface="Segoe UI"/>
                <a:hlinkClick r:id="rId6"/>
              </a:rPr>
              <a:t>https://1drv.ms/u/s!ApFLkuLcYtnjljstYa5G-a7PCKsP?e=XKdnSh</a:t>
            </a:r>
            <a:r>
              <a:rPr lang="en-US" sz="1100" dirty="0">
                <a:cs typeface="Calibri"/>
              </a:rPr>
              <a:t> </a:t>
            </a:r>
          </a:p>
          <a:p>
            <a:endParaRPr lang="en-US" sz="1100">
              <a:cs typeface="Calibri"/>
            </a:endParaRPr>
          </a:p>
          <a:p>
            <a:r>
              <a:rPr lang="en-US" sz="1100" b="1" dirty="0">
                <a:solidFill>
                  <a:srgbClr val="FF0000"/>
                </a:solidFill>
                <a:cs typeface="Segoe UI"/>
              </a:rPr>
              <a:t>Animals</a:t>
            </a:r>
            <a:r>
              <a:rPr lang="en-US" sz="1100" dirty="0">
                <a:cs typeface="Calibri"/>
              </a:rPr>
              <a:t> </a:t>
            </a:r>
          </a:p>
          <a:p>
            <a:r>
              <a:rPr lang="en-US" sz="1100" dirty="0">
                <a:solidFill>
                  <a:srgbClr val="0563C1"/>
                </a:solidFill>
                <a:cs typeface="Segoe UI"/>
                <a:hlinkClick r:id="rId7"/>
              </a:rPr>
              <a:t>https://1drv.ms/u/s!ApFLkuLcYtnjlj6jnoC9eSkSE3bO?e=spy6HX</a:t>
            </a:r>
            <a:r>
              <a:rPr lang="en-US" sz="1100" dirty="0">
                <a:cs typeface="Calibri"/>
              </a:rPr>
              <a:t> </a:t>
            </a:r>
          </a:p>
          <a:p>
            <a:endParaRPr lang="en-US" sz="1100">
              <a:cs typeface="Calibri"/>
            </a:endParaRPr>
          </a:p>
          <a:p>
            <a:r>
              <a:rPr lang="en-US" sz="1100" b="1" dirty="0">
                <a:solidFill>
                  <a:srgbClr val="FF0000"/>
                </a:solidFill>
                <a:cs typeface="Segoe UI"/>
              </a:rPr>
              <a:t>Magic &amp; Wizards</a:t>
            </a:r>
            <a:r>
              <a:rPr lang="en-US" sz="1100" dirty="0">
                <a:cs typeface="Calibri"/>
              </a:rPr>
              <a:t> </a:t>
            </a:r>
          </a:p>
          <a:p>
            <a:r>
              <a:rPr lang="en-US" sz="1100" dirty="0">
                <a:solidFill>
                  <a:srgbClr val="0563C1"/>
                </a:solidFill>
                <a:cs typeface="Segoe UI"/>
                <a:hlinkClick r:id="rId8"/>
              </a:rPr>
              <a:t>https://1drv.ms/u/s!ApFLkuLcYtnjlj8wqcmP-hltYtP8?e=B2Xbx2</a:t>
            </a:r>
            <a:r>
              <a:rPr lang="en-US" sz="1100" dirty="0">
                <a:cs typeface="Calibri"/>
              </a:rPr>
              <a:t> </a:t>
            </a:r>
          </a:p>
          <a:p>
            <a:endParaRPr lang="en-US" sz="1100">
              <a:cs typeface="Calibri"/>
            </a:endParaRPr>
          </a:p>
          <a:p>
            <a:r>
              <a:rPr lang="en-US" sz="1100" b="1" dirty="0">
                <a:solidFill>
                  <a:srgbClr val="FF0000"/>
                </a:solidFill>
                <a:cs typeface="Segoe UI"/>
              </a:rPr>
              <a:t>Rainforests</a:t>
            </a:r>
            <a:r>
              <a:rPr lang="en-US" sz="1100" dirty="0">
                <a:cs typeface="Calibri"/>
              </a:rPr>
              <a:t> </a:t>
            </a:r>
          </a:p>
          <a:p>
            <a:r>
              <a:rPr lang="en-US" sz="1100" dirty="0">
                <a:solidFill>
                  <a:srgbClr val="0563C1"/>
                </a:solidFill>
                <a:cs typeface="Segoe UI"/>
                <a:hlinkClick r:id="rId9"/>
              </a:rPr>
              <a:t>https://1drv.ms/u/s!ApFLkuLcYtnjlkLHwXYKpWUN3Mob?e=fw1F6B</a:t>
            </a:r>
            <a:r>
              <a:rPr lang="en-US" sz="1100" dirty="0">
                <a:cs typeface="Calibri"/>
              </a:rPr>
              <a:t> </a:t>
            </a:r>
          </a:p>
        </p:txBody>
      </p:sp>
    </p:spTree>
    <p:extLst>
      <p:ext uri="{BB962C8B-B14F-4D97-AF65-F5344CB8AC3E}">
        <p14:creationId xmlns:p14="http://schemas.microsoft.com/office/powerpoint/2010/main" val="2832127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9E5C8D9-AF28-4586-ABE3-3D974682E110}"/>
              </a:ext>
            </a:extLst>
          </p:cNvPr>
          <p:cNvSpPr>
            <a:spLocks noGrp="1"/>
          </p:cNvSpPr>
          <p:nvPr>
            <p:ph type="body" sz="quarter" idx="12"/>
          </p:nvPr>
        </p:nvSpPr>
        <p:spPr/>
        <p:txBody>
          <a:bodyPr/>
          <a:lstStyle/>
          <a:p>
            <a:r>
              <a:rPr lang="en-US" dirty="0">
                <a:latin typeface="Bottega Veneta"/>
                <a:cs typeface="Times New Roman"/>
              </a:rPr>
              <a:t>Activity 3</a:t>
            </a:r>
          </a:p>
          <a:p>
            <a:r>
              <a:rPr lang="en-US" dirty="0">
                <a:latin typeface="Bottega Veneta"/>
                <a:cs typeface="Times New Roman"/>
              </a:rPr>
              <a:t>Guided Reading Activity (1 per week)</a:t>
            </a:r>
            <a:endParaRPr lang="en-US" dirty="0"/>
          </a:p>
        </p:txBody>
      </p:sp>
      <p:sp>
        <p:nvSpPr>
          <p:cNvPr id="3" name="Text Placeholder 2">
            <a:extLst>
              <a:ext uri="{FF2B5EF4-FFF2-40B4-BE49-F238E27FC236}">
                <a16:creationId xmlns:a16="http://schemas.microsoft.com/office/drawing/2014/main" id="{D827E851-CF15-4124-9687-B3CC0CB4D433}"/>
              </a:ext>
            </a:extLst>
          </p:cNvPr>
          <p:cNvSpPr>
            <a:spLocks noGrp="1"/>
          </p:cNvSpPr>
          <p:nvPr>
            <p:ph type="body" sz="quarter" idx="13"/>
          </p:nvPr>
        </p:nvSpPr>
        <p:spPr/>
        <p:txBody>
          <a:bodyPr/>
          <a:lstStyle/>
          <a:p>
            <a:r>
              <a:rPr lang="en-US" sz="1300">
                <a:latin typeface="Bottega Veneta"/>
                <a:cs typeface="Times New Roman"/>
              </a:rPr>
              <a:t>Choose one extract of a book from the options offered on the next two slides and complete the Guided Reading Task. Read the extract first, highlighting any important facts. (PDFs for each extract are available by following the link to the shared folder)</a:t>
            </a:r>
          </a:p>
          <a:p>
            <a:endParaRPr lang="en-US" sz="1300" dirty="0"/>
          </a:p>
          <a:p>
            <a:r>
              <a:rPr lang="en-US" sz="1300">
                <a:latin typeface="Bottega Veneta"/>
                <a:cs typeface="Times New Roman"/>
              </a:rPr>
              <a:t>You can complete the task over several days. Ensure that you read the text thouroughly before you start the writing task.</a:t>
            </a:r>
            <a:endParaRPr lang="en-US" sz="1300" dirty="0"/>
          </a:p>
          <a:p>
            <a:endParaRPr lang="en-US" sz="1300" dirty="0"/>
          </a:p>
          <a:p>
            <a:endParaRPr lang="en-US" sz="1300" dirty="0"/>
          </a:p>
          <a:p>
            <a:endParaRPr lang="en-US" sz="1300" dirty="0"/>
          </a:p>
          <a:p>
            <a:endParaRPr lang="en-US" sz="1300" dirty="0"/>
          </a:p>
          <a:p>
            <a:endParaRPr lang="en-US" sz="1300" dirty="0"/>
          </a:p>
          <a:p>
            <a:endParaRPr lang="en-US" sz="1300" dirty="0"/>
          </a:p>
          <a:p>
            <a:endParaRPr lang="en-US" sz="1300" dirty="0"/>
          </a:p>
          <a:p>
            <a:endParaRPr lang="en-US" sz="1300" dirty="0"/>
          </a:p>
        </p:txBody>
      </p:sp>
      <p:pic>
        <p:nvPicPr>
          <p:cNvPr id="5" name="Picture 5" descr="A picture containing food&#10;&#10;Description generated with very high confidence">
            <a:extLst>
              <a:ext uri="{FF2B5EF4-FFF2-40B4-BE49-F238E27FC236}">
                <a16:creationId xmlns:a16="http://schemas.microsoft.com/office/drawing/2014/main" id="{21CE0575-0EB6-4432-955B-D9BFE9700376}"/>
              </a:ext>
            </a:extLst>
          </p:cNvPr>
          <p:cNvPicPr>
            <a:picLocks noGrp="1" noChangeAspect="1"/>
          </p:cNvPicPr>
          <p:nvPr>
            <p:ph type="pic" sz="quarter" idx="17"/>
          </p:nvPr>
        </p:nvPicPr>
        <p:blipFill rotWithShape="1">
          <a:blip r:embed="rId2"/>
          <a:srcRect l="6250" r="6250"/>
          <a:stretch/>
        </p:blipFill>
        <p:spPr>
          <a:xfrm>
            <a:off x="422742" y="788614"/>
            <a:ext cx="4419520" cy="4419520"/>
          </a:xfrm>
        </p:spPr>
      </p:pic>
    </p:spTree>
    <p:extLst>
      <p:ext uri="{BB962C8B-B14F-4D97-AF65-F5344CB8AC3E}">
        <p14:creationId xmlns:p14="http://schemas.microsoft.com/office/powerpoint/2010/main" val="40629241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7" descr="A picture containing food, fruit&#10;&#10;Description generated with very high confidence">
            <a:extLst>
              <a:ext uri="{FF2B5EF4-FFF2-40B4-BE49-F238E27FC236}">
                <a16:creationId xmlns:a16="http://schemas.microsoft.com/office/drawing/2014/main" id="{51C09157-B007-4861-A11D-50A2ECAB84F9}"/>
              </a:ext>
            </a:extLst>
          </p:cNvPr>
          <p:cNvPicPr>
            <a:picLocks noChangeAspect="1"/>
          </p:cNvPicPr>
          <p:nvPr/>
        </p:nvPicPr>
        <p:blipFill>
          <a:blip r:embed="rId2"/>
          <a:stretch>
            <a:fillRect/>
          </a:stretch>
        </p:blipFill>
        <p:spPr>
          <a:xfrm>
            <a:off x="479332" y="492778"/>
            <a:ext cx="3425078" cy="3416114"/>
          </a:xfrm>
          <a:prstGeom prst="rect">
            <a:avLst/>
          </a:prstGeom>
        </p:spPr>
      </p:pic>
      <p:sp>
        <p:nvSpPr>
          <p:cNvPr id="11" name="TextBox 10">
            <a:extLst>
              <a:ext uri="{FF2B5EF4-FFF2-40B4-BE49-F238E27FC236}">
                <a16:creationId xmlns:a16="http://schemas.microsoft.com/office/drawing/2014/main" id="{20DC5006-6AFE-4163-B9A9-1298B7E9D01A}"/>
              </a:ext>
            </a:extLst>
          </p:cNvPr>
          <p:cNvSpPr txBox="1"/>
          <p:nvPr/>
        </p:nvSpPr>
        <p:spPr>
          <a:xfrm>
            <a:off x="4428565" y="493059"/>
            <a:ext cx="3290047" cy="57554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t>Choose an extract from the two given here. Read the extract carefully and then </a:t>
            </a:r>
            <a:r>
              <a:rPr lang="en-US" sz="1600"/>
              <a:t>write a short story about what happens next.</a:t>
            </a:r>
            <a:endParaRPr lang="en-US" sz="1600" dirty="0"/>
          </a:p>
          <a:p>
            <a:r>
              <a:rPr lang="en-US" sz="1600">
                <a:cs typeface="Calibri"/>
              </a:rPr>
              <a:t>Remember to include:</a:t>
            </a:r>
          </a:p>
          <a:p>
            <a:pPr marL="342900" indent="-342900">
              <a:buAutoNum type="arabicPeriod"/>
            </a:pPr>
            <a:r>
              <a:rPr lang="en-US" sz="1600">
                <a:cs typeface="Calibri"/>
              </a:rPr>
              <a:t>An introduction (Setting and build up)</a:t>
            </a:r>
            <a:endParaRPr lang="en-US" sz="1600" dirty="0">
              <a:cs typeface="Calibri"/>
            </a:endParaRPr>
          </a:p>
          <a:p>
            <a:pPr marL="342900" indent="-342900">
              <a:buAutoNum type="arabicPeriod"/>
            </a:pPr>
            <a:r>
              <a:rPr lang="en-US" sz="1600">
                <a:cs typeface="Calibri"/>
              </a:rPr>
              <a:t>A crisis or problem</a:t>
            </a:r>
          </a:p>
          <a:p>
            <a:pPr marL="342900" indent="-342900">
              <a:buAutoNum type="arabicPeriod"/>
            </a:pPr>
            <a:r>
              <a:rPr lang="en-US" sz="1600">
                <a:cs typeface="Calibri"/>
              </a:rPr>
              <a:t>A resolution and ending. Aim to write at least 3 paragraphs.</a:t>
            </a:r>
          </a:p>
          <a:p>
            <a:endParaRPr lang="en-US" sz="1600" dirty="0">
              <a:cs typeface="Calibri"/>
            </a:endParaRPr>
          </a:p>
          <a:p>
            <a:r>
              <a:rPr lang="en-US" sz="1600" dirty="0">
                <a:cs typeface="Calibri"/>
              </a:rPr>
              <a:t>Ensure you use your </a:t>
            </a:r>
            <a:r>
              <a:rPr lang="en-US" sz="1600">
                <a:cs typeface="Calibri"/>
              </a:rPr>
              <a:t>writing skills. Your skills checklist is:</a:t>
            </a:r>
          </a:p>
          <a:p>
            <a:pPr marL="342900" indent="-342900">
              <a:buAutoNum type="arabicPeriod"/>
            </a:pPr>
            <a:r>
              <a:rPr lang="en-US" sz="1600">
                <a:cs typeface="Calibri"/>
              </a:rPr>
              <a:t>An opening line that starts with 2 or 3 adjectives. (Example: Lost,alone and afraid, )</a:t>
            </a:r>
          </a:p>
          <a:p>
            <a:pPr marL="342900" indent="-342900">
              <a:buAutoNum type="arabicPeriod"/>
            </a:pPr>
            <a:r>
              <a:rPr lang="en-US" sz="1600">
                <a:cs typeface="Calibri"/>
              </a:rPr>
              <a:t>Use at least one expanded noun phrase including a preposition. (The frightened boy shivered with fear, under the table)</a:t>
            </a:r>
          </a:p>
          <a:p>
            <a:pPr marL="342900" indent="-342900">
              <a:buAutoNum type="arabicPeriod"/>
            </a:pPr>
            <a:r>
              <a:rPr lang="en-US" sz="1600">
                <a:cs typeface="Calibri"/>
              </a:rPr>
              <a:t>One simile or metaphor.</a:t>
            </a:r>
            <a:endParaRPr lang="en-US" sz="1600" dirty="0">
              <a:cs typeface="Calibri"/>
            </a:endParaRPr>
          </a:p>
          <a:p>
            <a:pPr marL="342900" indent="-342900">
              <a:buAutoNum type="arabicPeriod"/>
            </a:pPr>
            <a:r>
              <a:rPr lang="en-US" sz="1600">
                <a:cs typeface="Calibri"/>
              </a:rPr>
              <a:t>Sensory language (see, hear, feel, smell, touch)</a:t>
            </a:r>
            <a:endParaRPr lang="en-US" sz="1600" dirty="0">
              <a:cs typeface="Calibri"/>
            </a:endParaRPr>
          </a:p>
        </p:txBody>
      </p:sp>
      <p:sp>
        <p:nvSpPr>
          <p:cNvPr id="13" name="TextBox 12">
            <a:extLst>
              <a:ext uri="{FF2B5EF4-FFF2-40B4-BE49-F238E27FC236}">
                <a16:creationId xmlns:a16="http://schemas.microsoft.com/office/drawing/2014/main" id="{830D271C-4F29-4C95-9939-D09FE355A329}"/>
              </a:ext>
            </a:extLst>
          </p:cNvPr>
          <p:cNvSpPr txBox="1"/>
          <p:nvPr/>
        </p:nvSpPr>
        <p:spPr>
          <a:xfrm>
            <a:off x="1004047" y="4052048"/>
            <a:ext cx="2321859"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a:t>https://ojs-my.sharepoint.com/:b:/g/personal/paula_moss_oakfield_surrey_sch_uk/EWR5oT7p-UVBn6Mt-VAbOCoBoaeko0SBnytsluNUYRqtkg?e=wqCIb7</a:t>
            </a:r>
          </a:p>
        </p:txBody>
      </p:sp>
      <p:pic>
        <p:nvPicPr>
          <p:cNvPr id="14" name="Picture 14" descr="A picture containing drawing&#10;&#10;Description generated with very high confidence">
            <a:extLst>
              <a:ext uri="{FF2B5EF4-FFF2-40B4-BE49-F238E27FC236}">
                <a16:creationId xmlns:a16="http://schemas.microsoft.com/office/drawing/2014/main" id="{D4BE1DAB-82B4-42C2-9FA0-25A493D2E5A2}"/>
              </a:ext>
            </a:extLst>
          </p:cNvPr>
          <p:cNvPicPr>
            <a:picLocks noChangeAspect="1"/>
          </p:cNvPicPr>
          <p:nvPr/>
        </p:nvPicPr>
        <p:blipFill>
          <a:blip r:embed="rId3"/>
          <a:stretch>
            <a:fillRect/>
          </a:stretch>
        </p:blipFill>
        <p:spPr>
          <a:xfrm>
            <a:off x="8683718" y="489417"/>
            <a:ext cx="2381810" cy="3422836"/>
          </a:xfrm>
          <a:prstGeom prst="rect">
            <a:avLst/>
          </a:prstGeom>
        </p:spPr>
      </p:pic>
      <p:sp>
        <p:nvSpPr>
          <p:cNvPr id="16" name="TextBox 15">
            <a:extLst>
              <a:ext uri="{FF2B5EF4-FFF2-40B4-BE49-F238E27FC236}">
                <a16:creationId xmlns:a16="http://schemas.microsoft.com/office/drawing/2014/main" id="{6A0B6018-DBB6-4231-9AC3-BB8A66600804}"/>
              </a:ext>
            </a:extLst>
          </p:cNvPr>
          <p:cNvSpPr txBox="1"/>
          <p:nvPr/>
        </p:nvSpPr>
        <p:spPr>
          <a:xfrm>
            <a:off x="8686800" y="4114800"/>
            <a:ext cx="2375648"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dirty="0"/>
              <a:t>https://ojs-my.sharepoint.com/:b:/g/personal/paula_moss_oakfield_surrey_sch_uk/Ee4FGFor32BDgqjR0BRJNGsB9FSkP9cKMxp0tN3Vm7Xhwg?e=uKo4u1</a:t>
            </a:r>
            <a:endParaRPr lang="en-US" sz="800">
              <a:cs typeface="Calibri"/>
            </a:endParaRPr>
          </a:p>
        </p:txBody>
      </p:sp>
      <p:pic>
        <p:nvPicPr>
          <p:cNvPr id="18" name="Picture 5" descr="A picture containing food&#10;&#10;Description generated with very high confidence">
            <a:extLst>
              <a:ext uri="{FF2B5EF4-FFF2-40B4-BE49-F238E27FC236}">
                <a16:creationId xmlns:a16="http://schemas.microsoft.com/office/drawing/2014/main" id="{D3D057E4-7232-498A-9415-E21A155ECD36}"/>
              </a:ext>
            </a:extLst>
          </p:cNvPr>
          <p:cNvPicPr>
            <a:picLocks noGrp="1" noChangeAspect="1"/>
          </p:cNvPicPr>
          <p:nvPr>
            <p:ph type="pic" sz="quarter" idx="17"/>
          </p:nvPr>
        </p:nvPicPr>
        <p:blipFill rotWithShape="1">
          <a:blip r:embed="rId4"/>
          <a:srcRect l="6250" r="6250"/>
          <a:stretch/>
        </p:blipFill>
        <p:spPr>
          <a:xfrm>
            <a:off x="270342" y="5600100"/>
            <a:ext cx="1088491" cy="1088491"/>
          </a:xfrm>
        </p:spPr>
      </p:pic>
    </p:spTree>
    <p:extLst>
      <p:ext uri="{BB962C8B-B14F-4D97-AF65-F5344CB8AC3E}">
        <p14:creationId xmlns:p14="http://schemas.microsoft.com/office/powerpoint/2010/main" val="10607730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20DC5006-6AFE-4163-B9A9-1298B7E9D01A}"/>
              </a:ext>
            </a:extLst>
          </p:cNvPr>
          <p:cNvSpPr txBox="1"/>
          <p:nvPr/>
        </p:nvSpPr>
        <p:spPr>
          <a:xfrm>
            <a:off x="3927823" y="493059"/>
            <a:ext cx="3954074" cy="56938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t>Choose an extract from the two given here. Read the extract carefully and </a:t>
            </a:r>
            <a:r>
              <a:rPr lang="en-US" sz="1400"/>
              <a:t>then imagine you are one of the characters and write a diary entry </a:t>
            </a:r>
            <a:r>
              <a:rPr lang="en-US" sz="1400">
                <a:cs typeface="Calibri"/>
              </a:rPr>
              <a:t>.</a:t>
            </a:r>
          </a:p>
          <a:p>
            <a:r>
              <a:rPr lang="en-US" sz="1400">
                <a:cs typeface="Calibri"/>
              </a:rPr>
              <a:t>Use this diary checklist to ensure your diary entry </a:t>
            </a:r>
            <a:r>
              <a:rPr lang="en-US" sz="1400" dirty="0">
                <a:cs typeface="Calibri"/>
              </a:rPr>
              <a:t>is complete.</a:t>
            </a:r>
          </a:p>
          <a:p>
            <a:pPr marL="342900" indent="-342900">
              <a:buAutoNum type="arabicPeriod"/>
            </a:pPr>
            <a:r>
              <a:rPr lang="en-US" sz="1400">
                <a:cs typeface="Calibri"/>
              </a:rPr>
              <a:t>Write in the past tense, using the first person. (Example: Today seemed like any normal day at first. I ate my breakfast then went to school)</a:t>
            </a:r>
            <a:endParaRPr lang="en-US" sz="1400" dirty="0">
              <a:cs typeface="Calibri"/>
            </a:endParaRPr>
          </a:p>
          <a:p>
            <a:pPr marL="342900" indent="-342900">
              <a:buAutoNum type="arabicPeriod"/>
            </a:pPr>
            <a:r>
              <a:rPr lang="en-US" sz="1400">
                <a:cs typeface="Calibri"/>
              </a:rPr>
              <a:t>Use sequencing langauage to open paragraphs. (Example: At first, later, next, Finally)</a:t>
            </a:r>
            <a:endParaRPr lang="en-US" sz="1400" dirty="0">
              <a:cs typeface="Calibri"/>
            </a:endParaRPr>
          </a:p>
          <a:p>
            <a:pPr marL="342900" indent="-342900">
              <a:buAutoNum type="arabicPeriod"/>
            </a:pPr>
            <a:r>
              <a:rPr lang="en-US" sz="1400">
                <a:cs typeface="Calibri"/>
              </a:rPr>
              <a:t>Share personal feelings as though talking to a friend.</a:t>
            </a:r>
            <a:endParaRPr lang="en-US" sz="1400" dirty="0">
              <a:cs typeface="Calibri"/>
            </a:endParaRPr>
          </a:p>
          <a:p>
            <a:pPr marL="342900" indent="-342900">
              <a:buAutoNum type="arabicPeriod"/>
            </a:pPr>
            <a:r>
              <a:rPr lang="en-US" sz="1400">
                <a:cs typeface="Calibri"/>
              </a:rPr>
              <a:t>Include the date, and begin by adressing your diary (Dear Diary,)</a:t>
            </a:r>
            <a:endParaRPr lang="en-US" sz="1400" dirty="0">
              <a:cs typeface="Calibri"/>
            </a:endParaRPr>
          </a:p>
          <a:p>
            <a:pPr marL="342900" indent="-342900">
              <a:buAutoNum type="arabicPeriod"/>
            </a:pPr>
            <a:r>
              <a:rPr lang="en-US" sz="1400">
                <a:cs typeface="Calibri"/>
              </a:rPr>
              <a:t>Finish with a promise of what you are going to do next.</a:t>
            </a:r>
            <a:endParaRPr lang="en-US" sz="1400" dirty="0">
              <a:cs typeface="Calibri"/>
            </a:endParaRPr>
          </a:p>
          <a:p>
            <a:endParaRPr lang="en-US" sz="1400" dirty="0">
              <a:cs typeface="Calibri"/>
            </a:endParaRPr>
          </a:p>
          <a:p>
            <a:r>
              <a:rPr lang="en-US" sz="1400">
                <a:cs typeface="Calibri"/>
              </a:rPr>
              <a:t>Ensure you continue to use your </a:t>
            </a:r>
            <a:r>
              <a:rPr lang="en-US" sz="1400" dirty="0">
                <a:cs typeface="Calibri"/>
              </a:rPr>
              <a:t>writing skills. Your skills checklist is:</a:t>
            </a:r>
          </a:p>
          <a:p>
            <a:pPr marL="342900" indent="-342900">
              <a:buAutoNum type="arabicPeriod"/>
            </a:pPr>
            <a:r>
              <a:rPr lang="en-US" sz="1400">
                <a:cs typeface="Calibri"/>
              </a:rPr>
              <a:t>An opening line that starts with 2 or 3 adjectives. (Example: Lost,alone and afraid, )</a:t>
            </a:r>
            <a:endParaRPr lang="en-US" sz="1400" dirty="0">
              <a:cs typeface="Calibri"/>
            </a:endParaRPr>
          </a:p>
          <a:p>
            <a:pPr marL="342900" indent="-342900">
              <a:buAutoNum type="arabicPeriod"/>
            </a:pPr>
            <a:r>
              <a:rPr lang="en-US" sz="1400">
                <a:cs typeface="Calibri"/>
              </a:rPr>
              <a:t>Use at least one expanded noun phrase including a preposition. (I  shivered with fear, under the table</a:t>
            </a:r>
            <a:r>
              <a:rPr lang="en-US" sz="1400" dirty="0">
                <a:cs typeface="Calibri"/>
              </a:rPr>
              <a:t>)</a:t>
            </a:r>
          </a:p>
          <a:p>
            <a:pPr marL="342900" indent="-342900">
              <a:buAutoNum type="arabicPeriod"/>
            </a:pPr>
            <a:r>
              <a:rPr lang="en-US" sz="1400">
                <a:cs typeface="Calibri"/>
              </a:rPr>
              <a:t>Exciting verbs </a:t>
            </a:r>
            <a:endParaRPr lang="en-US" sz="1400" dirty="0">
              <a:cs typeface="Calibri"/>
            </a:endParaRPr>
          </a:p>
          <a:p>
            <a:pPr marL="342900" indent="-342900">
              <a:buAutoNum type="arabicPeriod"/>
            </a:pPr>
            <a:r>
              <a:rPr lang="en-US" sz="1400">
                <a:cs typeface="Calibri"/>
              </a:rPr>
              <a:t>Sensory language (see, hear, feel, smell, touch)</a:t>
            </a:r>
          </a:p>
        </p:txBody>
      </p:sp>
      <p:pic>
        <p:nvPicPr>
          <p:cNvPr id="2" name="Picture 2" descr="A picture containing box, food&#10;&#10;Description generated with very high confidence">
            <a:extLst>
              <a:ext uri="{FF2B5EF4-FFF2-40B4-BE49-F238E27FC236}">
                <a16:creationId xmlns:a16="http://schemas.microsoft.com/office/drawing/2014/main" id="{25B48B02-AB17-4EDD-A912-394E1B002B08}"/>
              </a:ext>
            </a:extLst>
          </p:cNvPr>
          <p:cNvPicPr>
            <a:picLocks noChangeAspect="1"/>
          </p:cNvPicPr>
          <p:nvPr/>
        </p:nvPicPr>
        <p:blipFill>
          <a:blip r:embed="rId2"/>
          <a:stretch>
            <a:fillRect/>
          </a:stretch>
        </p:blipFill>
        <p:spPr>
          <a:xfrm>
            <a:off x="1006849" y="496141"/>
            <a:ext cx="2316255" cy="3552825"/>
          </a:xfrm>
          <a:prstGeom prst="rect">
            <a:avLst/>
          </a:prstGeom>
        </p:spPr>
      </p:pic>
      <p:sp>
        <p:nvSpPr>
          <p:cNvPr id="4" name="TextBox 3">
            <a:extLst>
              <a:ext uri="{FF2B5EF4-FFF2-40B4-BE49-F238E27FC236}">
                <a16:creationId xmlns:a16="http://schemas.microsoft.com/office/drawing/2014/main" id="{202EF0BF-C117-459F-97B2-E382A0DEE232}"/>
              </a:ext>
            </a:extLst>
          </p:cNvPr>
          <p:cNvSpPr txBox="1"/>
          <p:nvPr/>
        </p:nvSpPr>
        <p:spPr>
          <a:xfrm>
            <a:off x="1004047" y="4150659"/>
            <a:ext cx="2321859" cy="7848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dirty="0"/>
              <a:t>https://ojs-my.sharepoint.com/:b:/g/personal/paula_moss_oakfield_surrey_sch_uk/EWlWyTpSCLlMo2HzxCfumugBDy_ZdJ3FzccObcEEhGDRmw?e=Ah3Pai</a:t>
            </a:r>
            <a:endParaRPr lang="en-US" sz="900">
              <a:cs typeface="Calibri"/>
            </a:endParaRPr>
          </a:p>
        </p:txBody>
      </p:sp>
      <p:pic>
        <p:nvPicPr>
          <p:cNvPr id="5" name="Picture 5" descr="A picture containing food&#10;&#10;Description generated with very high confidence">
            <a:extLst>
              <a:ext uri="{FF2B5EF4-FFF2-40B4-BE49-F238E27FC236}">
                <a16:creationId xmlns:a16="http://schemas.microsoft.com/office/drawing/2014/main" id="{85D8FC52-E324-4261-BA02-0B65B71669A7}"/>
              </a:ext>
            </a:extLst>
          </p:cNvPr>
          <p:cNvPicPr>
            <a:picLocks noChangeAspect="1"/>
          </p:cNvPicPr>
          <p:nvPr/>
        </p:nvPicPr>
        <p:blipFill>
          <a:blip r:embed="rId3"/>
          <a:stretch>
            <a:fillRect/>
          </a:stretch>
        </p:blipFill>
        <p:spPr>
          <a:xfrm>
            <a:off x="7983311" y="494620"/>
            <a:ext cx="3442607" cy="4431846"/>
          </a:xfrm>
          <a:prstGeom prst="rect">
            <a:avLst/>
          </a:prstGeom>
        </p:spPr>
      </p:pic>
      <p:sp>
        <p:nvSpPr>
          <p:cNvPr id="8" name="TextBox 7">
            <a:extLst>
              <a:ext uri="{FF2B5EF4-FFF2-40B4-BE49-F238E27FC236}">
                <a16:creationId xmlns:a16="http://schemas.microsoft.com/office/drawing/2014/main" id="{6CC0BA32-27AE-42E4-8FF9-181C7412BA5E}"/>
              </a:ext>
            </a:extLst>
          </p:cNvPr>
          <p:cNvSpPr txBox="1"/>
          <p:nvPr/>
        </p:nvSpPr>
        <p:spPr>
          <a:xfrm>
            <a:off x="8425543" y="4648200"/>
            <a:ext cx="2743200" cy="9387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t>https://ojs-my.sharepoint.com/:b:/g/personal/paula_moss_oakfield_surrey_sch_uk/EamNuqZHVA5PoV3jjAd6U3oByikwEyT74h78IC-l8gA9vw?e=RC8ht2</a:t>
            </a:r>
            <a:endParaRPr lang="en-US" sz="1100" dirty="0">
              <a:cs typeface="Calibri"/>
            </a:endParaRPr>
          </a:p>
        </p:txBody>
      </p:sp>
      <p:pic>
        <p:nvPicPr>
          <p:cNvPr id="9" name="Picture 5" descr="A picture containing food&#10;&#10;Description generated with very high confidence">
            <a:extLst>
              <a:ext uri="{FF2B5EF4-FFF2-40B4-BE49-F238E27FC236}">
                <a16:creationId xmlns:a16="http://schemas.microsoft.com/office/drawing/2014/main" id="{97A17F6D-06CA-47E0-BBA3-97EED37EDBB3}"/>
              </a:ext>
            </a:extLst>
          </p:cNvPr>
          <p:cNvPicPr>
            <a:picLocks noGrp="1" noChangeAspect="1"/>
          </p:cNvPicPr>
          <p:nvPr>
            <p:ph type="pic" sz="quarter" idx="17"/>
          </p:nvPr>
        </p:nvPicPr>
        <p:blipFill rotWithShape="1">
          <a:blip r:embed="rId4"/>
          <a:srcRect l="6250" r="6250"/>
          <a:stretch/>
        </p:blipFill>
        <p:spPr>
          <a:xfrm>
            <a:off x="270342" y="5600100"/>
            <a:ext cx="1088491" cy="1088491"/>
          </a:xfrm>
        </p:spPr>
      </p:pic>
      <p:pic>
        <p:nvPicPr>
          <p:cNvPr id="10" name="Picture 5" descr="A picture containing food&#10;&#10;Description generated with very high confidence">
            <a:extLst>
              <a:ext uri="{FF2B5EF4-FFF2-40B4-BE49-F238E27FC236}">
                <a16:creationId xmlns:a16="http://schemas.microsoft.com/office/drawing/2014/main" id="{E538D6A4-78AC-4820-A36C-1B1D58EC630C}"/>
              </a:ext>
            </a:extLst>
          </p:cNvPr>
          <p:cNvPicPr>
            <a:picLocks noChangeAspect="1"/>
          </p:cNvPicPr>
          <p:nvPr/>
        </p:nvPicPr>
        <p:blipFill rotWithShape="1">
          <a:blip r:embed="rId4"/>
          <a:srcRect l="6250" r="6250"/>
          <a:stretch/>
        </p:blipFill>
        <p:spPr>
          <a:xfrm>
            <a:off x="302999" y="5600100"/>
            <a:ext cx="1088491" cy="1088491"/>
          </a:xfrm>
          <a:prstGeom prst="rect">
            <a:avLst/>
          </a:prstGeom>
        </p:spPr>
      </p:pic>
    </p:spTree>
    <p:extLst>
      <p:ext uri="{BB962C8B-B14F-4D97-AF65-F5344CB8AC3E}">
        <p14:creationId xmlns:p14="http://schemas.microsoft.com/office/powerpoint/2010/main" val="23938864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9299498-1156-4C88-B09E-105541870FDF}"/>
              </a:ext>
            </a:extLst>
          </p:cNvPr>
          <p:cNvSpPr/>
          <p:nvPr/>
        </p:nvSpPr>
        <p:spPr>
          <a:xfrm>
            <a:off x="6096000" y="1855439"/>
            <a:ext cx="5376334" cy="3785652"/>
          </a:xfrm>
          <a:prstGeom prst="rect">
            <a:avLst/>
          </a:prstGeom>
          <a:ln>
            <a:noFill/>
          </a:ln>
        </p:spPr>
        <p:txBody>
          <a:bodyPr wrap="square" anchor="t">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rPr>
              <a:t>READING</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defTabSz="609570">
              <a:defRPr/>
            </a:pPr>
            <a:r>
              <a:rPr lang="en-US" sz="1600" dirty="0">
                <a:latin typeface="Bottega Veneta"/>
                <a:cs typeface="Times New Roman"/>
              </a:rPr>
              <a:t>Please ensure you continue to read a good quality reading book from the year 4 list</a:t>
            </a: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rPr>
              <a:t>Talk to someone at home about the book that you are reading.</a:t>
            </a: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rPr>
              <a:t>Read a few pages aloud to somebody; this is a different skill to silent reading. Can you make it exciting? Use different voices. </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r>
              <a:rPr lang="it-CH" sz="1600" dirty="0">
                <a:latin typeface="Bottega Veneta"/>
                <a:cs typeface="Times New Roman"/>
              </a:rPr>
              <a:t>20</a:t>
            </a:r>
            <a:r>
              <a:rPr kumimoji="0" lang="it-CH" sz="1600" b="0" i="0" u="none" strike="noStrike" kern="1200" cap="none" spc="0" normalizeH="0" baseline="0" noProof="0" dirty="0">
                <a:ln>
                  <a:noFill/>
                </a:ln>
                <a:effectLst/>
                <a:uLnTx/>
                <a:uFillTx/>
                <a:latin typeface="Bottega Veneta"/>
                <a:cs typeface="Times New Roman"/>
              </a:rPr>
              <a:t> MINUTES</a:t>
            </a:r>
            <a:endParaRPr lang="it-CH" sz="1600" b="0" i="0" u="none" strike="noStrike" kern="1200" cap="none" spc="0" normalizeH="0" baseline="0" noProof="0" dirty="0">
              <a:ln>
                <a:noFill/>
              </a:ln>
              <a:effectLst/>
              <a:uLnTx/>
              <a:uFillTx/>
              <a:latin typeface="Bottega Veneta"/>
              <a:cs typeface="Times New Roman"/>
            </a:endParaRP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191251" y="2338367"/>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9E832DD4-53B5-4A75-9B1C-D83B2716765D}"/>
              </a:ext>
            </a:extLst>
          </p:cNvPr>
          <p:cNvCxnSpPr/>
          <p:nvPr/>
        </p:nvCxnSpPr>
        <p:spPr>
          <a:xfrm flipV="1">
            <a:off x="6191251" y="6152281"/>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9F4FD8A-A96D-4893-914C-000258D461D9}"/>
              </a:ext>
            </a:extLst>
          </p:cNvPr>
          <p:cNvCxnSpPr/>
          <p:nvPr/>
        </p:nvCxnSpPr>
        <p:spPr>
          <a:xfrm flipV="1">
            <a:off x="6191250" y="5640979"/>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 Placeholder 1">
            <a:extLst>
              <a:ext uri="{FF2B5EF4-FFF2-40B4-BE49-F238E27FC236}">
                <a16:creationId xmlns:a16="http://schemas.microsoft.com/office/drawing/2014/main" id="{C5D5CF3F-4D91-E44A-B92C-99E328144FB4}"/>
              </a:ext>
            </a:extLst>
          </p:cNvPr>
          <p:cNvSpPr>
            <a:spLocks noGrp="1"/>
          </p:cNvSpPr>
          <p:nvPr>
            <p:ph type="body" sz="quarter" idx="12"/>
          </p:nvPr>
        </p:nvSpPr>
        <p:spPr>
          <a:xfrm>
            <a:off x="6191251" y="394507"/>
            <a:ext cx="5281083" cy="676799"/>
          </a:xfrm>
        </p:spPr>
        <p:txBody>
          <a:bodyPr/>
          <a:lstStyle/>
          <a:p>
            <a:pPr algn="ctr"/>
            <a:r>
              <a:rPr lang="it-IT" dirty="0" err="1">
                <a:latin typeface="Bottega Veneta"/>
                <a:cs typeface="Times New Roman"/>
              </a:rPr>
              <a:t>Daily</a:t>
            </a:r>
            <a:r>
              <a:rPr lang="it-IT" dirty="0">
                <a:latin typeface="Bottega Veneta"/>
                <a:cs typeface="Times New Roman"/>
              </a:rPr>
              <a:t> Activity</a:t>
            </a:r>
            <a:endParaRPr lang="en-US" dirty="0"/>
          </a:p>
        </p:txBody>
      </p:sp>
      <p:pic>
        <p:nvPicPr>
          <p:cNvPr id="4" name="Picture 3"/>
          <p:cNvPicPr>
            <a:picLocks noChangeAspect="1"/>
          </p:cNvPicPr>
          <p:nvPr/>
        </p:nvPicPr>
        <p:blipFill rotWithShape="1">
          <a:blip r:embed="rId3"/>
          <a:srcRect l="19009" r="4638"/>
          <a:stretch/>
        </p:blipFill>
        <p:spPr>
          <a:xfrm rot="16200000">
            <a:off x="-532038" y="434066"/>
            <a:ext cx="6988634" cy="5924550"/>
          </a:xfrm>
          <a:prstGeom prst="rect">
            <a:avLst/>
          </a:prstGeom>
        </p:spPr>
      </p:pic>
    </p:spTree>
    <p:extLst>
      <p:ext uri="{BB962C8B-B14F-4D97-AF65-F5344CB8AC3E}">
        <p14:creationId xmlns:p14="http://schemas.microsoft.com/office/powerpoint/2010/main" val="2075764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9299498-1156-4C88-B09E-105541870FDF}"/>
              </a:ext>
            </a:extLst>
          </p:cNvPr>
          <p:cNvSpPr/>
          <p:nvPr/>
        </p:nvSpPr>
        <p:spPr>
          <a:xfrm>
            <a:off x="6096000" y="1855439"/>
            <a:ext cx="5376334" cy="3785652"/>
          </a:xfrm>
          <a:prstGeom prst="rect">
            <a:avLst/>
          </a:prstGeom>
          <a:ln>
            <a:noFill/>
          </a:ln>
        </p:spPr>
        <p:txBody>
          <a:bodyPr wrap="square" anchor="t">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rPr>
              <a:t>SPELLING</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lang="it-IT" sz="1600" dirty="0">
              <a:solidFill>
                <a:prstClr val="black"/>
              </a:solidFill>
              <a:latin typeface="Bottega Veneta" pitchFamily="50" charset="0"/>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defTabSz="609570">
              <a:defRPr/>
            </a:pPr>
            <a:r>
              <a:rPr lang="en-US" sz="1600" dirty="0">
                <a:latin typeface="Bottega Veneta"/>
                <a:cs typeface="Times New Roman"/>
              </a:rPr>
              <a:t>Please continue to work through the Year 4-5 lists – aim to learn 10 new spellings each week and revisit 10 from previous weeks. </a:t>
            </a:r>
            <a:endParaRPr lang="en-US" sz="1600" dirty="0">
              <a:latin typeface="Bottega Veneta" pitchFamily="50" charset="0"/>
              <a:cs typeface="Times New Roman" panose="02020603050405020304" pitchFamily="18" charset="0"/>
            </a:endParaRP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rPr>
              <a:t>Get someone to test you on them at the end of the week.</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lang="it-IT" sz="1600" dirty="0">
              <a:solidFill>
                <a:prstClr val="black"/>
              </a:solidFill>
              <a:latin typeface="Bottega Veneta" pitchFamily="50" charset="0"/>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r>
              <a:rPr lang="it-CH" sz="1600" dirty="0">
                <a:solidFill>
                  <a:prstClr val="black"/>
                </a:solidFill>
                <a:latin typeface="Bottega Veneta" pitchFamily="50" charset="0"/>
                <a:cs typeface="Times New Roman" panose="02020603050405020304" pitchFamily="18" charset="0"/>
              </a:rPr>
              <a:t>1</a:t>
            </a:r>
            <a:r>
              <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rPr>
              <a:t>0 MINUTES</a:t>
            </a: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191251" y="2338367"/>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9E832DD4-53B5-4A75-9B1C-D83B2716765D}"/>
              </a:ext>
            </a:extLst>
          </p:cNvPr>
          <p:cNvCxnSpPr/>
          <p:nvPr/>
        </p:nvCxnSpPr>
        <p:spPr>
          <a:xfrm flipV="1">
            <a:off x="6191251" y="6152281"/>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9F4FD8A-A96D-4893-914C-000258D461D9}"/>
              </a:ext>
            </a:extLst>
          </p:cNvPr>
          <p:cNvCxnSpPr/>
          <p:nvPr/>
        </p:nvCxnSpPr>
        <p:spPr>
          <a:xfrm flipV="1">
            <a:off x="6191251" y="5268930"/>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 Placeholder 1">
            <a:extLst>
              <a:ext uri="{FF2B5EF4-FFF2-40B4-BE49-F238E27FC236}">
                <a16:creationId xmlns:a16="http://schemas.microsoft.com/office/drawing/2014/main" id="{C5D5CF3F-4D91-E44A-B92C-99E328144FB4}"/>
              </a:ext>
            </a:extLst>
          </p:cNvPr>
          <p:cNvSpPr>
            <a:spLocks noGrp="1"/>
          </p:cNvSpPr>
          <p:nvPr>
            <p:ph type="body" sz="quarter" idx="12"/>
          </p:nvPr>
        </p:nvSpPr>
        <p:spPr>
          <a:xfrm>
            <a:off x="6191251" y="394507"/>
            <a:ext cx="5281083" cy="676799"/>
          </a:xfrm>
        </p:spPr>
        <p:txBody>
          <a:bodyPr/>
          <a:lstStyle/>
          <a:p>
            <a:pPr algn="ctr"/>
            <a:r>
              <a:rPr lang="it-IT">
                <a:latin typeface="Bottega Veneta"/>
                <a:cs typeface="Times New Roman"/>
              </a:rPr>
              <a:t>Daily Activity</a:t>
            </a:r>
            <a:endParaRPr lang="en-US"/>
          </a:p>
        </p:txBody>
      </p:sp>
      <p:pic>
        <p:nvPicPr>
          <p:cNvPr id="2" name="Picture 1"/>
          <p:cNvPicPr>
            <a:picLocks noChangeAspect="1"/>
          </p:cNvPicPr>
          <p:nvPr/>
        </p:nvPicPr>
        <p:blipFill rotWithShape="1">
          <a:blip r:embed="rId3"/>
          <a:srcRect l="27531" r="17912"/>
          <a:stretch/>
        </p:blipFill>
        <p:spPr>
          <a:xfrm rot="5400000">
            <a:off x="-429889" y="429889"/>
            <a:ext cx="6858001" cy="5998226"/>
          </a:xfrm>
          <a:prstGeom prst="rect">
            <a:avLst/>
          </a:prstGeom>
        </p:spPr>
      </p:pic>
    </p:spTree>
    <p:extLst>
      <p:ext uri="{BB962C8B-B14F-4D97-AF65-F5344CB8AC3E}">
        <p14:creationId xmlns:p14="http://schemas.microsoft.com/office/powerpoint/2010/main" val="14887840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a:extLst>
              <a:ext uri="{FF2B5EF4-FFF2-40B4-BE49-F238E27FC236}">
                <a16:creationId xmlns:a16="http://schemas.microsoft.com/office/drawing/2014/main" id="{A18374E9-8CC6-4770-933E-79035C3DBBE4}"/>
              </a:ext>
            </a:extLst>
          </p:cNvPr>
          <p:cNvSpPr>
            <a:spLocks noGrp="1"/>
          </p:cNvSpPr>
          <p:nvPr>
            <p:ph type="body" sz="quarter" idx="12"/>
          </p:nvPr>
        </p:nvSpPr>
        <p:spPr>
          <a:xfrm>
            <a:off x="719667" y="740834"/>
            <a:ext cx="10752667" cy="676799"/>
          </a:xfrm>
        </p:spPr>
        <p:txBody>
          <a:bodyPr/>
          <a:lstStyle/>
          <a:p>
            <a:r>
              <a:rPr lang="en-US" sz="2800" dirty="0">
                <a:solidFill>
                  <a:srgbClr val="FF0000"/>
                </a:solidFill>
              </a:rPr>
              <a:t>OPTIONAL Extension Activities</a:t>
            </a:r>
          </a:p>
          <a:p>
            <a:r>
              <a:rPr lang="en-US" sz="2800" dirty="0">
                <a:solidFill>
                  <a:srgbClr val="FF0000"/>
                </a:solidFill>
              </a:rPr>
              <a:t>WRITING COMPOSITION</a:t>
            </a:r>
          </a:p>
        </p:txBody>
      </p:sp>
      <p:pic>
        <p:nvPicPr>
          <p:cNvPr id="3" name="Picture Placeholder 2">
            <a:extLst>
              <a:ext uri="{FF2B5EF4-FFF2-40B4-BE49-F238E27FC236}">
                <a16:creationId xmlns:a16="http://schemas.microsoft.com/office/drawing/2014/main" id="{EC9E979D-0783-B94A-A920-151ADAB7EF3C}"/>
              </a:ext>
            </a:extLst>
          </p:cNvPr>
          <p:cNvPicPr>
            <a:picLocks noGrp="1" noChangeAspect="1" noChangeArrowheads="1"/>
          </p:cNvPicPr>
          <p:nvPr>
            <p:ph type="pic" sz="quarter" idx="17"/>
          </p:nvPr>
        </p:nvPicPr>
        <p:blipFill rotWithShape="1">
          <a:blip r:embed="rId2">
            <a:extLst>
              <a:ext uri="{28A0092B-C50C-407E-A947-70E740481C1C}">
                <a14:useLocalDpi xmlns:a14="http://schemas.microsoft.com/office/drawing/2010/main" val="0"/>
              </a:ext>
            </a:extLst>
          </a:blip>
          <a:srcRect t="22404" b="23936"/>
          <a:stretch/>
        </p:blipFill>
        <p:spPr bwMode="auto">
          <a:xfrm>
            <a:off x="20" y="1748366"/>
            <a:ext cx="12208023" cy="5109633"/>
          </a:xfrm>
          <a:prstGeom prst="rect">
            <a:avLst/>
          </a:prstGeom>
          <a:solidFill>
            <a:schemeClr val="accent1"/>
          </a:solidFill>
          <a:ln>
            <a:noFill/>
          </a:ln>
          <a:extLs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120714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it-IT" dirty="0">
                <a:latin typeface="Bottega Veneta"/>
                <a:cs typeface="Times New Roman"/>
              </a:rPr>
              <a:t>WRITING COMPOSITION – BIG WRITE (15-20 MINUTES PER DAY)</a:t>
            </a:r>
            <a:endParaRPr lang="it-CH" dirty="0"/>
          </a:p>
        </p:txBody>
      </p:sp>
      <p:sp>
        <p:nvSpPr>
          <p:cNvPr id="9" name="Rectangle 8"/>
          <p:cNvSpPr/>
          <p:nvPr/>
        </p:nvSpPr>
        <p:spPr>
          <a:xfrm>
            <a:off x="645584" y="1077597"/>
            <a:ext cx="10475496" cy="646331"/>
          </a:xfrm>
          <a:prstGeom prst="rect">
            <a:avLst/>
          </a:prstGeom>
        </p:spPr>
        <p:txBody>
          <a:bodyPr wrap="square" anchor="t">
            <a:spAutoFit/>
          </a:bodyPr>
          <a:lstStyle/>
          <a:p>
            <a:r>
              <a:rPr lang="en-GB" dirty="0"/>
              <a:t>Choose an additional task each week from the options below and on the next chart. You can develop your ideas over the week and try to complete your task by the end of the week. </a:t>
            </a:r>
            <a:endParaRPr lang="it-CH" dirty="0"/>
          </a:p>
        </p:txBody>
      </p:sp>
      <p:sp>
        <p:nvSpPr>
          <p:cNvPr id="18" name="TextBox 17">
            <a:extLst>
              <a:ext uri="{FF2B5EF4-FFF2-40B4-BE49-F238E27FC236}">
                <a16:creationId xmlns:a16="http://schemas.microsoft.com/office/drawing/2014/main" id="{DDB36BD1-B4BC-4848-ADDC-F1AC7515ED05}"/>
              </a:ext>
            </a:extLst>
          </p:cNvPr>
          <p:cNvSpPr txBox="1"/>
          <p:nvPr/>
        </p:nvSpPr>
        <p:spPr>
          <a:xfrm>
            <a:off x="438150" y="5132010"/>
            <a:ext cx="5069718" cy="172354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a:t>Write a recount of what it must have been like to be aboard the Titanic on </a:t>
            </a:r>
            <a:r>
              <a:rPr lang="en-US" sz="1100" dirty="0"/>
              <a:t>the day it hit an iceberg. Research what happened to inspire your story. Choose to </a:t>
            </a:r>
            <a:r>
              <a:rPr lang="en-US" sz="1100"/>
              <a:t>be either the Captain or a passenger.</a:t>
            </a:r>
            <a:r>
              <a:rPr lang="en-US" sz="1100">
                <a:cs typeface="Calibri"/>
              </a:rPr>
              <a:t> Remember to structure your recount using paragraphs:</a:t>
            </a:r>
            <a:endParaRPr lang="en-US" sz="1100" dirty="0">
              <a:cs typeface="Calibri"/>
            </a:endParaRPr>
          </a:p>
          <a:p>
            <a:pPr marL="228600" indent="-228600">
              <a:buAutoNum type="arabicPeriod"/>
            </a:pPr>
            <a:r>
              <a:rPr lang="en-US" sz="1100">
                <a:cs typeface="Calibri"/>
              </a:rPr>
              <a:t> Introduction (what it was like and how you were </a:t>
            </a:r>
            <a:r>
              <a:rPr lang="en-US" sz="1100" dirty="0">
                <a:cs typeface="Calibri"/>
              </a:rPr>
              <a:t>feeling before the iceberg)</a:t>
            </a:r>
          </a:p>
          <a:p>
            <a:pPr marL="228600" indent="-228600">
              <a:buAutoNum type="arabicPeriod"/>
            </a:pPr>
            <a:r>
              <a:rPr lang="en-US" sz="1100" dirty="0">
                <a:cs typeface="Calibri"/>
              </a:rPr>
              <a:t>Build up and crisis. (what were you doing when </a:t>
            </a:r>
            <a:r>
              <a:rPr lang="en-US" sz="1100">
                <a:cs typeface="Calibri"/>
              </a:rPr>
              <a:t>the iceberg struck the boat)</a:t>
            </a:r>
            <a:endParaRPr lang="en-US" sz="1100" dirty="0">
              <a:cs typeface="Calibri"/>
            </a:endParaRPr>
          </a:p>
          <a:p>
            <a:pPr marL="228600" indent="-228600">
              <a:buAutoNum type="arabicPeriod"/>
            </a:pPr>
            <a:r>
              <a:rPr lang="en-US" sz="1100">
                <a:cs typeface="Calibri"/>
              </a:rPr>
              <a:t>Your feelings.</a:t>
            </a:r>
            <a:endParaRPr lang="en-US" sz="1100" dirty="0">
              <a:cs typeface="Calibri"/>
            </a:endParaRPr>
          </a:p>
          <a:p>
            <a:pPr marL="228600" indent="-228600">
              <a:buAutoNum type="arabicPeriod"/>
            </a:pPr>
            <a:r>
              <a:rPr lang="en-US" sz="1100">
                <a:cs typeface="Calibri"/>
              </a:rPr>
              <a:t>What happened.</a:t>
            </a:r>
            <a:endParaRPr lang="en-US" sz="1100" dirty="0">
              <a:cs typeface="Calibri"/>
            </a:endParaRPr>
          </a:p>
          <a:p>
            <a:pPr marL="228600" indent="-228600">
              <a:buAutoNum type="arabicPeriod"/>
            </a:pPr>
            <a:r>
              <a:rPr lang="en-US" sz="1100">
                <a:cs typeface="Calibri"/>
              </a:rPr>
              <a:t>How did it end for you?</a:t>
            </a:r>
            <a:endParaRPr lang="en-US" sz="1100" dirty="0">
              <a:cs typeface="Calibri"/>
            </a:endParaRPr>
          </a:p>
          <a:p>
            <a:endParaRPr lang="en-US" sz="1600" dirty="0">
              <a:cs typeface="Calibri"/>
            </a:endParaRPr>
          </a:p>
        </p:txBody>
      </p:sp>
      <p:sp>
        <p:nvSpPr>
          <p:cNvPr id="19" name="TextBox 18">
            <a:extLst>
              <a:ext uri="{FF2B5EF4-FFF2-40B4-BE49-F238E27FC236}">
                <a16:creationId xmlns:a16="http://schemas.microsoft.com/office/drawing/2014/main" id="{C7F474E4-1D4F-4F02-AD45-690AD49FF13C}"/>
              </a:ext>
            </a:extLst>
          </p:cNvPr>
          <p:cNvSpPr txBox="1"/>
          <p:nvPr/>
        </p:nvSpPr>
        <p:spPr>
          <a:xfrm>
            <a:off x="6195483" y="5134126"/>
            <a:ext cx="5272616" cy="16158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ea typeface="+mn-lt"/>
                <a:cs typeface="+mn-lt"/>
              </a:rPr>
              <a:t>Write a recount of what it must have been like to be involved in a battle during the Great </a:t>
            </a:r>
            <a:r>
              <a:rPr lang="en-US" sz="1100">
                <a:ea typeface="+mn-lt"/>
                <a:cs typeface="+mn-lt"/>
              </a:rPr>
              <a:t>War.  Choose to be either a soldier or a General.  Remember to structure your recount using paragraphs:</a:t>
            </a:r>
            <a:endParaRPr lang="en-US"/>
          </a:p>
          <a:p>
            <a:pPr marL="228600" indent="-228600">
              <a:buAutoNum type="arabicPeriod"/>
            </a:pPr>
            <a:r>
              <a:rPr lang="en-US" sz="1100">
                <a:ea typeface="+mn-lt"/>
                <a:cs typeface="+mn-lt"/>
              </a:rPr>
              <a:t>Introduction (what it was like and how you were feeling before the iceberg)</a:t>
            </a:r>
          </a:p>
          <a:p>
            <a:pPr marL="228600" indent="-228600">
              <a:buAutoNum type="arabicPeriod"/>
            </a:pPr>
            <a:r>
              <a:rPr lang="en-US" sz="1100">
                <a:ea typeface="+mn-lt"/>
                <a:cs typeface="+mn-lt"/>
              </a:rPr>
              <a:t>Build up and crisis. (what were you doing when the iceberg struck the boat)</a:t>
            </a:r>
          </a:p>
          <a:p>
            <a:pPr marL="228600" indent="-228600">
              <a:buAutoNum type="arabicPeriod"/>
            </a:pPr>
            <a:r>
              <a:rPr lang="en-US" sz="1100">
                <a:ea typeface="+mn-lt"/>
                <a:cs typeface="+mn-lt"/>
              </a:rPr>
              <a:t>Your feelings.</a:t>
            </a:r>
          </a:p>
          <a:p>
            <a:pPr marL="228600" indent="-228600">
              <a:buAutoNum type="arabicPeriod"/>
            </a:pPr>
            <a:r>
              <a:rPr lang="en-US" sz="1100">
                <a:ea typeface="+mn-lt"/>
                <a:cs typeface="+mn-lt"/>
              </a:rPr>
              <a:t>What happened.</a:t>
            </a:r>
          </a:p>
          <a:p>
            <a:pPr marL="228600" indent="-228600">
              <a:buAutoNum type="arabicPeriod"/>
            </a:pPr>
            <a:r>
              <a:rPr lang="en-US" sz="1100">
                <a:ea typeface="+mn-lt"/>
                <a:cs typeface="+mn-lt"/>
              </a:rPr>
              <a:t>How did it end for you?</a:t>
            </a:r>
          </a:p>
          <a:p>
            <a:endParaRPr lang="en-US" sz="1100" dirty="0">
              <a:cs typeface="Calibri"/>
            </a:endParaRPr>
          </a:p>
        </p:txBody>
      </p:sp>
      <p:pic>
        <p:nvPicPr>
          <p:cNvPr id="4" name="Picture 4" descr="A screenshot of a cell phone&#10;&#10;Description generated with very high confidence">
            <a:extLst>
              <a:ext uri="{FF2B5EF4-FFF2-40B4-BE49-F238E27FC236}">
                <a16:creationId xmlns:a16="http://schemas.microsoft.com/office/drawing/2014/main" id="{95E2E9DD-1A66-4DB3-A1E4-914CF7C50245}"/>
              </a:ext>
            </a:extLst>
          </p:cNvPr>
          <p:cNvPicPr>
            <a:picLocks noChangeAspect="1"/>
          </p:cNvPicPr>
          <p:nvPr/>
        </p:nvPicPr>
        <p:blipFill>
          <a:blip r:embed="rId2"/>
          <a:stretch>
            <a:fillRect/>
          </a:stretch>
        </p:blipFill>
        <p:spPr>
          <a:xfrm>
            <a:off x="435429" y="1801213"/>
            <a:ext cx="5334000" cy="3320888"/>
          </a:xfrm>
          <a:prstGeom prst="rect">
            <a:avLst/>
          </a:prstGeom>
        </p:spPr>
      </p:pic>
      <p:pic>
        <p:nvPicPr>
          <p:cNvPr id="6" name="Picture 6" descr="A screenshot of a cell phone&#10;&#10;Description generated with very high confidence">
            <a:extLst>
              <a:ext uri="{FF2B5EF4-FFF2-40B4-BE49-F238E27FC236}">
                <a16:creationId xmlns:a16="http://schemas.microsoft.com/office/drawing/2014/main" id="{5AE738E1-4C68-4535-A3B7-057A9B85D736}"/>
              </a:ext>
            </a:extLst>
          </p:cNvPr>
          <p:cNvPicPr>
            <a:picLocks noChangeAspect="1"/>
          </p:cNvPicPr>
          <p:nvPr/>
        </p:nvPicPr>
        <p:blipFill>
          <a:blip r:embed="rId3"/>
          <a:stretch>
            <a:fillRect/>
          </a:stretch>
        </p:blipFill>
        <p:spPr>
          <a:xfrm>
            <a:off x="6193972" y="1709851"/>
            <a:ext cx="5181599" cy="3394753"/>
          </a:xfrm>
          <a:prstGeom prst="rect">
            <a:avLst/>
          </a:prstGeom>
        </p:spPr>
      </p:pic>
    </p:spTree>
    <p:extLst>
      <p:ext uri="{BB962C8B-B14F-4D97-AF65-F5344CB8AC3E}">
        <p14:creationId xmlns:p14="http://schemas.microsoft.com/office/powerpoint/2010/main" val="2530516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it-IT" dirty="0">
                <a:latin typeface="Bottega Veneta"/>
                <a:cs typeface="Times New Roman"/>
              </a:rPr>
              <a:t>WRITING COMPOSITION – BIG WRITE</a:t>
            </a:r>
            <a:endParaRPr lang="it-CH" dirty="0"/>
          </a:p>
        </p:txBody>
      </p:sp>
      <p:sp>
        <p:nvSpPr>
          <p:cNvPr id="18" name="TextBox 17">
            <a:extLst>
              <a:ext uri="{FF2B5EF4-FFF2-40B4-BE49-F238E27FC236}">
                <a16:creationId xmlns:a16="http://schemas.microsoft.com/office/drawing/2014/main" id="{DDB36BD1-B4BC-4848-ADDC-F1AC7515ED05}"/>
              </a:ext>
            </a:extLst>
          </p:cNvPr>
          <p:cNvSpPr txBox="1"/>
          <p:nvPr/>
        </p:nvSpPr>
        <p:spPr>
          <a:xfrm>
            <a:off x="7644493" y="1572381"/>
            <a:ext cx="4494892"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Research The second world war experience of a child evacuee to create a fact file using </a:t>
            </a:r>
            <a:r>
              <a:rPr lang="en-US"/>
              <a:t>powerpoint to present your findings. Then write a diary </a:t>
            </a:r>
            <a:r>
              <a:rPr lang="en-US" dirty="0"/>
              <a:t>entry from the point of view of one of the children leaving their parents in the city to live in the safety of the countryside.</a:t>
            </a:r>
          </a:p>
          <a:p>
            <a:endParaRPr lang="en-US" dirty="0">
              <a:cs typeface="Calibri"/>
            </a:endParaRPr>
          </a:p>
          <a:p>
            <a:r>
              <a:rPr lang="en-US">
                <a:cs typeface="Calibri"/>
              </a:rPr>
              <a:t>Use the Diary checklist from p.9 to help you plan your entry.</a:t>
            </a:r>
            <a:endParaRPr lang="en-US" dirty="0">
              <a:cs typeface="Calibri"/>
            </a:endParaRPr>
          </a:p>
          <a:p>
            <a:endParaRPr lang="en-US" dirty="0">
              <a:cs typeface="Calibri"/>
            </a:endParaRPr>
          </a:p>
        </p:txBody>
      </p:sp>
      <p:pic>
        <p:nvPicPr>
          <p:cNvPr id="3" name="Picture 4" descr="A screenshot of a social media post&#10;&#10;Description generated with very high confidence">
            <a:extLst>
              <a:ext uri="{FF2B5EF4-FFF2-40B4-BE49-F238E27FC236}">
                <a16:creationId xmlns:a16="http://schemas.microsoft.com/office/drawing/2014/main" id="{1BB4ED55-E135-4A61-8626-B05C6A3B6ADE}"/>
              </a:ext>
            </a:extLst>
          </p:cNvPr>
          <p:cNvPicPr>
            <a:picLocks noChangeAspect="1"/>
          </p:cNvPicPr>
          <p:nvPr/>
        </p:nvPicPr>
        <p:blipFill>
          <a:blip r:embed="rId2"/>
          <a:stretch>
            <a:fillRect/>
          </a:stretch>
        </p:blipFill>
        <p:spPr>
          <a:xfrm>
            <a:off x="674914" y="1355815"/>
            <a:ext cx="6716485" cy="4385857"/>
          </a:xfrm>
          <a:prstGeom prst="rect">
            <a:avLst/>
          </a:prstGeom>
        </p:spPr>
      </p:pic>
    </p:spTree>
    <p:extLst>
      <p:ext uri="{BB962C8B-B14F-4D97-AF65-F5344CB8AC3E}">
        <p14:creationId xmlns:p14="http://schemas.microsoft.com/office/powerpoint/2010/main" val="2794409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9299498-1156-4C88-B09E-105541870FDF}"/>
              </a:ext>
            </a:extLst>
          </p:cNvPr>
          <p:cNvSpPr/>
          <p:nvPr/>
        </p:nvSpPr>
        <p:spPr>
          <a:xfrm>
            <a:off x="6096000" y="1855439"/>
            <a:ext cx="5376334" cy="3046988"/>
          </a:xfrm>
          <a:prstGeom prst="rect">
            <a:avLst/>
          </a:prstGeom>
          <a:ln>
            <a:noFill/>
          </a:ln>
        </p:spPr>
        <p:txBody>
          <a:bodyPr wrap="square" anchor="t">
            <a:spAutoFit/>
          </a:bodyPr>
          <a:lstStyle/>
          <a:p>
            <a:pPr defTabSz="609570">
              <a:defRPr/>
            </a:pPr>
            <a:r>
              <a:rPr kumimoji="0" lang="it-CH" sz="1600" b="0" i="0" u="none" strike="noStrike" kern="1200" cap="none" spc="0" normalizeH="0" baseline="0" noProof="0" dirty="0">
                <a:ln>
                  <a:noFill/>
                </a:ln>
                <a:effectLst/>
                <a:uLnTx/>
                <a:uFillTx/>
                <a:latin typeface="Bottega Veneta"/>
                <a:cs typeface="Times New Roman"/>
              </a:rPr>
              <a:t>WRITING COMPOSITION  CHALLENGE</a:t>
            </a:r>
            <a:r>
              <a:rPr lang="it-CH" sz="1600" dirty="0">
                <a:latin typeface="Bottega Veneta"/>
                <a:cs typeface="Times New Roman"/>
              </a:rPr>
              <a:t> (1 PER WEEK)</a:t>
            </a:r>
            <a:endParaRPr kumimoji="0" lang="it-CH" sz="1600" b="0" i="0" u="none" strike="noStrike" kern="1200" cap="none" spc="0" normalizeH="0" baseline="0" noProof="0" dirty="0">
              <a:ln>
                <a:noFill/>
              </a:ln>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rPr>
              <a:t>Please follow this link to </a:t>
            </a:r>
            <a:r>
              <a:rPr lang="en-US" sz="1600" dirty="0" err="1">
                <a:solidFill>
                  <a:prstClr val="black"/>
                </a:solidFill>
                <a:latin typeface="Bottega Veneta" pitchFamily="50" charset="0"/>
                <a:cs typeface="Times New Roman" panose="02020603050405020304" pitchFamily="18" charset="0"/>
              </a:rPr>
              <a:t>Authorfy</a:t>
            </a:r>
            <a:r>
              <a:rPr lang="en-US" sz="1600" dirty="0">
                <a:solidFill>
                  <a:prstClr val="black"/>
                </a:solidFill>
                <a:latin typeface="Bottega Veneta" pitchFamily="50" charset="0"/>
                <a:cs typeface="Times New Roman" panose="02020603050405020304" pitchFamily="18" charset="0"/>
              </a:rPr>
              <a:t> website where authors have posted daily writing challenges. You can choose your own author challenge from the growing selection available. A new challenge is posted daily. </a:t>
            </a: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hlinkClick r:id="rId3"/>
              </a:rPr>
              <a:t>https://authorfy.com/10minutechallenges/</a:t>
            </a:r>
            <a:r>
              <a:rPr lang="en-US" sz="1600" dirty="0">
                <a:solidFill>
                  <a:prstClr val="black"/>
                </a:solidFill>
                <a:latin typeface="Bottega Veneta" pitchFamily="50" charset="0"/>
                <a:cs typeface="Times New Roman" panose="02020603050405020304" pitchFamily="18" charset="0"/>
              </a:rPr>
              <a:t> </a:t>
            </a: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endParaRPr lang="it-IT" sz="1600" b="0" i="0" u="none" strike="noStrike" kern="1200" cap="none" spc="0" normalizeH="0" baseline="0" noProof="0" dirty="0">
              <a:ln>
                <a:noFill/>
              </a:ln>
              <a:solidFill>
                <a:prstClr val="black"/>
              </a:solidFill>
              <a:effectLst/>
              <a:uLnTx/>
              <a:uFillTx/>
              <a:latin typeface="Bottega Veneta" pitchFamily="50" charset="0"/>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r>
              <a:rPr lang="it-CH" sz="1600" dirty="0">
                <a:latin typeface="Bottega Veneta"/>
                <a:cs typeface="Times New Roman"/>
              </a:rPr>
              <a:t>20</a:t>
            </a:r>
            <a:r>
              <a:rPr kumimoji="0" lang="it-CH" sz="1600" b="0" i="0" u="none" strike="noStrike" kern="1200" cap="none" spc="0" normalizeH="0" baseline="0" noProof="0" dirty="0">
                <a:ln>
                  <a:noFill/>
                </a:ln>
                <a:effectLst/>
                <a:uLnTx/>
                <a:uFillTx/>
                <a:latin typeface="Bottega Veneta"/>
                <a:cs typeface="Times New Roman"/>
              </a:rPr>
              <a:t> MINUTES</a:t>
            </a:r>
            <a:endParaRPr lang="it-CH" sz="1600" b="0" i="0" u="none" strike="noStrike" kern="1200" cap="none" spc="0" normalizeH="0" baseline="0" noProof="0" dirty="0">
              <a:ln>
                <a:noFill/>
              </a:ln>
              <a:effectLst/>
              <a:uLnTx/>
              <a:uFillTx/>
              <a:latin typeface="Bottega Veneta"/>
              <a:cs typeface="Times New Roman"/>
            </a:endParaRP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191251" y="2258156"/>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9E832DD4-53B5-4A75-9B1C-D83B2716765D}"/>
              </a:ext>
            </a:extLst>
          </p:cNvPr>
          <p:cNvCxnSpPr/>
          <p:nvPr/>
        </p:nvCxnSpPr>
        <p:spPr>
          <a:xfrm flipV="1">
            <a:off x="6191251" y="6152281"/>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9F4FD8A-A96D-4893-914C-000258D461D9}"/>
              </a:ext>
            </a:extLst>
          </p:cNvPr>
          <p:cNvCxnSpPr/>
          <p:nvPr/>
        </p:nvCxnSpPr>
        <p:spPr>
          <a:xfrm flipV="1">
            <a:off x="6191251" y="5268930"/>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pic>
        <p:nvPicPr>
          <p:cNvPr id="3" name="Picture 2"/>
          <p:cNvPicPr>
            <a:picLocks noChangeAspect="1"/>
          </p:cNvPicPr>
          <p:nvPr/>
        </p:nvPicPr>
        <p:blipFill>
          <a:blip r:embed="rId4"/>
          <a:stretch>
            <a:fillRect/>
          </a:stretch>
        </p:blipFill>
        <p:spPr>
          <a:xfrm>
            <a:off x="539750" y="1015660"/>
            <a:ext cx="5245769" cy="5245769"/>
          </a:xfrm>
          <a:prstGeom prst="rect">
            <a:avLst/>
          </a:prstGeom>
        </p:spPr>
      </p:pic>
      <p:sp>
        <p:nvSpPr>
          <p:cNvPr id="4" name="Text Placeholder 3">
            <a:extLst>
              <a:ext uri="{FF2B5EF4-FFF2-40B4-BE49-F238E27FC236}">
                <a16:creationId xmlns:a16="http://schemas.microsoft.com/office/drawing/2014/main" id="{3E554A04-B6A7-5049-AFD9-BB5FC73A12FD}"/>
              </a:ext>
            </a:extLst>
          </p:cNvPr>
          <p:cNvSpPr>
            <a:spLocks noGrp="1"/>
          </p:cNvSpPr>
          <p:nvPr>
            <p:ph type="body" sz="quarter" idx="12"/>
          </p:nvPr>
        </p:nvSpPr>
        <p:spPr/>
        <p:txBody>
          <a:bodyPr/>
          <a:lstStyle/>
          <a:p>
            <a:endParaRPr lang="en-US"/>
          </a:p>
        </p:txBody>
      </p:sp>
    </p:spTree>
    <p:extLst>
      <p:ext uri="{BB962C8B-B14F-4D97-AF65-F5344CB8AC3E}">
        <p14:creationId xmlns:p14="http://schemas.microsoft.com/office/powerpoint/2010/main" val="26462390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E3E2FF3-F617-405B-8674-728BECAE65DF}"/>
              </a:ext>
            </a:extLst>
          </p:cNvPr>
          <p:cNvSpPr>
            <a:spLocks noGrp="1"/>
          </p:cNvSpPr>
          <p:nvPr>
            <p:ph type="body" sz="quarter" idx="12"/>
          </p:nvPr>
        </p:nvSpPr>
        <p:spPr/>
        <p:txBody>
          <a:bodyPr/>
          <a:lstStyle/>
          <a:p>
            <a:r>
              <a:rPr lang="en-US" dirty="0">
                <a:latin typeface="Bottega Veneta"/>
                <a:cs typeface="Times New Roman"/>
              </a:rPr>
              <a:t>GUIDANCE</a:t>
            </a:r>
            <a:endParaRPr lang="en-US" dirty="0"/>
          </a:p>
        </p:txBody>
      </p:sp>
      <p:sp>
        <p:nvSpPr>
          <p:cNvPr id="6" name="TextBox 5">
            <a:extLst>
              <a:ext uri="{FF2B5EF4-FFF2-40B4-BE49-F238E27FC236}">
                <a16:creationId xmlns:a16="http://schemas.microsoft.com/office/drawing/2014/main" id="{D461F009-32D7-4E5D-A9CC-FE5EE9684EB4}"/>
              </a:ext>
            </a:extLst>
          </p:cNvPr>
          <p:cNvSpPr txBox="1"/>
          <p:nvPr/>
        </p:nvSpPr>
        <p:spPr>
          <a:xfrm>
            <a:off x="681567" y="1263650"/>
            <a:ext cx="2743200"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THE ACTIVITIES SET OUT IN THIS PACK ARE DESIGNED TO BE FLEXIBLE TO ALLOW FOR DAYS WHEN YOU MAY HAVE MORE TIME THAN OTHERS.</a:t>
            </a:r>
          </a:p>
          <a:p>
            <a:r>
              <a:rPr lang="en-US" dirty="0">
                <a:cs typeface="Calibri"/>
              </a:rPr>
              <a:t>WE HAVE SET OUT A SUGGESTED PROGRAMME TO ILLUSTRATE HOW THE ACTIVITES MIGHT FIT IN TO A DAILY / WEEKLY SCEHDULE. </a:t>
            </a:r>
          </a:p>
        </p:txBody>
      </p:sp>
      <p:pic>
        <p:nvPicPr>
          <p:cNvPr id="9" name="Picture 9" descr="A screenshot of a cell phone&#10;&#10;Description generated with very high confidence">
            <a:extLst>
              <a:ext uri="{FF2B5EF4-FFF2-40B4-BE49-F238E27FC236}">
                <a16:creationId xmlns:a16="http://schemas.microsoft.com/office/drawing/2014/main" id="{BD4BA3C6-0533-4C07-A188-9F040EAF6710}"/>
              </a:ext>
            </a:extLst>
          </p:cNvPr>
          <p:cNvPicPr>
            <a:picLocks noChangeAspect="1"/>
          </p:cNvPicPr>
          <p:nvPr/>
        </p:nvPicPr>
        <p:blipFill>
          <a:blip r:embed="rId2"/>
          <a:stretch>
            <a:fillRect/>
          </a:stretch>
        </p:blipFill>
        <p:spPr>
          <a:xfrm>
            <a:off x="4601509" y="154553"/>
            <a:ext cx="5505449" cy="6254054"/>
          </a:xfrm>
          <a:prstGeom prst="rect">
            <a:avLst/>
          </a:prstGeom>
        </p:spPr>
      </p:pic>
    </p:spTree>
    <p:extLst>
      <p:ext uri="{BB962C8B-B14F-4D97-AF65-F5344CB8AC3E}">
        <p14:creationId xmlns:p14="http://schemas.microsoft.com/office/powerpoint/2010/main" val="3589419198"/>
      </p:ext>
    </p:extLst>
  </p:cSld>
  <p:clrMapOvr>
    <a:masterClrMapping/>
  </p:clrMapOvr>
</p:sld>
</file>

<file path=ppt/theme/theme1.xml><?xml version="1.0" encoding="utf-8"?>
<a:theme xmlns:a="http://schemas.openxmlformats.org/drawingml/2006/main" name="Text + imag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Imag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Imag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902</Words>
  <Application>Microsoft Office PowerPoint</Application>
  <PresentationFormat>Widescreen</PresentationFormat>
  <Paragraphs>171</Paragraphs>
  <Slides>17</Slides>
  <Notes>5</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17</vt:i4>
      </vt:variant>
    </vt:vector>
  </HeadingPairs>
  <TitlesOfParts>
    <vt:vector size="28" baseType="lpstr">
      <vt:lpstr>Arial</vt:lpstr>
      <vt:lpstr>Berthold Akzidenz Grotesk Light</vt:lpstr>
      <vt:lpstr>Berthold Akzidenz-Grotesk Light</vt:lpstr>
      <vt:lpstr>Bottega Veneta</vt:lpstr>
      <vt:lpstr>Calibri</vt:lpstr>
      <vt:lpstr>Comic Sans MS</vt:lpstr>
      <vt:lpstr>Segoe UI</vt:lpstr>
      <vt:lpstr>Times New Roman</vt:lpstr>
      <vt:lpstr>Text + image</vt:lpstr>
      <vt:lpstr>1_Images</vt:lpstr>
      <vt:lpstr>Images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Paula Moss</dc:creator>
  <cp:lastModifiedBy>James Treen</cp:lastModifiedBy>
  <cp:revision>2</cp:revision>
  <dcterms:created xsi:type="dcterms:W3CDTF">2020-04-29T14:04:04Z</dcterms:created>
  <dcterms:modified xsi:type="dcterms:W3CDTF">2020-05-04T10:05:54Z</dcterms:modified>
</cp:coreProperties>
</file>