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705"/>
  </p:normalViewPr>
  <p:slideViewPr>
    <p:cSldViewPr snapToGrid="0" snapToObjects="1">
      <p:cViewPr varScale="1">
        <p:scale>
          <a:sx n="109" d="100"/>
          <a:sy n="109" d="100"/>
        </p:scale>
        <p:origin x="636"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751012" y="609601"/>
            <a:ext cx="8676222" cy="3200400"/>
          </a:xfrm>
        </p:spPr>
        <p:txBody>
          <a:bodyPr anchor="b">
            <a:normAutofit/>
          </a:bodyPr>
          <a:lstStyle>
            <a:lvl1pPr algn="ctr">
              <a:defRPr sz="4800">
                <a:effectLst>
                  <a:glow rad="38100">
                    <a:schemeClr val="bg1">
                      <a:lumMod val="65000"/>
                      <a:lumOff val="35000"/>
                      <a:alpha val="50000"/>
                    </a:schemeClr>
                  </a:glow>
                  <a:outerShdw blurRad="28575" dist="31750" dir="13200000" algn="tl" rotWithShape="0">
                    <a:srgbClr val="000000">
                      <a:alpha val="25000"/>
                    </a:srgbClr>
                  </a:outerShdw>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1751012" y="3886200"/>
            <a:ext cx="8676222" cy="1905000"/>
          </a:xfrm>
        </p:spPr>
        <p:txBody>
          <a:bodyPr anchor="t">
            <a:normAutofit/>
          </a:bodyPr>
          <a:lstStyle>
            <a:lvl1pPr marL="0" indent="0" algn="ctr">
              <a:buNone/>
              <a:defRPr sz="2100">
                <a:gradFill flip="none" rotWithShape="1">
                  <a:gsLst>
                    <a:gs pos="0">
                      <a:schemeClr val="tx1"/>
                    </a:gs>
                    <a:gs pos="100000">
                      <a:schemeClr val="tx1">
                        <a:lumMod val="75000"/>
                      </a:schemeClr>
                    </a:gs>
                  </a:gsLst>
                  <a:lin ang="5400000" scaled="0"/>
                  <a:tileRect/>
                </a:gra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751013" y="3308581"/>
            <a:ext cx="8686800" cy="1468800"/>
          </a:xfrm>
        </p:spPr>
        <p:txBody>
          <a:bodyPr anchor="b"/>
          <a:lstStyle>
            <a:lvl1pPr algn="r">
              <a:defRPr sz="40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1751011" y="4777381"/>
            <a:ext cx="8686801" cy="860400"/>
          </a:xfrm>
        </p:spPr>
        <p:txBody>
          <a:bodyPr anchor="t">
            <a:normAutofit/>
          </a:bodyPr>
          <a:lstStyle>
            <a:lvl1pPr marL="0" indent="0" algn="r">
              <a:buNone/>
              <a:defRPr sz="20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41412" y="2666999"/>
            <a:ext cx="4876800"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0612" y="2667000"/>
            <a:ext cx="4876800"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6/3/2020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429280" y="2658533"/>
            <a:ext cx="4588931"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41412" y="3243262"/>
            <a:ext cx="4876800"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43133" y="2667000"/>
            <a:ext cx="4604280"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0612" y="3243262"/>
            <a:ext cx="4876801"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6/3/2020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6/3/2020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6/3/2020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3549121" cy="1371600"/>
          </a:xfrm>
        </p:spPr>
        <p:txBody>
          <a:bodyPr anchor="b">
            <a:norm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103812" y="609601"/>
            <a:ext cx="5943601" cy="51816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41411" y="2971800"/>
            <a:ext cx="3549121" cy="182880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6/3/2020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5334001" cy="1371600"/>
          </a:xfrm>
        </p:spPr>
        <p:txBody>
          <a:bodyPr anchor="b">
            <a:normAutofit/>
          </a:bodyPr>
          <a:lstStyle>
            <a:lvl1pPr algn="l">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7433733" y="-18288"/>
            <a:ext cx="3276599" cy="6903720"/>
          </a:xfrm>
          <a:ln w="38100">
            <a:gradFill flip="none" rotWithShape="1">
              <a:gsLst>
                <a:gs pos="0">
                  <a:schemeClr val="bg2"/>
                </a:gs>
                <a:gs pos="100000">
                  <a:schemeClr val="bg2">
                    <a:lumMod val="75000"/>
                  </a:schemeClr>
                </a:gs>
              </a:gsLst>
              <a:lin ang="5400000" scaled="0"/>
              <a:tileRect/>
            </a:gradFill>
          </a:ln>
          <a:effectLst>
            <a:innerShdw blurRad="57150" dist="38100" dir="1080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1141411" y="2971800"/>
            <a:ext cx="5334001" cy="1828800"/>
          </a:xfrm>
        </p:spPr>
        <p:txBody>
          <a:bodyP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6399212" y="5883275"/>
            <a:ext cx="914400" cy="365125"/>
          </a:xfrm>
        </p:spPr>
        <p:txBody>
          <a:bodyPr/>
          <a:lstStyle/>
          <a:p>
            <a:fld id="{B61BEF0D-F0BB-DE4B-95CE-6DB70DBA9567}" type="datetimeFigureOut">
              <a:rPr lang="en-US" dirty="0"/>
              <a:pPr/>
              <a:t>6/3/2020</a:t>
            </a:fld>
            <a:endParaRPr lang="en-US" dirty="0"/>
          </a:p>
        </p:txBody>
      </p:sp>
      <p:sp>
        <p:nvSpPr>
          <p:cNvPr id="6" name="Footer Placeholder 5"/>
          <p:cNvSpPr>
            <a:spLocks noGrp="1"/>
          </p:cNvSpPr>
          <p:nvPr>
            <p:ph type="ftr" sz="quarter" idx="11"/>
          </p:nvPr>
        </p:nvSpPr>
        <p:spPr>
          <a:xfrm>
            <a:off x="1141412" y="5883275"/>
            <a:ext cx="5105400" cy="365125"/>
          </a:xfrm>
        </p:spPr>
        <p:txBody>
          <a:bodyPr/>
          <a:lstStyle/>
          <a:p>
            <a:endParaRPr lang="en-US" dirty="0"/>
          </a:p>
        </p:txBody>
      </p:sp>
      <p:sp>
        <p:nvSpPr>
          <p:cNvPr id="7" name="Slide Number Placeholder 6"/>
          <p:cNvSpPr>
            <a:spLocks noGrp="1"/>
          </p:cNvSpPr>
          <p:nvPr>
            <p:ph type="sldNum" sz="quarter" idx="12"/>
          </p:nvPr>
        </p:nvSpPr>
        <p:spPr>
          <a:xfrm>
            <a:off x="10742612" y="5883275"/>
            <a:ext cx="3225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4732865"/>
            <a:ext cx="99060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9796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1141413" y="5299603"/>
            <a:ext cx="9906000" cy="49371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6/3/2020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3124199"/>
          </a:xfrm>
        </p:spPr>
        <p:txBody>
          <a:bodyPr anchor="ctr">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1141411" y="4343400"/>
            <a:ext cx="9906000" cy="1447800"/>
          </a:xfrm>
        </p:spPr>
        <p:txBody>
          <a:bodyPr anchor="ctr">
            <a:normAutofit/>
          </a:bodyPr>
          <a:lstStyle>
            <a:lvl1pPr marL="0" indent="0" algn="l">
              <a:buNone/>
              <a:defRPr sz="20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74812" y="3352800"/>
            <a:ext cx="8839202"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1141411" y="4343400"/>
            <a:ext cx="9906000" cy="1447800"/>
          </a:xfrm>
        </p:spPr>
        <p:txBody>
          <a:bodyPr vert="horz" lIns="91440" tIns="45720" rIns="91440" bIns="45720" rtlCol="0" anchor="ctr">
            <a:normAutofit/>
          </a:bodyPr>
          <a:lstStyle>
            <a:lvl1pPr>
              <a:buNone/>
              <a:defRPr lang="en-US" sz="2000">
                <a:gradFill flip="none" rotWithShape="1">
                  <a:gsLst>
                    <a:gs pos="0">
                      <a:schemeClr val="tx1"/>
                    </a:gs>
                    <a:gs pos="100000">
                      <a:schemeClr val="tx1">
                        <a:lumMod val="75000"/>
                      </a:schemeClr>
                    </a:gs>
                  </a:gsLst>
                  <a:lin ang="5400000" scaled="0"/>
                  <a:tileRect/>
                </a:gradFill>
              </a:defRPr>
            </a:lvl1pPr>
          </a:lstStyle>
          <a:p>
            <a:pPr marL="0" lvl="0" indent="0">
              <a:buNone/>
            </a:pPr>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2" y="3308581"/>
            <a:ext cx="9906000" cy="1468800"/>
          </a:xfrm>
        </p:spPr>
        <p:txBody>
          <a:bodyPr anchor="b">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1141410" y="4777381"/>
            <a:ext cx="9906001" cy="860400"/>
          </a:xfrm>
        </p:spPr>
        <p:txBody>
          <a:bodyPr vert="horz" lIns="91440" tIns="45720" rIns="91440" bIns="45720" rtlCol="0" anchor="t">
            <a:normAutofit/>
          </a:bodyPr>
          <a:lstStyle>
            <a:lvl1pPr>
              <a:defRPr lang="en-US" sz="2000">
                <a:gradFill flip="none" rotWithShape="1">
                  <a:gsLst>
                    <a:gs pos="0">
                      <a:schemeClr val="tx1"/>
                    </a:gs>
                    <a:gs pos="100000">
                      <a:schemeClr val="tx1">
                        <a:lumMod val="75000"/>
                      </a:schemeClr>
                    </a:gs>
                  </a:gsLst>
                  <a:lin ang="5400000" scaled="0"/>
                  <a:tileRect/>
                </a:gradFill>
              </a:defRPr>
            </a:lvl1pPr>
          </a:lstStyle>
          <a:p>
            <a:pPr marL="0" lvl="0" indent="0">
              <a:buNone/>
            </a:pPr>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gradFill flip="none" rotWithShape="1">
                  <a:gsLst>
                    <a:gs pos="0">
                      <a:schemeClr val="tx1"/>
                    </a:gs>
                    <a:gs pos="100000">
                      <a:schemeClr val="tx1">
                        <a:lumMod val="75000"/>
                      </a:schemeClr>
                    </a:gs>
                  </a:gsLst>
                  <a:lin ang="5400000" scaled="0"/>
                  <a:tileRect/>
                </a:gra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141412" y="3886200"/>
            <a:ext cx="9906000" cy="889000"/>
          </a:xfrm>
        </p:spPr>
        <p:txBody>
          <a:bodyPr vert="horz" lIns="91440" tIns="45720" rIns="91440" bIns="45720" rtlCol="0" anchor="b">
            <a:normAutofit/>
          </a:bodyPr>
          <a:lstStyle>
            <a:lvl1pPr>
              <a:buNone/>
              <a:defRPr lang="en-US" sz="2400" b="0" cap="all" dirty="0">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1141411" y="4775200"/>
            <a:ext cx="9906000" cy="1016000"/>
          </a:xfrm>
        </p:spPr>
        <p:txBody>
          <a:bodyPr anchor="t">
            <a:normAutofit/>
          </a:bodyPr>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2743199"/>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1141412" y="3505200"/>
            <a:ext cx="9906000" cy="838200"/>
          </a:xfrm>
        </p:spPr>
        <p:txBody>
          <a:bodyPr vert="horz" lIns="91440" tIns="45720" rIns="91440" bIns="45720" rtlCol="0" anchor="b">
            <a:normAutofit/>
          </a:bodyPr>
          <a:lstStyle>
            <a:lvl1pPr>
              <a:buNone/>
              <a:defRPr lang="en-US" sz="2800" b="0" cap="all" dirty="0">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1141411" y="4343400"/>
            <a:ext cx="9906000" cy="1447800"/>
          </a:xfrm>
        </p:spPr>
        <p:txBody>
          <a:bodyPr anchor="t">
            <a:normAutofit/>
          </a:bodyPr>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Title 1"/>
          <p:cNvSpPr>
            <a:spLocks noGrp="1"/>
          </p:cNvSpPr>
          <p:nvPr>
            <p:ph type="title"/>
          </p:nvPr>
        </p:nvSpPr>
        <p:spPr>
          <a:xfrm>
            <a:off x="1141413" y="609600"/>
            <a:ext cx="9905998" cy="1905000"/>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6898" y="609599"/>
            <a:ext cx="2210514" cy="518160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41412" y="609600"/>
            <a:ext cx="7543800" cy="518160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141413" y="609600"/>
            <a:ext cx="9905998" cy="19050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141413" y="2666999"/>
            <a:ext cx="9905998" cy="3124201"/>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837612" y="5883275"/>
            <a:ext cx="1600200"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B61BEF0D-F0BB-DE4B-95CE-6DB70DBA9567}" type="datetimeFigureOut">
              <a:rPr lang="en-US" dirty="0"/>
              <a:pPr/>
              <a:t>6/3/2020</a:t>
            </a:fld>
            <a:endParaRPr lang="en-US" dirty="0"/>
          </a:p>
        </p:txBody>
      </p:sp>
      <p:sp>
        <p:nvSpPr>
          <p:cNvPr id="5" name="Footer Placeholder 4"/>
          <p:cNvSpPr>
            <a:spLocks noGrp="1"/>
          </p:cNvSpPr>
          <p:nvPr>
            <p:ph type="ftr" sz="quarter" idx="3"/>
          </p:nvPr>
        </p:nvSpPr>
        <p:spPr>
          <a:xfrm>
            <a:off x="1141412" y="5883275"/>
            <a:ext cx="7543800" cy="365125"/>
          </a:xfrm>
          <a:prstGeom prst="rect">
            <a:avLst/>
          </a:prstGeom>
        </p:spPr>
        <p:txBody>
          <a:bodyPr vert="horz" lIns="91440" tIns="45720" rIns="91440" bIns="45720" rtlCol="0" anchor="ctr"/>
          <a:lstStyle>
            <a:lvl1pPr algn="l">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endParaRPr lang="en-US" dirty="0"/>
          </a:p>
        </p:txBody>
      </p:sp>
      <p:sp>
        <p:nvSpPr>
          <p:cNvPr id="6" name="Slide Number Placeholder 5"/>
          <p:cNvSpPr>
            <a:spLocks noGrp="1"/>
          </p:cNvSpPr>
          <p:nvPr>
            <p:ph type="sldNum" sz="quarter" idx="4"/>
          </p:nvPr>
        </p:nvSpPr>
        <p:spPr>
          <a:xfrm>
            <a:off x="10514012" y="5883275"/>
            <a:ext cx="551167"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1" r:id="rId9"/>
    <p:sldLayoutId id="2147483657"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l" defTabSz="457200" rtl="0" eaLnBrk="1" latinLnBrk="0" hangingPunct="1">
        <a:spcBef>
          <a:spcPct val="0"/>
        </a:spcBef>
        <a:buNone/>
        <a:defRPr sz="3200" kern="1200" cap="all">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100000"/>
        <a:buFont typeface="Arial"/>
        <a:buChar char="•"/>
        <a:defRPr sz="20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100000"/>
        <a:buFont typeface="Arial"/>
        <a:buChar char="•"/>
        <a:defRPr sz="18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100000"/>
        <a:buFont typeface="Arial"/>
        <a:buChar char="•"/>
        <a:defRPr sz="16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100000"/>
        <a:buFont typeface="Arial"/>
        <a:buChar char="•"/>
        <a:defRPr sz="14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100000"/>
        <a:buFont typeface="Arial"/>
        <a:buChar char="•"/>
        <a:defRPr sz="14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i="1" u="sng" dirty="0" smtClean="0">
                <a:solidFill>
                  <a:schemeClr val="accent2">
                    <a:lumMod val="40000"/>
                    <a:lumOff val="60000"/>
                  </a:schemeClr>
                </a:solidFill>
                <a:latin typeface="Athelas" charset="0"/>
                <a:ea typeface="Athelas" charset="0"/>
                <a:cs typeface="Athelas" charset="0"/>
              </a:rPr>
              <a:t>The five pillars of </a:t>
            </a:r>
            <a:r>
              <a:rPr lang="en-US" b="1" i="1" u="sng" dirty="0" err="1" smtClean="0">
                <a:solidFill>
                  <a:schemeClr val="accent2">
                    <a:lumMod val="40000"/>
                    <a:lumOff val="60000"/>
                  </a:schemeClr>
                </a:solidFill>
                <a:latin typeface="Athelas" charset="0"/>
                <a:ea typeface="Athelas" charset="0"/>
                <a:cs typeface="Athelas" charset="0"/>
              </a:rPr>
              <a:t>islam</a:t>
            </a:r>
            <a:endParaRPr lang="en-US" b="1" i="1" u="sng" dirty="0">
              <a:solidFill>
                <a:schemeClr val="accent2">
                  <a:lumMod val="40000"/>
                  <a:lumOff val="60000"/>
                </a:schemeClr>
              </a:solidFill>
              <a:latin typeface="Athelas" charset="0"/>
              <a:ea typeface="Athelas" charset="0"/>
              <a:cs typeface="Athelas" charset="0"/>
            </a:endParaRPr>
          </a:p>
        </p:txBody>
      </p:sp>
      <p:sp>
        <p:nvSpPr>
          <p:cNvPr id="3" name="Subtitle 2"/>
          <p:cNvSpPr>
            <a:spLocks noGrp="1"/>
          </p:cNvSpPr>
          <p:nvPr>
            <p:ph type="body" idx="1"/>
          </p:nvPr>
        </p:nvSpPr>
        <p:spPr/>
        <p:txBody>
          <a:bodyPr>
            <a:normAutofit/>
          </a:bodyPr>
          <a:lstStyle/>
          <a:p>
            <a:r>
              <a:rPr lang="en-US" sz="4000" b="1" i="1" dirty="0" smtClean="0">
                <a:latin typeface="Athelas" charset="0"/>
                <a:ea typeface="Athelas" charset="0"/>
                <a:cs typeface="Athelas" charset="0"/>
              </a:rPr>
              <a:t>By Oliver Blogg</a:t>
            </a:r>
            <a:endParaRPr lang="en-US" sz="4000" b="1" i="1" dirty="0">
              <a:latin typeface="Athelas" charset="0"/>
              <a:ea typeface="Athelas" charset="0"/>
              <a:cs typeface="Athelas" charset="0"/>
            </a:endParaRPr>
          </a:p>
        </p:txBody>
      </p:sp>
    </p:spTree>
    <p:extLst>
      <p:ext uri="{BB962C8B-B14F-4D97-AF65-F5344CB8AC3E}">
        <p14:creationId xmlns:p14="http://schemas.microsoft.com/office/powerpoint/2010/main" val="39205857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Word"/>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i="1" dirty="0" smtClean="0">
                <a:latin typeface="Athelas" charset="0"/>
                <a:ea typeface="Athelas" charset="0"/>
                <a:cs typeface="Athelas" charset="0"/>
              </a:rPr>
              <a:t>What is Islam?</a:t>
            </a:r>
            <a:endParaRPr lang="en-US" b="1" i="1" dirty="0">
              <a:latin typeface="Athelas" charset="0"/>
              <a:ea typeface="Athelas" charset="0"/>
              <a:cs typeface="Athelas" charset="0"/>
            </a:endParaRPr>
          </a:p>
        </p:txBody>
      </p:sp>
      <p:sp>
        <p:nvSpPr>
          <p:cNvPr id="9" name="Content Placeholder 8"/>
          <p:cNvSpPr>
            <a:spLocks noGrp="1"/>
          </p:cNvSpPr>
          <p:nvPr>
            <p:ph idx="1"/>
          </p:nvPr>
        </p:nvSpPr>
        <p:spPr>
          <a:xfrm>
            <a:off x="0" y="3800702"/>
            <a:ext cx="9116989" cy="4308872"/>
          </a:xfrm>
          <a:prstGeom prst="rect">
            <a:avLst/>
          </a:prstGeom>
        </p:spPr>
        <p:txBody>
          <a:bodyPr wrap="square">
            <a:spAutoFit/>
          </a:bodyPr>
          <a:lstStyle/>
          <a:p>
            <a:endParaRPr lang="en-US" dirty="0"/>
          </a:p>
          <a:p>
            <a:r>
              <a:rPr lang="en-US" b="1" i="1" dirty="0">
                <a:solidFill>
                  <a:schemeClr val="accent2">
                    <a:lumMod val="40000"/>
                    <a:lumOff val="60000"/>
                  </a:schemeClr>
                </a:solidFill>
                <a:latin typeface="Athelas" charset="0"/>
                <a:ea typeface="Athelas" charset="0"/>
                <a:cs typeface="Athelas" charset="0"/>
              </a:rPr>
              <a:t>Islam is the second largest religion in the world after </a:t>
            </a:r>
            <a:r>
              <a:rPr lang="en-US" b="1" i="1" dirty="0" smtClean="0">
                <a:solidFill>
                  <a:schemeClr val="accent2">
                    <a:lumMod val="40000"/>
                    <a:lumOff val="60000"/>
                  </a:schemeClr>
                </a:solidFill>
                <a:latin typeface="Athelas" charset="0"/>
                <a:ea typeface="Athelas" charset="0"/>
                <a:cs typeface="Athelas" charset="0"/>
              </a:rPr>
              <a:t>Christianity and people who follow </a:t>
            </a:r>
            <a:r>
              <a:rPr lang="en-US" b="1" i="1" dirty="0">
                <a:solidFill>
                  <a:schemeClr val="accent2">
                    <a:lumMod val="40000"/>
                    <a:lumOff val="60000"/>
                  </a:schemeClr>
                </a:solidFill>
                <a:latin typeface="Athelas" charset="0"/>
                <a:ea typeface="Athelas" charset="0"/>
                <a:cs typeface="Athelas" charset="0"/>
              </a:rPr>
              <a:t>I</a:t>
            </a:r>
            <a:r>
              <a:rPr lang="en-US" b="1" i="1" dirty="0" smtClean="0">
                <a:solidFill>
                  <a:schemeClr val="accent2">
                    <a:lumMod val="40000"/>
                    <a:lumOff val="60000"/>
                  </a:schemeClr>
                </a:solidFill>
                <a:latin typeface="Athelas" charset="0"/>
                <a:ea typeface="Athelas" charset="0"/>
                <a:cs typeface="Athelas" charset="0"/>
              </a:rPr>
              <a:t>slam are called Muslims. They read from their holy book the Quran</a:t>
            </a:r>
            <a:r>
              <a:rPr lang="en-US" b="1" i="1" dirty="0">
                <a:solidFill>
                  <a:schemeClr val="accent2">
                    <a:lumMod val="40000"/>
                    <a:lumOff val="60000"/>
                  </a:schemeClr>
                </a:solidFill>
                <a:latin typeface="Athelas" charset="0"/>
                <a:ea typeface="Athelas" charset="0"/>
                <a:cs typeface="Athelas" charset="0"/>
              </a:rPr>
              <a:t>.</a:t>
            </a:r>
            <a:r>
              <a:rPr lang="en-US" b="1" i="1" dirty="0" smtClean="0">
                <a:solidFill>
                  <a:schemeClr val="accent2">
                    <a:lumMod val="40000"/>
                    <a:lumOff val="60000"/>
                  </a:schemeClr>
                </a:solidFill>
                <a:latin typeface="Athelas" charset="0"/>
                <a:ea typeface="Athelas" charset="0"/>
                <a:cs typeface="Athelas" charset="0"/>
              </a:rPr>
              <a:t> </a:t>
            </a:r>
            <a:r>
              <a:rPr lang="en-US" b="1" i="1" dirty="0">
                <a:solidFill>
                  <a:schemeClr val="accent2">
                    <a:lumMod val="40000"/>
                    <a:lumOff val="60000"/>
                  </a:schemeClr>
                </a:solidFill>
                <a:latin typeface="Athelas" charset="0"/>
                <a:ea typeface="Athelas" charset="0"/>
                <a:cs typeface="Athelas" charset="0"/>
              </a:rPr>
              <a:t>Islam started in Mecca, in modern-day Saudi Arabia, during the time of the prophet Muhammad’s life. Today, the faith has spread all over the </a:t>
            </a:r>
            <a:r>
              <a:rPr lang="en-US" b="1" i="1" dirty="0" smtClean="0">
                <a:solidFill>
                  <a:schemeClr val="accent2">
                    <a:lumMod val="40000"/>
                    <a:lumOff val="60000"/>
                  </a:schemeClr>
                </a:solidFill>
                <a:latin typeface="Athelas" charset="0"/>
                <a:ea typeface="Athelas" charset="0"/>
                <a:cs typeface="Athelas" charset="0"/>
              </a:rPr>
              <a:t>world.</a:t>
            </a:r>
            <a:endParaRPr lang="en-US" b="1" i="1" dirty="0">
              <a:solidFill>
                <a:schemeClr val="accent2">
                  <a:lumMod val="40000"/>
                  <a:lumOff val="60000"/>
                </a:schemeClr>
              </a:solidFill>
              <a:latin typeface="Athelas" charset="0"/>
              <a:ea typeface="Athelas" charset="0"/>
              <a:cs typeface="Athelas" charset="0"/>
            </a:endParaRPr>
          </a:p>
          <a:p>
            <a:pPr marL="285750" indent="-285750">
              <a:buFont typeface="Arial" charset="0"/>
              <a:buChar char="•"/>
            </a:pPr>
            <a:endParaRPr lang="en-US" b="1" i="1" dirty="0">
              <a:solidFill>
                <a:schemeClr val="accent2">
                  <a:lumMod val="40000"/>
                  <a:lumOff val="60000"/>
                </a:schemeClr>
              </a:solidFill>
              <a:latin typeface="Athelas" charset="0"/>
              <a:ea typeface="Athelas" charset="0"/>
              <a:cs typeface="Athelas" charset="0"/>
            </a:endParaRPr>
          </a:p>
          <a:p>
            <a:endParaRPr lang="en-US" dirty="0" smtClean="0"/>
          </a:p>
          <a:p>
            <a:endParaRPr lang="en-US" dirty="0"/>
          </a:p>
          <a:p>
            <a:endParaRPr lang="en-US" dirty="0" smtClean="0"/>
          </a:p>
          <a:p>
            <a:endParaRPr lang="en-US" dirty="0"/>
          </a:p>
        </p:txBody>
      </p:sp>
      <p:pic>
        <p:nvPicPr>
          <p:cNvPr id="11" name="Picture 2" descr="slam is Not a Mere Doctrin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9450" y="1"/>
            <a:ext cx="5162549" cy="3365307"/>
          </a:xfrm>
          <a:prstGeom prst="rect">
            <a:avLst/>
          </a:prstGeom>
          <a:noFill/>
          <a:extLst>
            <a:ext uri="{909E8E84-426E-40DD-AFC4-6F175D3DCCD1}">
              <a14:hiddenFill xmlns:a14="http://schemas.microsoft.com/office/drawing/2010/main">
                <a:solidFill>
                  <a:srgbClr val="FFFFFF"/>
                </a:solidFill>
              </a14:hiddenFill>
            </a:ext>
          </a:extLst>
        </p:spPr>
      </p:pic>
      <p:sp>
        <p:nvSpPr>
          <p:cNvPr id="10" name="AutoShape 4" descr="hings I've learned about Islam while living in an Islamic country"/>
          <p:cNvSpPr>
            <a:spLocks noChangeAspect="1" noChangeArrowheads="1"/>
          </p:cNvSpPr>
          <p:nvPr/>
        </p:nvSpPr>
        <p:spPr bwMode="auto">
          <a:xfrm>
            <a:off x="-152400" y="-636253"/>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2" name="AutoShape 6" descr="hings I've learned about Islam while living in an Islamic country"/>
          <p:cNvSpPr>
            <a:spLocks noChangeAspect="1" noChangeArrowheads="1"/>
          </p:cNvSpPr>
          <p:nvPr/>
        </p:nvSpPr>
        <p:spPr bwMode="auto">
          <a:xfrm>
            <a:off x="33337" y="-462232"/>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 name="AutoShape 8" descr="hings I've learned about Islam while living in an Islamic country"/>
          <p:cNvSpPr>
            <a:spLocks noChangeAspect="1" noChangeArrowheads="1"/>
          </p:cNvSpPr>
          <p:nvPr/>
        </p:nvSpPr>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 name="AutoShape 10" descr="hings I've learned about Islam while living in an Islamic country"/>
          <p:cNvSpPr>
            <a:spLocks noChangeAspect="1" noChangeArrowheads="1"/>
          </p:cNvSpPr>
          <p:nvPr/>
        </p:nvSpPr>
        <p:spPr bwMode="auto">
          <a:xfrm>
            <a:off x="152400" y="152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 name="AutoShape 12" descr="hings I've learned about Islam while living in an Islamic country"/>
          <p:cNvSpPr>
            <a:spLocks noChangeAspect="1" noChangeArrowheads="1"/>
          </p:cNvSpPr>
          <p:nvPr/>
        </p:nvSpPr>
        <p:spPr bwMode="auto">
          <a:xfrm>
            <a:off x="304800" y="-693348"/>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40" name="Picture 16" descr="slam - Five Pillars, Nation of Islam &amp; Definition - HISTOR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43975" y="3365308"/>
            <a:ext cx="3248024" cy="34926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8217919"/>
      </p:ext>
    </p:extLst>
  </p:cSld>
  <p:clrMapOvr>
    <a:masterClrMapping/>
  </p:clrMapOvr>
  <p:transition spd="slow">
    <p:fade thruBlk="1"/>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i="1" dirty="0" smtClean="0">
                <a:latin typeface="Athelas" charset="0"/>
                <a:ea typeface="Athelas" charset="0"/>
                <a:cs typeface="Athelas" charset="0"/>
              </a:rPr>
              <a:t>What are the rules of being a good Muslim?</a:t>
            </a:r>
            <a:endParaRPr lang="en-US" b="1" i="1" dirty="0">
              <a:latin typeface="Athelas" charset="0"/>
              <a:ea typeface="Athelas" charset="0"/>
              <a:cs typeface="Athelas" charset="0"/>
            </a:endParaRPr>
          </a:p>
        </p:txBody>
      </p:sp>
      <p:sp>
        <p:nvSpPr>
          <p:cNvPr id="4" name="Content Placeholder 2"/>
          <p:cNvSpPr>
            <a:spLocks noGrp="1"/>
          </p:cNvSpPr>
          <p:nvPr>
            <p:ph idx="1"/>
          </p:nvPr>
        </p:nvSpPr>
        <p:spPr/>
        <p:txBody>
          <a:bodyPr>
            <a:normAutofit/>
          </a:bodyPr>
          <a:lstStyle/>
          <a:p>
            <a:r>
              <a:rPr lang="en-US" b="1" i="1" dirty="0" smtClean="0">
                <a:latin typeface="Athelas" charset="0"/>
                <a:ea typeface="Athelas" charset="0"/>
                <a:cs typeface="Athelas" charset="0"/>
              </a:rPr>
              <a:t>Muslims are guided by ‘The Five Pillars of Islam’ set out in the Quran, whereas Christians and Jews follow ‘The Ten Commandments’ set out in The Bible.</a:t>
            </a:r>
            <a:endParaRPr lang="en-US" b="1" i="1" dirty="0">
              <a:latin typeface="Athelas" charset="0"/>
              <a:ea typeface="Athelas" charset="0"/>
              <a:cs typeface="Athelas" charset="0"/>
            </a:endParaRPr>
          </a:p>
          <a:p>
            <a:r>
              <a:rPr lang="en-US" b="1" i="1" dirty="0" smtClean="0">
                <a:latin typeface="Athelas" charset="0"/>
                <a:ea typeface="Athelas" charset="0"/>
                <a:cs typeface="Athelas" charset="0"/>
              </a:rPr>
              <a:t>‘The Five Pillars of Islam’ are also known as  ‘the five pillars of faith’.</a:t>
            </a:r>
          </a:p>
          <a:p>
            <a:endParaRPr lang="en-US" dirty="0"/>
          </a:p>
        </p:txBody>
      </p:sp>
    </p:spTree>
    <p:extLst>
      <p:ext uri="{BB962C8B-B14F-4D97-AF65-F5344CB8AC3E}">
        <p14:creationId xmlns:p14="http://schemas.microsoft.com/office/powerpoint/2010/main" val="153740149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Word"/>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i="1" dirty="0">
                <a:solidFill>
                  <a:schemeClr val="accent2">
                    <a:lumMod val="40000"/>
                    <a:lumOff val="60000"/>
                  </a:schemeClr>
                </a:solidFill>
                <a:latin typeface="Athelas" charset="0"/>
                <a:ea typeface="Athelas" charset="0"/>
                <a:cs typeface="Athelas" charset="0"/>
              </a:rPr>
              <a:t>What is the 1</a:t>
            </a:r>
            <a:r>
              <a:rPr lang="en-US" b="1" i="1" baseline="30000" dirty="0">
                <a:solidFill>
                  <a:schemeClr val="accent2">
                    <a:lumMod val="40000"/>
                    <a:lumOff val="60000"/>
                  </a:schemeClr>
                </a:solidFill>
                <a:latin typeface="Athelas" charset="0"/>
                <a:ea typeface="Athelas" charset="0"/>
                <a:cs typeface="Athelas" charset="0"/>
              </a:rPr>
              <a:t>st</a:t>
            </a:r>
            <a:r>
              <a:rPr lang="en-US" b="1" i="1" dirty="0">
                <a:solidFill>
                  <a:schemeClr val="accent2">
                    <a:lumMod val="40000"/>
                    <a:lumOff val="60000"/>
                  </a:schemeClr>
                </a:solidFill>
                <a:latin typeface="Athelas" charset="0"/>
                <a:ea typeface="Athelas" charset="0"/>
                <a:cs typeface="Athelas" charset="0"/>
              </a:rPr>
              <a:t> Pillar of </a:t>
            </a:r>
            <a:r>
              <a:rPr lang="en-US" b="1" i="1" dirty="0" smtClean="0">
                <a:solidFill>
                  <a:schemeClr val="accent2">
                    <a:lumMod val="40000"/>
                    <a:lumOff val="60000"/>
                  </a:schemeClr>
                </a:solidFill>
                <a:latin typeface="Athelas" charset="0"/>
                <a:ea typeface="Athelas" charset="0"/>
                <a:cs typeface="Athelas" charset="0"/>
              </a:rPr>
              <a:t>Islam?</a:t>
            </a:r>
            <a:r>
              <a:rPr lang="en-US" b="1" i="1" dirty="0" smtClean="0">
                <a:latin typeface="Athelas" charset="0"/>
                <a:ea typeface="Athelas" charset="0"/>
                <a:cs typeface="Athelas" charset="0"/>
              </a:rPr>
              <a:t/>
            </a:r>
            <a:br>
              <a:rPr lang="en-US" b="1" i="1" dirty="0" smtClean="0">
                <a:latin typeface="Athelas" charset="0"/>
                <a:ea typeface="Athelas" charset="0"/>
                <a:cs typeface="Athelas" charset="0"/>
              </a:rPr>
            </a:br>
            <a:r>
              <a:rPr lang="en-US" b="1" i="1" dirty="0">
                <a:latin typeface="Athelas" charset="0"/>
                <a:ea typeface="Athelas" charset="0"/>
                <a:cs typeface="Athelas" charset="0"/>
              </a:rPr>
              <a:t/>
            </a:r>
            <a:br>
              <a:rPr lang="en-US" b="1" i="1" dirty="0">
                <a:latin typeface="Athelas" charset="0"/>
                <a:ea typeface="Athelas" charset="0"/>
                <a:cs typeface="Athelas" charset="0"/>
              </a:rPr>
            </a:br>
            <a:r>
              <a:rPr lang="en-US" sz="4000" dirty="0"/>
              <a:t> </a:t>
            </a:r>
            <a:r>
              <a:rPr lang="en-US" sz="4000" dirty="0" smtClean="0"/>
              <a:t>                     </a:t>
            </a:r>
            <a:r>
              <a:rPr lang="en-US" sz="4000" b="1" i="1" u="sng" dirty="0" smtClean="0">
                <a:latin typeface="Athelas" charset="0"/>
                <a:ea typeface="Athelas" charset="0"/>
                <a:cs typeface="Athelas" charset="0"/>
              </a:rPr>
              <a:t>SHAHADA</a:t>
            </a:r>
            <a:endParaRPr lang="en-US" dirty="0"/>
          </a:p>
        </p:txBody>
      </p:sp>
      <p:sp>
        <p:nvSpPr>
          <p:cNvPr id="3" name="Content Placeholder 2"/>
          <p:cNvSpPr>
            <a:spLocks noGrp="1"/>
          </p:cNvSpPr>
          <p:nvPr>
            <p:ph idx="1"/>
          </p:nvPr>
        </p:nvSpPr>
        <p:spPr/>
        <p:txBody>
          <a:bodyPr>
            <a:norm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b="1" i="1" dirty="0" smtClean="0">
                <a:solidFill>
                  <a:schemeClr val="accent2">
                    <a:lumMod val="40000"/>
                    <a:lumOff val="60000"/>
                  </a:schemeClr>
                </a:solidFill>
                <a:latin typeface="Athelas" charset="0"/>
                <a:ea typeface="Athelas" charset="0"/>
                <a:cs typeface="Athelas" charset="0"/>
              </a:rPr>
              <a:t>Shahada is the Muslims profession of faith (‘there is no god but Allah and Muhammad is the messenger of Allah’).</a:t>
            </a:r>
            <a:endParaRPr lang="en-US" b="1" i="1" dirty="0">
              <a:solidFill>
                <a:schemeClr val="accent2">
                  <a:lumMod val="40000"/>
                  <a:lumOff val="60000"/>
                </a:schemeClr>
              </a:solidFill>
              <a:latin typeface="Athelas" charset="0"/>
              <a:ea typeface="Athelas" charset="0"/>
              <a:cs typeface="Athelas" charset="0"/>
            </a:endParaRPr>
          </a:p>
        </p:txBody>
      </p:sp>
    </p:spTree>
    <p:extLst>
      <p:ext uri="{BB962C8B-B14F-4D97-AF65-F5344CB8AC3E}">
        <p14:creationId xmlns:p14="http://schemas.microsoft.com/office/powerpoint/2010/main" val="1233135580"/>
      </p:ext>
    </p:extLst>
  </p:cSld>
  <p:clrMapOvr>
    <a:masterClrMapping/>
  </p:clrMapOvr>
  <p:transition spd="slow">
    <p:randomBa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9631" y="651164"/>
            <a:ext cx="9905998" cy="1905000"/>
          </a:xfrm>
        </p:spPr>
        <p:txBody>
          <a:bodyPr/>
          <a:lstStyle/>
          <a:p>
            <a:r>
              <a:rPr lang="en-US" b="1" i="1" dirty="0">
                <a:latin typeface="Athelas" charset="0"/>
                <a:ea typeface="Athelas" charset="0"/>
                <a:cs typeface="Athelas" charset="0"/>
              </a:rPr>
              <a:t>What is </a:t>
            </a:r>
            <a:r>
              <a:rPr lang="en-US" b="1" i="1" dirty="0" smtClean="0">
                <a:latin typeface="Athelas" charset="0"/>
                <a:ea typeface="Athelas" charset="0"/>
                <a:cs typeface="Athelas" charset="0"/>
              </a:rPr>
              <a:t>the </a:t>
            </a:r>
            <a:r>
              <a:rPr lang="en-US" b="1" i="1" dirty="0">
                <a:latin typeface="Athelas" charset="0"/>
                <a:ea typeface="Athelas" charset="0"/>
                <a:cs typeface="Athelas" charset="0"/>
              </a:rPr>
              <a:t>2</a:t>
            </a:r>
            <a:r>
              <a:rPr lang="en-US" b="1" i="1" baseline="30000" dirty="0">
                <a:latin typeface="Athelas" charset="0"/>
                <a:ea typeface="Athelas" charset="0"/>
                <a:cs typeface="Athelas" charset="0"/>
              </a:rPr>
              <a:t>nd</a:t>
            </a:r>
            <a:r>
              <a:rPr lang="en-US" b="1" i="1" dirty="0">
                <a:latin typeface="Athelas" charset="0"/>
                <a:ea typeface="Athelas" charset="0"/>
                <a:cs typeface="Athelas" charset="0"/>
              </a:rPr>
              <a:t> Pillar of Islam</a:t>
            </a:r>
            <a:r>
              <a:rPr lang="en-US" b="1" i="1" dirty="0" smtClean="0">
                <a:latin typeface="Athelas" charset="0"/>
                <a:ea typeface="Athelas" charset="0"/>
                <a:cs typeface="Athelas" charset="0"/>
              </a:rPr>
              <a:t>?</a:t>
            </a:r>
            <a:br>
              <a:rPr lang="en-US" b="1" i="1" dirty="0" smtClean="0">
                <a:latin typeface="Athelas" charset="0"/>
                <a:ea typeface="Athelas" charset="0"/>
                <a:cs typeface="Athelas" charset="0"/>
              </a:rPr>
            </a:br>
            <a:r>
              <a:rPr lang="en-US" b="1" i="1" dirty="0">
                <a:latin typeface="Athelas" charset="0"/>
                <a:ea typeface="Athelas" charset="0"/>
                <a:cs typeface="Athelas" charset="0"/>
              </a:rPr>
              <a:t> </a:t>
            </a:r>
            <a:r>
              <a:rPr lang="en-US" b="1" i="1" dirty="0" smtClean="0">
                <a:latin typeface="Athelas" charset="0"/>
                <a:ea typeface="Athelas" charset="0"/>
                <a:cs typeface="Athelas" charset="0"/>
              </a:rPr>
              <a:t> </a:t>
            </a:r>
            <a:br>
              <a:rPr lang="en-US" b="1" i="1" dirty="0" smtClean="0">
                <a:latin typeface="Athelas" charset="0"/>
                <a:ea typeface="Athelas" charset="0"/>
                <a:cs typeface="Athelas" charset="0"/>
              </a:rPr>
            </a:br>
            <a:r>
              <a:rPr lang="en-US" b="1" i="1" dirty="0">
                <a:latin typeface="Athelas" charset="0"/>
                <a:ea typeface="Athelas" charset="0"/>
                <a:cs typeface="Athelas" charset="0"/>
              </a:rPr>
              <a:t> </a:t>
            </a:r>
            <a:r>
              <a:rPr lang="en-US" b="1" i="1" dirty="0" smtClean="0">
                <a:latin typeface="Athelas" charset="0"/>
                <a:ea typeface="Athelas" charset="0"/>
                <a:cs typeface="Athelas" charset="0"/>
              </a:rPr>
              <a:t>                             </a:t>
            </a:r>
            <a:r>
              <a:rPr lang="en-US" b="1" i="1" u="sng" dirty="0" err="1" smtClean="0">
                <a:latin typeface="Athelas" charset="0"/>
                <a:ea typeface="Athelas" charset="0"/>
                <a:cs typeface="Athelas" charset="0"/>
              </a:rPr>
              <a:t>SALAh</a:t>
            </a:r>
            <a:endParaRPr lang="en-US" b="1" i="1" dirty="0">
              <a:latin typeface="Athelas" charset="0"/>
              <a:ea typeface="Athelas" charset="0"/>
              <a:cs typeface="Athelas" charset="0"/>
            </a:endParaRPr>
          </a:p>
        </p:txBody>
      </p:sp>
      <p:sp>
        <p:nvSpPr>
          <p:cNvPr id="3" name="Content Placeholder 2"/>
          <p:cNvSpPr>
            <a:spLocks noGrp="1"/>
          </p:cNvSpPr>
          <p:nvPr>
            <p:ph idx="1"/>
          </p:nvPr>
        </p:nvSpPr>
        <p:spPr/>
        <p:txBody>
          <a:bodyPr/>
          <a:lstStyle/>
          <a:p>
            <a:r>
              <a:rPr lang="en-US" b="1" i="1" dirty="0" smtClean="0">
                <a:latin typeface="Athelas" charset="0"/>
                <a:ea typeface="Athelas" charset="0"/>
                <a:cs typeface="Athelas" charset="0"/>
              </a:rPr>
              <a:t>Salah is the ritual prayer of Muslims and it must be performed five times a day: before sunrise, early afternoon, late afternoon, sunset, at night.</a:t>
            </a:r>
            <a:endParaRPr lang="en-US" b="1" i="1" dirty="0">
              <a:latin typeface="Athelas" charset="0"/>
              <a:ea typeface="Athelas" charset="0"/>
              <a:cs typeface="Athelas" charset="0"/>
            </a:endParaRPr>
          </a:p>
        </p:txBody>
      </p:sp>
    </p:spTree>
    <p:extLst>
      <p:ext uri="{BB962C8B-B14F-4D97-AF65-F5344CB8AC3E}">
        <p14:creationId xmlns:p14="http://schemas.microsoft.com/office/powerpoint/2010/main" val="140075617"/>
      </p:ext>
    </p:extLst>
  </p:cSld>
  <p:clrMapOvr>
    <a:masterClrMapping/>
  </p:clrMapOvr>
  <p:transition spd="slow">
    <p:push/>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i="1" dirty="0">
                <a:latin typeface="Athelas" charset="0"/>
                <a:ea typeface="Athelas" charset="0"/>
                <a:cs typeface="Athelas" charset="0"/>
              </a:rPr>
              <a:t>What is the 3</a:t>
            </a:r>
            <a:r>
              <a:rPr lang="en-US" b="1" i="1" baseline="30000" dirty="0">
                <a:latin typeface="Athelas" charset="0"/>
                <a:ea typeface="Athelas" charset="0"/>
                <a:cs typeface="Athelas" charset="0"/>
              </a:rPr>
              <a:t>rd</a:t>
            </a:r>
            <a:r>
              <a:rPr lang="en-US" b="1" i="1" dirty="0">
                <a:latin typeface="Athelas" charset="0"/>
                <a:ea typeface="Athelas" charset="0"/>
                <a:cs typeface="Athelas" charset="0"/>
              </a:rPr>
              <a:t> Pillar of Islam</a:t>
            </a:r>
            <a:r>
              <a:rPr lang="en-US" b="1" i="1" dirty="0" smtClean="0">
                <a:latin typeface="Athelas" charset="0"/>
                <a:ea typeface="Athelas" charset="0"/>
                <a:cs typeface="Athelas" charset="0"/>
              </a:rPr>
              <a:t>?</a:t>
            </a:r>
            <a:br>
              <a:rPr lang="en-US" b="1" i="1" dirty="0" smtClean="0">
                <a:latin typeface="Athelas" charset="0"/>
                <a:ea typeface="Athelas" charset="0"/>
                <a:cs typeface="Athelas" charset="0"/>
              </a:rPr>
            </a:br>
            <a:r>
              <a:rPr lang="en-US" b="1" i="1" dirty="0">
                <a:latin typeface="Athelas" charset="0"/>
                <a:ea typeface="Athelas" charset="0"/>
                <a:cs typeface="Athelas" charset="0"/>
              </a:rPr>
              <a:t/>
            </a:r>
            <a:br>
              <a:rPr lang="en-US" b="1" i="1" dirty="0">
                <a:latin typeface="Athelas" charset="0"/>
                <a:ea typeface="Athelas" charset="0"/>
                <a:cs typeface="Athelas" charset="0"/>
              </a:rPr>
            </a:br>
            <a:r>
              <a:rPr lang="en-US" b="1" i="1" dirty="0" smtClean="0">
                <a:latin typeface="Athelas" charset="0"/>
                <a:ea typeface="Athelas" charset="0"/>
                <a:cs typeface="Athelas" charset="0"/>
              </a:rPr>
              <a:t>                        </a:t>
            </a:r>
            <a:r>
              <a:rPr lang="en-US" b="1" i="1" u="sng" dirty="0" err="1" smtClean="0">
                <a:latin typeface="Athelas" charset="0"/>
                <a:ea typeface="Athelas" charset="0"/>
                <a:cs typeface="Athelas" charset="0"/>
              </a:rPr>
              <a:t>Sawm</a:t>
            </a:r>
            <a:endParaRPr lang="en-US" b="1" i="1" dirty="0">
              <a:latin typeface="Athelas" charset="0"/>
              <a:ea typeface="Athelas" charset="0"/>
              <a:cs typeface="Athelas" charset="0"/>
            </a:endParaRPr>
          </a:p>
        </p:txBody>
      </p:sp>
      <p:sp>
        <p:nvSpPr>
          <p:cNvPr id="3" name="Content Placeholder 2"/>
          <p:cNvSpPr>
            <a:spLocks noGrp="1"/>
          </p:cNvSpPr>
          <p:nvPr>
            <p:ph idx="1"/>
          </p:nvPr>
        </p:nvSpPr>
        <p:spPr/>
        <p:txBody>
          <a:bodyPr/>
          <a:lstStyle/>
          <a:p>
            <a:r>
              <a:rPr lang="en-US" b="1" i="1" dirty="0" err="1" smtClean="0">
                <a:latin typeface="Athelas" charset="0"/>
                <a:ea typeface="Athelas" charset="0"/>
                <a:cs typeface="Athelas" charset="0"/>
              </a:rPr>
              <a:t>Sawm</a:t>
            </a:r>
            <a:r>
              <a:rPr lang="en-US" b="1" i="1" dirty="0" smtClean="0">
                <a:latin typeface="Athelas" charset="0"/>
                <a:ea typeface="Athelas" charset="0"/>
                <a:cs typeface="Athelas" charset="0"/>
              </a:rPr>
              <a:t> means fasting from dusk till dawn during  daylight hours in the month of </a:t>
            </a:r>
            <a:r>
              <a:rPr lang="en-US" b="1" i="1" dirty="0" err="1" smtClean="0">
                <a:latin typeface="Athelas" charset="0"/>
                <a:ea typeface="Athelas" charset="0"/>
                <a:cs typeface="Athelas" charset="0"/>
              </a:rPr>
              <a:t>ramadam</a:t>
            </a:r>
            <a:r>
              <a:rPr lang="en-US" b="1" i="1" dirty="0" smtClean="0">
                <a:latin typeface="Athelas" charset="0"/>
                <a:ea typeface="Athelas" charset="0"/>
                <a:cs typeface="Athelas" charset="0"/>
              </a:rPr>
              <a:t> .</a:t>
            </a:r>
            <a:endParaRPr lang="en-US" b="1" i="1" dirty="0">
              <a:latin typeface="Athelas" charset="0"/>
              <a:ea typeface="Athelas" charset="0"/>
              <a:cs typeface="Athelas" charset="0"/>
            </a:endParaRPr>
          </a:p>
        </p:txBody>
      </p:sp>
    </p:spTree>
    <p:extLst>
      <p:ext uri="{BB962C8B-B14F-4D97-AF65-F5344CB8AC3E}">
        <p14:creationId xmlns:p14="http://schemas.microsoft.com/office/powerpoint/2010/main" val="8965323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i="1" dirty="0">
                <a:latin typeface="Athelas" charset="0"/>
                <a:ea typeface="Athelas" charset="0"/>
                <a:cs typeface="Athelas" charset="0"/>
              </a:rPr>
              <a:t>What is the 4</a:t>
            </a:r>
            <a:r>
              <a:rPr lang="en-US" b="1" i="1" baseline="30000" dirty="0">
                <a:latin typeface="Athelas" charset="0"/>
                <a:ea typeface="Athelas" charset="0"/>
                <a:cs typeface="Athelas" charset="0"/>
              </a:rPr>
              <a:t>th</a:t>
            </a:r>
            <a:r>
              <a:rPr lang="en-US" b="1" i="1" dirty="0">
                <a:latin typeface="Athelas" charset="0"/>
                <a:ea typeface="Athelas" charset="0"/>
                <a:cs typeface="Athelas" charset="0"/>
              </a:rPr>
              <a:t> Pillar of Islam</a:t>
            </a:r>
            <a:r>
              <a:rPr lang="en-US" b="1" i="1" dirty="0" smtClean="0">
                <a:latin typeface="Athelas" charset="0"/>
                <a:ea typeface="Athelas" charset="0"/>
                <a:cs typeface="Athelas" charset="0"/>
              </a:rPr>
              <a:t>?</a:t>
            </a:r>
            <a:br>
              <a:rPr lang="en-US" b="1" i="1" dirty="0" smtClean="0">
                <a:latin typeface="Athelas" charset="0"/>
                <a:ea typeface="Athelas" charset="0"/>
                <a:cs typeface="Athelas" charset="0"/>
              </a:rPr>
            </a:br>
            <a:r>
              <a:rPr lang="en-US" b="1" i="1" dirty="0">
                <a:latin typeface="Athelas" charset="0"/>
                <a:ea typeface="Athelas" charset="0"/>
                <a:cs typeface="Athelas" charset="0"/>
              </a:rPr>
              <a:t/>
            </a:r>
            <a:br>
              <a:rPr lang="en-US" b="1" i="1" dirty="0">
                <a:latin typeface="Athelas" charset="0"/>
                <a:ea typeface="Athelas" charset="0"/>
                <a:cs typeface="Athelas" charset="0"/>
              </a:rPr>
            </a:br>
            <a:r>
              <a:rPr lang="en-US" b="1" i="1" dirty="0" smtClean="0">
                <a:latin typeface="Athelas" charset="0"/>
                <a:ea typeface="Athelas" charset="0"/>
                <a:cs typeface="Athelas" charset="0"/>
              </a:rPr>
              <a:t>                                    </a:t>
            </a:r>
            <a:r>
              <a:rPr lang="en-US" b="1" i="1" u="sng" dirty="0" err="1" smtClean="0">
                <a:latin typeface="Athelas" charset="0"/>
                <a:ea typeface="Athelas" charset="0"/>
                <a:cs typeface="Athelas" charset="0"/>
              </a:rPr>
              <a:t>Zakah</a:t>
            </a:r>
            <a:endParaRPr lang="en-US" b="1" i="1" dirty="0">
              <a:latin typeface="Athelas" charset="0"/>
              <a:ea typeface="Athelas" charset="0"/>
              <a:cs typeface="Athelas" charset="0"/>
            </a:endParaRPr>
          </a:p>
        </p:txBody>
      </p:sp>
      <p:sp>
        <p:nvSpPr>
          <p:cNvPr id="3" name="Content Placeholder 2"/>
          <p:cNvSpPr>
            <a:spLocks noGrp="1"/>
          </p:cNvSpPr>
          <p:nvPr>
            <p:ph idx="1"/>
          </p:nvPr>
        </p:nvSpPr>
        <p:spPr/>
        <p:txBody>
          <a:bodyPr/>
          <a:lstStyle/>
          <a:p>
            <a:r>
              <a:rPr lang="en-US" b="1" i="1" dirty="0" err="1" smtClean="0">
                <a:latin typeface="Athelas" charset="0"/>
                <a:ea typeface="Athelas" charset="0"/>
                <a:cs typeface="Athelas" charset="0"/>
              </a:rPr>
              <a:t>Zakah</a:t>
            </a:r>
            <a:r>
              <a:rPr lang="en-US" b="1" i="1" dirty="0" smtClean="0">
                <a:latin typeface="Athelas" charset="0"/>
                <a:ea typeface="Athelas" charset="0"/>
                <a:cs typeface="Athelas" charset="0"/>
              </a:rPr>
              <a:t> means (‘that which purifies’) and is considered a way to purify ones income and health by giving personal wealth, such as your time and care , to those in need.</a:t>
            </a:r>
            <a:endParaRPr lang="en-US" b="1" i="1" dirty="0">
              <a:latin typeface="Athelas" charset="0"/>
              <a:ea typeface="Athelas" charset="0"/>
              <a:cs typeface="Athelas" charset="0"/>
            </a:endParaRPr>
          </a:p>
        </p:txBody>
      </p:sp>
    </p:spTree>
    <p:extLst>
      <p:ext uri="{BB962C8B-B14F-4D97-AF65-F5344CB8AC3E}">
        <p14:creationId xmlns:p14="http://schemas.microsoft.com/office/powerpoint/2010/main" val="1287622952"/>
      </p:ext>
    </p:extLst>
  </p:cSld>
  <p:clrMapOvr>
    <a:masterClrMapping/>
  </p:clrMapOvr>
  <mc:AlternateContent xmlns:mc="http://schemas.openxmlformats.org/markup-compatibility/2006" xmlns:p14="http://schemas.microsoft.com/office/powerpoint/2010/main">
    <mc:Choice Requires="p14">
      <p:transition spd="slow" p14:dur="1500">
        <p14:ripple dir="ld"/>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i="1" dirty="0">
                <a:latin typeface="Athelas" charset="0"/>
                <a:ea typeface="Athelas" charset="0"/>
                <a:cs typeface="Athelas" charset="0"/>
              </a:rPr>
              <a:t>What is the 5</a:t>
            </a:r>
            <a:r>
              <a:rPr lang="en-US" b="1" i="1" baseline="30000" dirty="0">
                <a:latin typeface="Athelas" charset="0"/>
                <a:ea typeface="Athelas" charset="0"/>
                <a:cs typeface="Athelas" charset="0"/>
              </a:rPr>
              <a:t>th</a:t>
            </a:r>
            <a:r>
              <a:rPr lang="en-US" b="1" i="1" dirty="0">
                <a:latin typeface="Athelas" charset="0"/>
                <a:ea typeface="Athelas" charset="0"/>
                <a:cs typeface="Athelas" charset="0"/>
              </a:rPr>
              <a:t> Pillar of Islam</a:t>
            </a:r>
            <a:r>
              <a:rPr lang="en-US" b="1" i="1" dirty="0" smtClean="0">
                <a:latin typeface="Athelas" charset="0"/>
                <a:ea typeface="Athelas" charset="0"/>
                <a:cs typeface="Athelas" charset="0"/>
              </a:rPr>
              <a:t>?</a:t>
            </a:r>
            <a:br>
              <a:rPr lang="en-US" b="1" i="1" dirty="0" smtClean="0">
                <a:latin typeface="Athelas" charset="0"/>
                <a:ea typeface="Athelas" charset="0"/>
                <a:cs typeface="Athelas" charset="0"/>
              </a:rPr>
            </a:br>
            <a:r>
              <a:rPr lang="en-US" b="1" i="1" dirty="0">
                <a:latin typeface="Athelas" charset="0"/>
                <a:ea typeface="Athelas" charset="0"/>
                <a:cs typeface="Athelas" charset="0"/>
              </a:rPr>
              <a:t/>
            </a:r>
            <a:br>
              <a:rPr lang="en-US" b="1" i="1" dirty="0">
                <a:latin typeface="Athelas" charset="0"/>
                <a:ea typeface="Athelas" charset="0"/>
                <a:cs typeface="Athelas" charset="0"/>
              </a:rPr>
            </a:br>
            <a:r>
              <a:rPr lang="en-US" b="1" i="1" dirty="0" smtClean="0">
                <a:latin typeface="Athelas" charset="0"/>
                <a:ea typeface="Athelas" charset="0"/>
                <a:cs typeface="Athelas" charset="0"/>
              </a:rPr>
              <a:t>                                </a:t>
            </a:r>
            <a:r>
              <a:rPr lang="en-US" b="1" i="1" u="sng" dirty="0" smtClean="0">
                <a:latin typeface="Athelas" charset="0"/>
                <a:ea typeface="Athelas" charset="0"/>
                <a:cs typeface="Athelas" charset="0"/>
              </a:rPr>
              <a:t>HAJJ</a:t>
            </a:r>
            <a:endParaRPr lang="en-US" b="1" i="1" dirty="0">
              <a:latin typeface="Athelas" charset="0"/>
              <a:ea typeface="Athelas" charset="0"/>
              <a:cs typeface="Athelas" charset="0"/>
            </a:endParaRPr>
          </a:p>
        </p:txBody>
      </p:sp>
      <p:sp>
        <p:nvSpPr>
          <p:cNvPr id="3" name="Content Placeholder 2"/>
          <p:cNvSpPr>
            <a:spLocks noGrp="1"/>
          </p:cNvSpPr>
          <p:nvPr>
            <p:ph idx="1"/>
          </p:nvPr>
        </p:nvSpPr>
        <p:spPr/>
        <p:txBody>
          <a:bodyPr/>
          <a:lstStyle/>
          <a:p>
            <a:r>
              <a:rPr lang="en-US" b="1" i="1" dirty="0" smtClean="0">
                <a:latin typeface="Athelas" charset="0"/>
                <a:ea typeface="Athelas" charset="0"/>
                <a:cs typeface="Athelas" charset="0"/>
              </a:rPr>
              <a:t>Hajj is the greater pilgrimage to Mecca. Mecca takes place in the last month of the year and every Muslim is expected to go there at least once in their lifetime.</a:t>
            </a:r>
            <a:endParaRPr lang="en-US" b="1" i="1" dirty="0">
              <a:latin typeface="Athelas" charset="0"/>
              <a:ea typeface="Athelas" charset="0"/>
              <a:cs typeface="Athelas" charset="0"/>
            </a:endParaRPr>
          </a:p>
        </p:txBody>
      </p:sp>
    </p:spTree>
    <p:extLst>
      <p:ext uri="{BB962C8B-B14F-4D97-AF65-F5344CB8AC3E}">
        <p14:creationId xmlns:p14="http://schemas.microsoft.com/office/powerpoint/2010/main" val="1782742952"/>
      </p:ext>
    </p:extLst>
  </p:cSld>
  <p:clrMapOvr>
    <a:masterClrMapping/>
  </p:clrMapOvr>
  <p:transition spd="slow">
    <p:wheel spokes="1"/>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i="1" dirty="0" smtClean="0">
                <a:latin typeface="Athelas" charset="0"/>
                <a:ea typeface="Athelas" charset="0"/>
                <a:cs typeface="Athelas" charset="0"/>
              </a:rPr>
              <a:t>That is the five pillars of </a:t>
            </a:r>
            <a:r>
              <a:rPr lang="en-US" b="1" i="1" dirty="0">
                <a:latin typeface="Athelas" charset="0"/>
                <a:ea typeface="Athelas" charset="0"/>
                <a:cs typeface="Athelas" charset="0"/>
              </a:rPr>
              <a:t>I</a:t>
            </a:r>
            <a:r>
              <a:rPr lang="en-US" b="1" i="1" dirty="0" smtClean="0">
                <a:latin typeface="Athelas" charset="0"/>
                <a:ea typeface="Athelas" charset="0"/>
                <a:cs typeface="Athelas" charset="0"/>
              </a:rPr>
              <a:t>slam</a:t>
            </a:r>
            <a:endParaRPr lang="en-US" b="1" i="1" dirty="0">
              <a:latin typeface="Athelas" charset="0"/>
              <a:ea typeface="Athelas" charset="0"/>
              <a:cs typeface="Athelas" charset="0"/>
            </a:endParaRPr>
          </a:p>
        </p:txBody>
      </p:sp>
      <p:pic>
        <p:nvPicPr>
          <p:cNvPr id="2050" name="Picture 2" descr="he Five pillars of Islam are very important to Islam. They must ..."/>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809384" y="3089564"/>
            <a:ext cx="6382616" cy="376843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ive Pillars of Islam | Islamic Articl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951018"/>
            <a:ext cx="5809384" cy="39069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7694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Single" invX="1"/>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esh">
  <a:themeElements>
    <a:clrScheme name="Mesh">
      <a:dk1>
        <a:sysClr val="windowText" lastClr="000000"/>
      </a:dk1>
      <a:lt1>
        <a:sysClr val="window" lastClr="FFFFFF"/>
      </a:lt1>
      <a:dk2>
        <a:srgbClr val="363D46"/>
      </a:dk2>
      <a:lt2>
        <a:srgbClr val="EBEBEB"/>
      </a:lt2>
      <a:accent1>
        <a:srgbClr val="6F6F6F"/>
      </a:accent1>
      <a:accent2>
        <a:srgbClr val="BFBFA5"/>
      </a:accent2>
      <a:accent3>
        <a:srgbClr val="DCD084"/>
      </a:accent3>
      <a:accent4>
        <a:srgbClr val="E7BF5F"/>
      </a:accent4>
      <a:accent5>
        <a:srgbClr val="E9A039"/>
      </a:accent5>
      <a:accent6>
        <a:srgbClr val="CF7133"/>
      </a:accent6>
      <a:hlink>
        <a:srgbClr val="F28943"/>
      </a:hlink>
      <a:folHlink>
        <a:srgbClr val="F1B76C"/>
      </a:folHlink>
    </a:clrScheme>
    <a:fontScheme name="Mesh">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Mesh">
      <a:fillStyleLst>
        <a:solidFill>
          <a:schemeClr val="phClr"/>
        </a:solidFill>
        <a:gradFill rotWithShape="1">
          <a:gsLst>
            <a:gs pos="0">
              <a:schemeClr val="phClr">
                <a:tint val="60000"/>
                <a:lumMod val="110000"/>
              </a:schemeClr>
            </a:gs>
            <a:gs pos="100000">
              <a:schemeClr val="phClr">
                <a:tint val="82000"/>
              </a:schemeClr>
            </a:gs>
          </a:gsLst>
          <a:lin ang="5400000" scaled="0"/>
        </a:gradFill>
        <a:gradFill rotWithShape="1">
          <a:gsLst>
            <a:gs pos="0">
              <a:schemeClr val="phClr">
                <a:tint val="96000"/>
                <a:lumMod val="104000"/>
              </a:schemeClr>
            </a:gs>
            <a:gs pos="100000">
              <a:schemeClr val="phClr">
                <a:shade val="84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50800" dist="25400" dir="13500000">
              <a:srgbClr val="000000">
                <a:alpha val="55000"/>
              </a:srgbClr>
            </a:innerShdw>
          </a:effectLst>
        </a:effectStyle>
        <a:effectStyle>
          <a:effectLst>
            <a:outerShdw blurRad="50800" dist="38100" dir="5400000" rotWithShape="0">
              <a:srgbClr val="000000">
                <a:alpha val="60000"/>
              </a:srgbClr>
            </a:outerShdw>
          </a:effectLst>
          <a:scene3d>
            <a:camera prst="orthographicFront">
              <a:rot lat="0" lon="0" rev="0"/>
            </a:camera>
            <a:lightRig rig="threePt" dir="tl"/>
          </a:scene3d>
          <a:sp3d>
            <a:bevelT w="25400" h="25400" prst="slope"/>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28000"/>
                <a:satMod val="94000"/>
                <a:lumMod val="20000"/>
              </a:schemeClr>
              <a:schemeClr val="phClr">
                <a:tint val="94000"/>
                <a:shade val="84000"/>
                <a:satMod val="148000"/>
                <a:lumMod val="114000"/>
              </a:schemeClr>
            </a:duotone>
          </a:blip>
          <a:stretch/>
        </a:blipFill>
      </a:bgFillStyleLst>
    </a:fmtScheme>
  </a:themeElements>
  <a:objectDefaults/>
  <a:extraClrSchemeLst/>
  <a:extLst>
    <a:ext uri="{05A4C25C-085E-4340-85A3-A5531E510DB2}">
      <thm15:themeFamily xmlns:thm15="http://schemas.microsoft.com/office/thememl/2012/main" name="Mesh" id="{789EC3FE-34FD-429C-9918-760025E6C145}" vid="{B8BE45C0-8141-4D58-8C71-A009BC26FBBB}"/>
    </a:ext>
  </a:extLst>
</a:theme>
</file>

<file path=docProps/app.xml><?xml version="1.0" encoding="utf-8"?>
<Properties xmlns="http://schemas.openxmlformats.org/officeDocument/2006/extended-properties" xmlns:vt="http://schemas.openxmlformats.org/officeDocument/2006/docPropsVTypes">
  <Template>Mesh</Template>
  <TotalTime>146</TotalTime>
  <Words>316</Words>
  <Application>Microsoft Office PowerPoint</Application>
  <PresentationFormat>Widescreen</PresentationFormat>
  <Paragraphs>22</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Athelas</vt:lpstr>
      <vt:lpstr>Century Gothic</vt:lpstr>
      <vt:lpstr>Mesh</vt:lpstr>
      <vt:lpstr>The five pillars of islam</vt:lpstr>
      <vt:lpstr>What is Islam?</vt:lpstr>
      <vt:lpstr>What are the rules of being a good Muslim?</vt:lpstr>
      <vt:lpstr>What is the 1st Pillar of Islam?                        SHAHADA</vt:lpstr>
      <vt:lpstr>What is the 2nd Pillar of Islam?                                  SALAh</vt:lpstr>
      <vt:lpstr>What is the 3rd Pillar of Islam?                          Sawm</vt:lpstr>
      <vt:lpstr>What is the 4th Pillar of Islam?                                      Zakah</vt:lpstr>
      <vt:lpstr>What is the 5th Pillar of Islam?                                  HAJJ</vt:lpstr>
      <vt:lpstr>That is the five pillars of Islam</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five pillars of islam</dc:title>
  <dc:creator>Blogg, Ken</dc:creator>
  <cp:lastModifiedBy>Julie David</cp:lastModifiedBy>
  <cp:revision>12</cp:revision>
  <dcterms:created xsi:type="dcterms:W3CDTF">2020-05-24T10:07:21Z</dcterms:created>
  <dcterms:modified xsi:type="dcterms:W3CDTF">2020-06-03T11:38:46Z</dcterms:modified>
</cp:coreProperties>
</file>