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  <p:sldId id="263" r:id="rId9"/>
    <p:sldId id="270" r:id="rId10"/>
    <p:sldId id="265" r:id="rId11"/>
    <p:sldId id="266" r:id="rId12"/>
    <p:sldId id="267" r:id="rId13"/>
    <p:sldId id="268" r:id="rId14"/>
    <p:sldId id="269" r:id="rId15"/>
    <p:sldId id="264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D7CCEF-9373-4622-64E5-6922A403E155}" v="256" dt="2020-04-14T15:00:39.590"/>
    <p1510:client id="{D101FC46-102C-8D10-7451-0F8579DAE809}" v="1989" dt="2020-04-14T14:54:10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14T13:41:31.37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14T14:26:06.63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14T14:35:34.03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14T14:58:32.88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865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016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245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98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465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6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83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70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03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37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85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3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s://www.youtube.com/watch?v=6Cdd87z7P3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bbc.co.uk/bitesize/clips/zkpmhy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8882" y="639193"/>
            <a:ext cx="3571810" cy="3573516"/>
          </a:xfrm>
        </p:spPr>
        <p:txBody>
          <a:bodyPr>
            <a:normAutofit/>
          </a:bodyPr>
          <a:lstStyle/>
          <a:p>
            <a:r>
              <a:rPr lang="en-US" sz="5800">
                <a:cs typeface="Calibri Light"/>
              </a:rPr>
              <a:t>PSHE </a:t>
            </a:r>
            <a:endParaRPr lang="en-US" sz="5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b="1">
                <a:cs typeface="Calibri"/>
              </a:rPr>
              <a:t>Year 4 Summer Term</a:t>
            </a:r>
          </a:p>
          <a:p>
            <a:pPr>
              <a:lnSpc>
                <a:spcPct val="100000"/>
              </a:lnSpc>
            </a:pPr>
            <a:r>
              <a:rPr lang="en-US" b="1">
                <a:cs typeface="Calibri"/>
              </a:rPr>
              <a:t>Putting together the pieces to celebrate our special relationships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27432"/>
          </a:xfrm>
          <a:custGeom>
            <a:avLst/>
            <a:gdLst>
              <a:gd name="connsiteX0" fmla="*/ 0 w 3255095"/>
              <a:gd name="connsiteY0" fmla="*/ 0 h 27432"/>
              <a:gd name="connsiteX1" fmla="*/ 618468 w 3255095"/>
              <a:gd name="connsiteY1" fmla="*/ 0 h 27432"/>
              <a:gd name="connsiteX2" fmla="*/ 1269487 w 3255095"/>
              <a:gd name="connsiteY2" fmla="*/ 0 h 27432"/>
              <a:gd name="connsiteX3" fmla="*/ 1953057 w 3255095"/>
              <a:gd name="connsiteY3" fmla="*/ 0 h 27432"/>
              <a:gd name="connsiteX4" fmla="*/ 2636627 w 3255095"/>
              <a:gd name="connsiteY4" fmla="*/ 0 h 27432"/>
              <a:gd name="connsiteX5" fmla="*/ 3255095 w 3255095"/>
              <a:gd name="connsiteY5" fmla="*/ 0 h 27432"/>
              <a:gd name="connsiteX6" fmla="*/ 3255095 w 3255095"/>
              <a:gd name="connsiteY6" fmla="*/ 27432 h 27432"/>
              <a:gd name="connsiteX7" fmla="*/ 2538974 w 3255095"/>
              <a:gd name="connsiteY7" fmla="*/ 27432 h 27432"/>
              <a:gd name="connsiteX8" fmla="*/ 1822853 w 3255095"/>
              <a:gd name="connsiteY8" fmla="*/ 27432 h 27432"/>
              <a:gd name="connsiteX9" fmla="*/ 1171834 w 3255095"/>
              <a:gd name="connsiteY9" fmla="*/ 27432 h 27432"/>
              <a:gd name="connsiteX10" fmla="*/ 0 w 3255095"/>
              <a:gd name="connsiteY10" fmla="*/ 27432 h 27432"/>
              <a:gd name="connsiteX11" fmla="*/ 0 w 3255095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27432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3929" y="7395"/>
                  <a:pt x="3255140" y="21864"/>
                  <a:pt x="3255095" y="27432"/>
                </a:cubicBezTo>
                <a:cubicBezTo>
                  <a:pt x="3088545" y="32347"/>
                  <a:pt x="2687475" y="16563"/>
                  <a:pt x="2538974" y="27432"/>
                </a:cubicBezTo>
                <a:cubicBezTo>
                  <a:pt x="2390473" y="38301"/>
                  <a:pt x="2137381" y="185"/>
                  <a:pt x="1822853" y="27432"/>
                </a:cubicBezTo>
                <a:cubicBezTo>
                  <a:pt x="1508325" y="54679"/>
                  <a:pt x="1466437" y="29529"/>
                  <a:pt x="1171834" y="27432"/>
                </a:cubicBezTo>
                <a:cubicBezTo>
                  <a:pt x="877231" y="25335"/>
                  <a:pt x="561097" y="46787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55095" h="27432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5288" y="12649"/>
                  <a:pt x="3254107" y="17989"/>
                  <a:pt x="3255095" y="27432"/>
                </a:cubicBezTo>
                <a:cubicBezTo>
                  <a:pt x="3120743" y="25834"/>
                  <a:pt x="2759628" y="51606"/>
                  <a:pt x="2604076" y="27432"/>
                </a:cubicBezTo>
                <a:cubicBezTo>
                  <a:pt x="2448524" y="3258"/>
                  <a:pt x="2184336" y="28743"/>
                  <a:pt x="1887955" y="27432"/>
                </a:cubicBezTo>
                <a:cubicBezTo>
                  <a:pt x="1591574" y="26121"/>
                  <a:pt x="1548845" y="16014"/>
                  <a:pt x="1334589" y="27432"/>
                </a:cubicBezTo>
                <a:cubicBezTo>
                  <a:pt x="1120333" y="38850"/>
                  <a:pt x="996014" y="18806"/>
                  <a:pt x="683570" y="27432"/>
                </a:cubicBezTo>
                <a:cubicBezTo>
                  <a:pt x="371126" y="36058"/>
                  <a:pt x="198687" y="25311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577EA9-C47B-4739-B08D-C79B96342F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" r="6" b="6"/>
          <a:stretch/>
        </p:blipFill>
        <p:spPr>
          <a:xfrm>
            <a:off x="4654296" y="1387198"/>
            <a:ext cx="7214616" cy="405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4B533-D28F-447D-8D0F-FB9D8928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6000" dirty="0"/>
              <a:t>Overview</a:t>
            </a:r>
            <a:br>
              <a:rPr lang="en-US" sz="6000" dirty="0"/>
            </a:br>
            <a:r>
              <a:rPr lang="en-US" sz="6000" dirty="0"/>
              <a:t>Lesson 1</a:t>
            </a:r>
          </a:p>
        </p:txBody>
      </p:sp>
      <p:sp>
        <p:nvSpPr>
          <p:cNvPr id="12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4925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450070-CFEB-4382-9E1C-674E276DF4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3239349"/>
              </p:ext>
            </p:extLst>
          </p:nvPr>
        </p:nvGraphicFramePr>
        <p:xfrm>
          <a:off x="4648018" y="1322239"/>
          <a:ext cx="6900512" cy="4173308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6900512">
                  <a:extLst>
                    <a:ext uri="{9D8B030D-6E8A-4147-A177-3AD203B41FA5}">
                      <a16:colId xmlns:a16="http://schemas.microsoft.com/office/drawing/2014/main" val="3973572314"/>
                    </a:ext>
                  </a:extLst>
                </a:gridCol>
              </a:tblGrid>
              <a:tr h="41733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By the end of this lesson... </a:t>
                      </a:r>
                      <a:endParaRPr lang="en-US" dirty="0"/>
                    </a:p>
                    <a:p>
                      <a:pPr marL="457200" lvl="0" indent="-457200" algn="l"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will know how to make friends and sustain relationships</a:t>
                      </a:r>
                      <a:endParaRPr lang="en-US"/>
                    </a:p>
                    <a:p>
                      <a:pPr marL="228600" indent="-457200" algn="l"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can identify the web of relationships that I am part of</a:t>
                      </a:r>
                    </a:p>
                    <a:p>
                      <a:pPr marL="228600" indent="-457200" algn="l"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know how it feels to belong to a range of different relationships</a:t>
                      </a:r>
                    </a:p>
                    <a:p>
                      <a:pPr marL="457200" lvl="0" indent="-457200" algn="l"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can identify what I contribute to my relationships with others</a:t>
                      </a:r>
                    </a:p>
                  </a:txBody>
                  <a:tcPr marL="380776" marR="228466" marT="228466" marB="22846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rgbClr val="8F9A9D">
                          <a:alpha val="60000"/>
                        </a:srgb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25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366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96FC60-85D1-403A-B7DC-8904EA1DC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337" y="1101010"/>
            <a:ext cx="4102900" cy="27191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/>
              <a:t>What</a:t>
            </a:r>
            <a:r>
              <a:rPr lang="en-US" sz="4400" dirty="0"/>
              <a:t> do I know about Relationships?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27432"/>
          </a:xfrm>
          <a:custGeom>
            <a:avLst/>
            <a:gdLst>
              <a:gd name="connsiteX0" fmla="*/ 0 w 3255095"/>
              <a:gd name="connsiteY0" fmla="*/ 0 h 27432"/>
              <a:gd name="connsiteX1" fmla="*/ 618468 w 3255095"/>
              <a:gd name="connsiteY1" fmla="*/ 0 h 27432"/>
              <a:gd name="connsiteX2" fmla="*/ 1269487 w 3255095"/>
              <a:gd name="connsiteY2" fmla="*/ 0 h 27432"/>
              <a:gd name="connsiteX3" fmla="*/ 1953057 w 3255095"/>
              <a:gd name="connsiteY3" fmla="*/ 0 h 27432"/>
              <a:gd name="connsiteX4" fmla="*/ 2636627 w 3255095"/>
              <a:gd name="connsiteY4" fmla="*/ 0 h 27432"/>
              <a:gd name="connsiteX5" fmla="*/ 3255095 w 3255095"/>
              <a:gd name="connsiteY5" fmla="*/ 0 h 27432"/>
              <a:gd name="connsiteX6" fmla="*/ 3255095 w 3255095"/>
              <a:gd name="connsiteY6" fmla="*/ 27432 h 27432"/>
              <a:gd name="connsiteX7" fmla="*/ 2538974 w 3255095"/>
              <a:gd name="connsiteY7" fmla="*/ 27432 h 27432"/>
              <a:gd name="connsiteX8" fmla="*/ 1822853 w 3255095"/>
              <a:gd name="connsiteY8" fmla="*/ 27432 h 27432"/>
              <a:gd name="connsiteX9" fmla="*/ 1171834 w 3255095"/>
              <a:gd name="connsiteY9" fmla="*/ 27432 h 27432"/>
              <a:gd name="connsiteX10" fmla="*/ 0 w 3255095"/>
              <a:gd name="connsiteY10" fmla="*/ 27432 h 27432"/>
              <a:gd name="connsiteX11" fmla="*/ 0 w 3255095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27432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3929" y="7395"/>
                  <a:pt x="3255140" y="21864"/>
                  <a:pt x="3255095" y="27432"/>
                </a:cubicBezTo>
                <a:cubicBezTo>
                  <a:pt x="3088545" y="32347"/>
                  <a:pt x="2687475" y="16563"/>
                  <a:pt x="2538974" y="27432"/>
                </a:cubicBezTo>
                <a:cubicBezTo>
                  <a:pt x="2390473" y="38301"/>
                  <a:pt x="2137381" y="185"/>
                  <a:pt x="1822853" y="27432"/>
                </a:cubicBezTo>
                <a:cubicBezTo>
                  <a:pt x="1508325" y="54679"/>
                  <a:pt x="1466437" y="29529"/>
                  <a:pt x="1171834" y="27432"/>
                </a:cubicBezTo>
                <a:cubicBezTo>
                  <a:pt x="877231" y="25335"/>
                  <a:pt x="561097" y="46787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55095" h="27432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5288" y="12649"/>
                  <a:pt x="3254107" y="17989"/>
                  <a:pt x="3255095" y="27432"/>
                </a:cubicBezTo>
                <a:cubicBezTo>
                  <a:pt x="3120743" y="25834"/>
                  <a:pt x="2759628" y="51606"/>
                  <a:pt x="2604076" y="27432"/>
                </a:cubicBezTo>
                <a:cubicBezTo>
                  <a:pt x="2448524" y="3258"/>
                  <a:pt x="2184336" y="28743"/>
                  <a:pt x="1887955" y="27432"/>
                </a:cubicBezTo>
                <a:cubicBezTo>
                  <a:pt x="1591574" y="26121"/>
                  <a:pt x="1548845" y="16014"/>
                  <a:pt x="1334589" y="27432"/>
                </a:cubicBezTo>
                <a:cubicBezTo>
                  <a:pt x="1120333" y="38850"/>
                  <a:pt x="996014" y="18806"/>
                  <a:pt x="683570" y="27432"/>
                </a:cubicBezTo>
                <a:cubicBezTo>
                  <a:pt x="371126" y="36058"/>
                  <a:pt x="198687" y="25311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2F944B29-E30A-437E-94BE-D3DB1B385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4296" y="790967"/>
            <a:ext cx="7214616" cy="524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27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23FCD-AA9D-4F01-A40F-2851B0F98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There are lots of different kinds of relationships</a:t>
            </a:r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5F0FDAAF-0E21-4FAC-AEC6-884E78124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662" y="1987111"/>
            <a:ext cx="4464860" cy="2508597"/>
          </a:xfrm>
        </p:spPr>
      </p:pic>
      <p:pic>
        <p:nvPicPr>
          <p:cNvPr id="6" name="Picture 6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227BC237-24A2-4585-8F7D-84D01B040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2936" y="1984520"/>
            <a:ext cx="2322946" cy="2507961"/>
          </a:xfrm>
          <a:prstGeom prst="rect">
            <a:avLst/>
          </a:prstGeom>
        </p:spPr>
      </p:pic>
      <p:pic>
        <p:nvPicPr>
          <p:cNvPr id="8" name="Picture 8" descr="A close up of graphics&#10;&#10;Description generated with high confidence">
            <a:extLst>
              <a:ext uri="{FF2B5EF4-FFF2-40B4-BE49-F238E27FC236}">
                <a16:creationId xmlns:a16="http://schemas.microsoft.com/office/drawing/2014/main" id="{5296BD88-7746-4DFF-873E-BE343DB61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9534" y="4106286"/>
            <a:ext cx="2190750" cy="20859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8D4F4E-72E5-485C-B6EA-1EC8E6D93E05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5EB7E9-381F-4CD2-9725-53542DD9EB52}"/>
              </a:ext>
            </a:extLst>
          </p:cNvPr>
          <p:cNvSpPr txBox="1"/>
          <p:nvPr/>
        </p:nvSpPr>
        <p:spPr>
          <a:xfrm>
            <a:off x="9704821" y="368963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others can you think of?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123D64-2F75-4C0F-A96D-2E8447978584}"/>
              </a:ext>
            </a:extLst>
          </p:cNvPr>
          <p:cNvSpPr txBox="1"/>
          <p:nvPr/>
        </p:nvSpPr>
        <p:spPr>
          <a:xfrm>
            <a:off x="833582" y="4862946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are the relationships with your friends different to family members? </a:t>
            </a:r>
          </a:p>
          <a:p>
            <a:r>
              <a:rPr lang="en-US" dirty="0"/>
              <a:t>How do you keep your relationships healthy? </a:t>
            </a:r>
          </a:p>
        </p:txBody>
      </p:sp>
    </p:spTree>
    <p:extLst>
      <p:ext uri="{BB962C8B-B14F-4D97-AF65-F5344CB8AC3E}">
        <p14:creationId xmlns:p14="http://schemas.microsoft.com/office/powerpoint/2010/main" val="2388032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3B1BBA-0083-45CA-9E96-3D5D20845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800" dirty="0"/>
              <a:t>Who are the special people in your life?</a:t>
            </a: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27432"/>
          </a:xfrm>
          <a:custGeom>
            <a:avLst/>
            <a:gdLst>
              <a:gd name="connsiteX0" fmla="*/ 0 w 3255095"/>
              <a:gd name="connsiteY0" fmla="*/ 0 h 27432"/>
              <a:gd name="connsiteX1" fmla="*/ 618468 w 3255095"/>
              <a:gd name="connsiteY1" fmla="*/ 0 h 27432"/>
              <a:gd name="connsiteX2" fmla="*/ 1269487 w 3255095"/>
              <a:gd name="connsiteY2" fmla="*/ 0 h 27432"/>
              <a:gd name="connsiteX3" fmla="*/ 1953057 w 3255095"/>
              <a:gd name="connsiteY3" fmla="*/ 0 h 27432"/>
              <a:gd name="connsiteX4" fmla="*/ 2636627 w 3255095"/>
              <a:gd name="connsiteY4" fmla="*/ 0 h 27432"/>
              <a:gd name="connsiteX5" fmla="*/ 3255095 w 3255095"/>
              <a:gd name="connsiteY5" fmla="*/ 0 h 27432"/>
              <a:gd name="connsiteX6" fmla="*/ 3255095 w 3255095"/>
              <a:gd name="connsiteY6" fmla="*/ 27432 h 27432"/>
              <a:gd name="connsiteX7" fmla="*/ 2538974 w 3255095"/>
              <a:gd name="connsiteY7" fmla="*/ 27432 h 27432"/>
              <a:gd name="connsiteX8" fmla="*/ 1822853 w 3255095"/>
              <a:gd name="connsiteY8" fmla="*/ 27432 h 27432"/>
              <a:gd name="connsiteX9" fmla="*/ 1171834 w 3255095"/>
              <a:gd name="connsiteY9" fmla="*/ 27432 h 27432"/>
              <a:gd name="connsiteX10" fmla="*/ 0 w 3255095"/>
              <a:gd name="connsiteY10" fmla="*/ 27432 h 27432"/>
              <a:gd name="connsiteX11" fmla="*/ 0 w 3255095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27432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3929" y="7395"/>
                  <a:pt x="3255140" y="21864"/>
                  <a:pt x="3255095" y="27432"/>
                </a:cubicBezTo>
                <a:cubicBezTo>
                  <a:pt x="3088545" y="32347"/>
                  <a:pt x="2687475" y="16563"/>
                  <a:pt x="2538974" y="27432"/>
                </a:cubicBezTo>
                <a:cubicBezTo>
                  <a:pt x="2390473" y="38301"/>
                  <a:pt x="2137381" y="185"/>
                  <a:pt x="1822853" y="27432"/>
                </a:cubicBezTo>
                <a:cubicBezTo>
                  <a:pt x="1508325" y="54679"/>
                  <a:pt x="1466437" y="29529"/>
                  <a:pt x="1171834" y="27432"/>
                </a:cubicBezTo>
                <a:cubicBezTo>
                  <a:pt x="877231" y="25335"/>
                  <a:pt x="561097" y="46787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55095" h="27432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5288" y="12649"/>
                  <a:pt x="3254107" y="17989"/>
                  <a:pt x="3255095" y="27432"/>
                </a:cubicBezTo>
                <a:cubicBezTo>
                  <a:pt x="3120743" y="25834"/>
                  <a:pt x="2759628" y="51606"/>
                  <a:pt x="2604076" y="27432"/>
                </a:cubicBezTo>
                <a:cubicBezTo>
                  <a:pt x="2448524" y="3258"/>
                  <a:pt x="2184336" y="28743"/>
                  <a:pt x="1887955" y="27432"/>
                </a:cubicBezTo>
                <a:cubicBezTo>
                  <a:pt x="1591574" y="26121"/>
                  <a:pt x="1548845" y="16014"/>
                  <a:pt x="1334589" y="27432"/>
                </a:cubicBezTo>
                <a:cubicBezTo>
                  <a:pt x="1120333" y="38850"/>
                  <a:pt x="996014" y="18806"/>
                  <a:pt x="683570" y="27432"/>
                </a:cubicBezTo>
                <a:cubicBezTo>
                  <a:pt x="371126" y="36058"/>
                  <a:pt x="198687" y="25311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2" descr="A picture containing small, little, forest, riding&#10;&#10;Description generated with very high confidence">
            <a:extLst>
              <a:ext uri="{FF2B5EF4-FFF2-40B4-BE49-F238E27FC236}">
                <a16:creationId xmlns:a16="http://schemas.microsoft.com/office/drawing/2014/main" id="{D1386748-60AE-4ABA-AAFA-916473487D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4296" y="1014784"/>
            <a:ext cx="7214616" cy="480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297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BB41D1-5139-4B1C-965C-8AF9EBC59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en-US" sz="6000"/>
              <a:t>Who are the special people in my life?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4884261"/>
              <a:ext cx="360" cy="21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4868832"/>
                <a:ext cx="36000" cy="32709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10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4925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09039-24D2-431E-9939-EC8A2BE48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5006395"/>
            <a:ext cx="6894576" cy="14284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Can you build a web diagram of the relationships in your life starting in the middle with those closest to you?</a:t>
            </a:r>
          </a:p>
        </p:txBody>
      </p:sp>
      <p:pic>
        <p:nvPicPr>
          <p:cNvPr id="4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8D291203-4B15-48A5-AD33-9E4F9829F0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4296" y="642481"/>
            <a:ext cx="4836066" cy="4294632"/>
          </a:xfrm>
          <a:prstGeom prst="rect">
            <a:avLst/>
          </a:prstGeom>
        </p:spPr>
      </p:pic>
      <p:pic>
        <p:nvPicPr>
          <p:cNvPr id="6" name="Picture 6" descr="A picture containing toy, doll, drawing&#10;&#10;Description generated with very high confidence">
            <a:extLst>
              <a:ext uri="{FF2B5EF4-FFF2-40B4-BE49-F238E27FC236}">
                <a16:creationId xmlns:a16="http://schemas.microsoft.com/office/drawing/2014/main" id="{421414FF-F35B-40A0-95AF-C6A6B225DD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9011" y="2302885"/>
            <a:ext cx="771525" cy="95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69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C828CE-8104-4AE2-B3A2-DBEA2D854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300" dirty="0">
                <a:solidFill>
                  <a:srgbClr val="14B2B6"/>
                </a:solidFill>
              </a:rPr>
              <a:t>Think of a special person in your life and think about what </a:t>
            </a:r>
            <a:r>
              <a:rPr lang="en-US" sz="5300" dirty="0" err="1">
                <a:solidFill>
                  <a:srgbClr val="14B2B6"/>
                </a:solidFill>
              </a:rPr>
              <a:t>behaviour</a:t>
            </a:r>
            <a:r>
              <a:rPr lang="en-US" sz="5300" dirty="0">
                <a:solidFill>
                  <a:srgbClr val="14B2B6"/>
                </a:solidFill>
              </a:rPr>
              <a:t> you need to show to keep the relationship healthy.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361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4">
            <a:extLst>
              <a:ext uri="{FF2B5EF4-FFF2-40B4-BE49-F238E27FC236}">
                <a16:creationId xmlns:a16="http://schemas.microsoft.com/office/drawing/2014/main" id="{168AB93A-48BC-4C25-A3AD-C17B5A682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4DBC68-6997-429A-AFEA-5FB72DE00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8581" y="643467"/>
            <a:ext cx="3562483" cy="35692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800" dirty="0"/>
              <a:t>A good friend is...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5874" y="4409267"/>
            <a:ext cx="3242551" cy="27432"/>
          </a:xfrm>
          <a:custGeom>
            <a:avLst/>
            <a:gdLst>
              <a:gd name="connsiteX0" fmla="*/ 0 w 3242551"/>
              <a:gd name="connsiteY0" fmla="*/ 0 h 27432"/>
              <a:gd name="connsiteX1" fmla="*/ 616085 w 3242551"/>
              <a:gd name="connsiteY1" fmla="*/ 0 h 27432"/>
              <a:gd name="connsiteX2" fmla="*/ 1264595 w 3242551"/>
              <a:gd name="connsiteY2" fmla="*/ 0 h 27432"/>
              <a:gd name="connsiteX3" fmla="*/ 1945531 w 3242551"/>
              <a:gd name="connsiteY3" fmla="*/ 0 h 27432"/>
              <a:gd name="connsiteX4" fmla="*/ 2626466 w 3242551"/>
              <a:gd name="connsiteY4" fmla="*/ 0 h 27432"/>
              <a:gd name="connsiteX5" fmla="*/ 3242551 w 3242551"/>
              <a:gd name="connsiteY5" fmla="*/ 0 h 27432"/>
              <a:gd name="connsiteX6" fmla="*/ 3242551 w 3242551"/>
              <a:gd name="connsiteY6" fmla="*/ 27432 h 27432"/>
              <a:gd name="connsiteX7" fmla="*/ 2529190 w 3242551"/>
              <a:gd name="connsiteY7" fmla="*/ 27432 h 27432"/>
              <a:gd name="connsiteX8" fmla="*/ 1815829 w 3242551"/>
              <a:gd name="connsiteY8" fmla="*/ 27432 h 27432"/>
              <a:gd name="connsiteX9" fmla="*/ 1167318 w 3242551"/>
              <a:gd name="connsiteY9" fmla="*/ 27432 h 27432"/>
              <a:gd name="connsiteX10" fmla="*/ 0 w 3242551"/>
              <a:gd name="connsiteY10" fmla="*/ 27432 h 27432"/>
              <a:gd name="connsiteX11" fmla="*/ 0 w 3242551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42551" h="27432" fill="none" extrusionOk="0">
                <a:moveTo>
                  <a:pt x="0" y="0"/>
                </a:moveTo>
                <a:cubicBezTo>
                  <a:pt x="194108" y="-30346"/>
                  <a:pt x="476260" y="9901"/>
                  <a:pt x="616085" y="0"/>
                </a:cubicBezTo>
                <a:cubicBezTo>
                  <a:pt x="755911" y="-9901"/>
                  <a:pt x="955441" y="-31994"/>
                  <a:pt x="1264595" y="0"/>
                </a:cubicBezTo>
                <a:cubicBezTo>
                  <a:pt x="1573749" y="31994"/>
                  <a:pt x="1618785" y="-7447"/>
                  <a:pt x="1945531" y="0"/>
                </a:cubicBezTo>
                <a:cubicBezTo>
                  <a:pt x="2272277" y="7447"/>
                  <a:pt x="2390625" y="1646"/>
                  <a:pt x="2626466" y="0"/>
                </a:cubicBezTo>
                <a:cubicBezTo>
                  <a:pt x="2862308" y="-1646"/>
                  <a:pt x="3064770" y="5184"/>
                  <a:pt x="3242551" y="0"/>
                </a:cubicBezTo>
                <a:cubicBezTo>
                  <a:pt x="3241385" y="7395"/>
                  <a:pt x="3242596" y="21864"/>
                  <a:pt x="3242551" y="27432"/>
                </a:cubicBezTo>
                <a:cubicBezTo>
                  <a:pt x="3023282" y="59750"/>
                  <a:pt x="2875833" y="36030"/>
                  <a:pt x="2529190" y="27432"/>
                </a:cubicBezTo>
                <a:cubicBezTo>
                  <a:pt x="2182547" y="18834"/>
                  <a:pt x="2011286" y="10066"/>
                  <a:pt x="1815829" y="27432"/>
                </a:cubicBezTo>
                <a:cubicBezTo>
                  <a:pt x="1620372" y="44798"/>
                  <a:pt x="1410011" y="-1058"/>
                  <a:pt x="1167318" y="27432"/>
                </a:cubicBezTo>
                <a:cubicBezTo>
                  <a:pt x="924625" y="55922"/>
                  <a:pt x="241931" y="85033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42551" h="27432" stroke="0" extrusionOk="0">
                <a:moveTo>
                  <a:pt x="0" y="0"/>
                </a:moveTo>
                <a:cubicBezTo>
                  <a:pt x="292987" y="-12051"/>
                  <a:pt x="313221" y="-4437"/>
                  <a:pt x="616085" y="0"/>
                </a:cubicBezTo>
                <a:cubicBezTo>
                  <a:pt x="918950" y="4437"/>
                  <a:pt x="1001475" y="-7765"/>
                  <a:pt x="1167318" y="0"/>
                </a:cubicBezTo>
                <a:cubicBezTo>
                  <a:pt x="1333161" y="7765"/>
                  <a:pt x="1642740" y="34995"/>
                  <a:pt x="1880680" y="0"/>
                </a:cubicBezTo>
                <a:cubicBezTo>
                  <a:pt x="2118620" y="-34995"/>
                  <a:pt x="2326628" y="756"/>
                  <a:pt x="2496764" y="0"/>
                </a:cubicBezTo>
                <a:cubicBezTo>
                  <a:pt x="2666900" y="-756"/>
                  <a:pt x="2887316" y="25599"/>
                  <a:pt x="3242551" y="0"/>
                </a:cubicBezTo>
                <a:cubicBezTo>
                  <a:pt x="3242744" y="12649"/>
                  <a:pt x="3241563" y="17989"/>
                  <a:pt x="3242551" y="27432"/>
                </a:cubicBezTo>
                <a:cubicBezTo>
                  <a:pt x="3008998" y="-2757"/>
                  <a:pt x="2799879" y="44559"/>
                  <a:pt x="2594041" y="27432"/>
                </a:cubicBezTo>
                <a:cubicBezTo>
                  <a:pt x="2388203" y="10306"/>
                  <a:pt x="2212925" y="-2221"/>
                  <a:pt x="1880680" y="27432"/>
                </a:cubicBezTo>
                <a:cubicBezTo>
                  <a:pt x="1548435" y="57085"/>
                  <a:pt x="1523943" y="37041"/>
                  <a:pt x="1329446" y="27432"/>
                </a:cubicBezTo>
                <a:cubicBezTo>
                  <a:pt x="1134949" y="17823"/>
                  <a:pt x="919920" y="28299"/>
                  <a:pt x="680936" y="27432"/>
                </a:cubicBezTo>
                <a:cubicBezTo>
                  <a:pt x="441952" y="26566"/>
                  <a:pt x="273000" y="57219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8" descr="A close up of a mans face&#10;&#10;Description generated with very high confidence">
            <a:extLst>
              <a:ext uri="{FF2B5EF4-FFF2-40B4-BE49-F238E27FC236}">
                <a16:creationId xmlns:a16="http://schemas.microsoft.com/office/drawing/2014/main" id="{26E2F8CC-14F0-4F4F-AF7D-D92E77B2BC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6371" y="640080"/>
            <a:ext cx="4481953" cy="555040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72247DE-F470-495E-A6AF-3C8652CD02B2}"/>
              </a:ext>
            </a:extLst>
          </p:cNvPr>
          <p:cNvSpPr txBox="1"/>
          <p:nvPr/>
        </p:nvSpPr>
        <p:spPr>
          <a:xfrm>
            <a:off x="129309" y="48491"/>
            <a:ext cx="27432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/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2786332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4B533-D28F-447D-8D0F-FB9D8928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6000" dirty="0"/>
              <a:t>Overview</a:t>
            </a:r>
            <a:br>
              <a:rPr lang="en-US" sz="6000" dirty="0"/>
            </a:br>
            <a:r>
              <a:rPr lang="en-US" sz="6000" dirty="0"/>
              <a:t>Lesson 2</a:t>
            </a:r>
          </a:p>
        </p:txBody>
      </p:sp>
      <p:sp>
        <p:nvSpPr>
          <p:cNvPr id="12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4925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450070-CFEB-4382-9E1C-674E276DF4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354043"/>
              </p:ext>
            </p:extLst>
          </p:nvPr>
        </p:nvGraphicFramePr>
        <p:xfrm>
          <a:off x="4648018" y="1322239"/>
          <a:ext cx="6900512" cy="4173308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6900512">
                  <a:extLst>
                    <a:ext uri="{9D8B030D-6E8A-4147-A177-3AD203B41FA5}">
                      <a16:colId xmlns:a16="http://schemas.microsoft.com/office/drawing/2014/main" val="3973572314"/>
                    </a:ext>
                  </a:extLst>
                </a:gridCol>
              </a:tblGrid>
              <a:tr h="41733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By the end of this lesson... </a:t>
                      </a:r>
                      <a:endParaRPr lang="en-US" dirty="0"/>
                    </a:p>
                    <a:p>
                      <a:pPr marL="457200" lvl="0" indent="-457200" algn="l"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can identify someone I love</a:t>
                      </a:r>
                      <a:endParaRPr lang="en-US" dirty="0"/>
                    </a:p>
                    <a:p>
                      <a:pPr marL="228600" indent="-457200" algn="l"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can express why they are special to me</a:t>
                      </a:r>
                    </a:p>
                    <a:p>
                      <a:pPr marL="457200" lvl="0" indent="-457200" algn="l"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can understand how most people feel when they lose someone or something that is special</a:t>
                      </a:r>
                    </a:p>
                  </a:txBody>
                  <a:tcPr marL="380776" marR="228466" marT="228466" marB="22846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rgbClr val="8F9A9D">
                          <a:alpha val="60000"/>
                        </a:srgb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25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668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96FC60-85D1-403A-B7DC-8904EA1DC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700"/>
              <a:t>What do I know about Love?</a:t>
            </a: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onnsiteX0" fmla="*/ 0 w 11018520"/>
              <a:gd name="connsiteY0" fmla="*/ 0 h 18288"/>
              <a:gd name="connsiteX1" fmla="*/ 468287 w 11018520"/>
              <a:gd name="connsiteY1" fmla="*/ 0 h 18288"/>
              <a:gd name="connsiteX2" fmla="*/ 1156945 w 11018520"/>
              <a:gd name="connsiteY2" fmla="*/ 0 h 18288"/>
              <a:gd name="connsiteX3" fmla="*/ 1955787 w 11018520"/>
              <a:gd name="connsiteY3" fmla="*/ 0 h 18288"/>
              <a:gd name="connsiteX4" fmla="*/ 2313889 w 11018520"/>
              <a:gd name="connsiteY4" fmla="*/ 0 h 18288"/>
              <a:gd name="connsiteX5" fmla="*/ 2671991 w 11018520"/>
              <a:gd name="connsiteY5" fmla="*/ 0 h 18288"/>
              <a:gd name="connsiteX6" fmla="*/ 3581019 w 11018520"/>
              <a:gd name="connsiteY6" fmla="*/ 0 h 18288"/>
              <a:gd name="connsiteX7" fmla="*/ 4269677 w 11018520"/>
              <a:gd name="connsiteY7" fmla="*/ 0 h 18288"/>
              <a:gd name="connsiteX8" fmla="*/ 4627778 w 11018520"/>
              <a:gd name="connsiteY8" fmla="*/ 0 h 18288"/>
              <a:gd name="connsiteX9" fmla="*/ 5316436 w 11018520"/>
              <a:gd name="connsiteY9" fmla="*/ 0 h 18288"/>
              <a:gd name="connsiteX10" fmla="*/ 6225464 w 11018520"/>
              <a:gd name="connsiteY10" fmla="*/ 0 h 18288"/>
              <a:gd name="connsiteX11" fmla="*/ 6803936 w 11018520"/>
              <a:gd name="connsiteY11" fmla="*/ 0 h 18288"/>
              <a:gd name="connsiteX12" fmla="*/ 7382408 w 11018520"/>
              <a:gd name="connsiteY12" fmla="*/ 0 h 18288"/>
              <a:gd name="connsiteX13" fmla="*/ 8071066 w 11018520"/>
              <a:gd name="connsiteY13" fmla="*/ 0 h 18288"/>
              <a:gd name="connsiteX14" fmla="*/ 8869909 w 11018520"/>
              <a:gd name="connsiteY14" fmla="*/ 0 h 18288"/>
              <a:gd name="connsiteX15" fmla="*/ 9668751 w 11018520"/>
              <a:gd name="connsiteY15" fmla="*/ 0 h 18288"/>
              <a:gd name="connsiteX16" fmla="*/ 11018520 w 11018520"/>
              <a:gd name="connsiteY16" fmla="*/ 0 h 18288"/>
              <a:gd name="connsiteX17" fmla="*/ 11018520 w 11018520"/>
              <a:gd name="connsiteY17" fmla="*/ 18288 h 18288"/>
              <a:gd name="connsiteX18" fmla="*/ 10550233 w 11018520"/>
              <a:gd name="connsiteY18" fmla="*/ 18288 h 18288"/>
              <a:gd name="connsiteX19" fmla="*/ 9641205 w 11018520"/>
              <a:gd name="connsiteY19" fmla="*/ 18288 h 18288"/>
              <a:gd name="connsiteX20" fmla="*/ 8952548 w 11018520"/>
              <a:gd name="connsiteY20" fmla="*/ 18288 h 18288"/>
              <a:gd name="connsiteX21" fmla="*/ 8594446 w 11018520"/>
              <a:gd name="connsiteY21" fmla="*/ 18288 h 18288"/>
              <a:gd name="connsiteX22" fmla="*/ 7905788 w 11018520"/>
              <a:gd name="connsiteY22" fmla="*/ 18288 h 18288"/>
              <a:gd name="connsiteX23" fmla="*/ 7327316 w 11018520"/>
              <a:gd name="connsiteY23" fmla="*/ 18288 h 18288"/>
              <a:gd name="connsiteX24" fmla="*/ 6748844 w 11018520"/>
              <a:gd name="connsiteY24" fmla="*/ 18288 h 18288"/>
              <a:gd name="connsiteX25" fmla="*/ 6170371 w 11018520"/>
              <a:gd name="connsiteY25" fmla="*/ 18288 h 18288"/>
              <a:gd name="connsiteX26" fmla="*/ 5591899 w 11018520"/>
              <a:gd name="connsiteY26" fmla="*/ 18288 h 18288"/>
              <a:gd name="connsiteX27" fmla="*/ 4793056 w 11018520"/>
              <a:gd name="connsiteY27" fmla="*/ 18288 h 18288"/>
              <a:gd name="connsiteX28" fmla="*/ 4104399 w 11018520"/>
              <a:gd name="connsiteY28" fmla="*/ 18288 h 18288"/>
              <a:gd name="connsiteX29" fmla="*/ 3746297 w 11018520"/>
              <a:gd name="connsiteY29" fmla="*/ 18288 h 18288"/>
              <a:gd name="connsiteX30" fmla="*/ 3167825 w 11018520"/>
              <a:gd name="connsiteY30" fmla="*/ 18288 h 18288"/>
              <a:gd name="connsiteX31" fmla="*/ 2368982 w 11018520"/>
              <a:gd name="connsiteY31" fmla="*/ 18288 h 18288"/>
              <a:gd name="connsiteX32" fmla="*/ 1900695 w 11018520"/>
              <a:gd name="connsiteY32" fmla="*/ 18288 h 18288"/>
              <a:gd name="connsiteX33" fmla="*/ 991667 w 11018520"/>
              <a:gd name="connsiteY33" fmla="*/ 18288 h 18288"/>
              <a:gd name="connsiteX34" fmla="*/ 0 w 11018520"/>
              <a:gd name="connsiteY34" fmla="*/ 18288 h 18288"/>
              <a:gd name="connsiteX35" fmla="*/ 0 w 11018520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AC95B6B-ACE0-43D4-9BB9-F898A3E9D4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978"/>
          <a:stretch/>
        </p:blipFill>
        <p:spPr>
          <a:xfrm>
            <a:off x="3923385" y="2082431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90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D95FEE-39EB-452B-AC16-C4FA33C59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900"/>
              <a:t>Who and what are the things that I love?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27432"/>
          </a:xfrm>
          <a:custGeom>
            <a:avLst/>
            <a:gdLst>
              <a:gd name="connsiteX0" fmla="*/ 0 w 3255095"/>
              <a:gd name="connsiteY0" fmla="*/ 0 h 27432"/>
              <a:gd name="connsiteX1" fmla="*/ 618468 w 3255095"/>
              <a:gd name="connsiteY1" fmla="*/ 0 h 27432"/>
              <a:gd name="connsiteX2" fmla="*/ 1269487 w 3255095"/>
              <a:gd name="connsiteY2" fmla="*/ 0 h 27432"/>
              <a:gd name="connsiteX3" fmla="*/ 1953057 w 3255095"/>
              <a:gd name="connsiteY3" fmla="*/ 0 h 27432"/>
              <a:gd name="connsiteX4" fmla="*/ 2636627 w 3255095"/>
              <a:gd name="connsiteY4" fmla="*/ 0 h 27432"/>
              <a:gd name="connsiteX5" fmla="*/ 3255095 w 3255095"/>
              <a:gd name="connsiteY5" fmla="*/ 0 h 27432"/>
              <a:gd name="connsiteX6" fmla="*/ 3255095 w 3255095"/>
              <a:gd name="connsiteY6" fmla="*/ 27432 h 27432"/>
              <a:gd name="connsiteX7" fmla="*/ 2538974 w 3255095"/>
              <a:gd name="connsiteY7" fmla="*/ 27432 h 27432"/>
              <a:gd name="connsiteX8" fmla="*/ 1822853 w 3255095"/>
              <a:gd name="connsiteY8" fmla="*/ 27432 h 27432"/>
              <a:gd name="connsiteX9" fmla="*/ 1171834 w 3255095"/>
              <a:gd name="connsiteY9" fmla="*/ 27432 h 27432"/>
              <a:gd name="connsiteX10" fmla="*/ 0 w 3255095"/>
              <a:gd name="connsiteY10" fmla="*/ 27432 h 27432"/>
              <a:gd name="connsiteX11" fmla="*/ 0 w 3255095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27432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3929" y="7395"/>
                  <a:pt x="3255140" y="21864"/>
                  <a:pt x="3255095" y="27432"/>
                </a:cubicBezTo>
                <a:cubicBezTo>
                  <a:pt x="3088545" y="32347"/>
                  <a:pt x="2687475" y="16563"/>
                  <a:pt x="2538974" y="27432"/>
                </a:cubicBezTo>
                <a:cubicBezTo>
                  <a:pt x="2390473" y="38301"/>
                  <a:pt x="2137381" y="185"/>
                  <a:pt x="1822853" y="27432"/>
                </a:cubicBezTo>
                <a:cubicBezTo>
                  <a:pt x="1508325" y="54679"/>
                  <a:pt x="1466437" y="29529"/>
                  <a:pt x="1171834" y="27432"/>
                </a:cubicBezTo>
                <a:cubicBezTo>
                  <a:pt x="877231" y="25335"/>
                  <a:pt x="561097" y="46787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55095" h="27432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5288" y="12649"/>
                  <a:pt x="3254107" y="17989"/>
                  <a:pt x="3255095" y="27432"/>
                </a:cubicBezTo>
                <a:cubicBezTo>
                  <a:pt x="3120743" y="25834"/>
                  <a:pt x="2759628" y="51606"/>
                  <a:pt x="2604076" y="27432"/>
                </a:cubicBezTo>
                <a:cubicBezTo>
                  <a:pt x="2448524" y="3258"/>
                  <a:pt x="2184336" y="28743"/>
                  <a:pt x="1887955" y="27432"/>
                </a:cubicBezTo>
                <a:cubicBezTo>
                  <a:pt x="1591574" y="26121"/>
                  <a:pt x="1548845" y="16014"/>
                  <a:pt x="1334589" y="27432"/>
                </a:cubicBezTo>
                <a:cubicBezTo>
                  <a:pt x="1120333" y="38850"/>
                  <a:pt x="996014" y="18806"/>
                  <a:pt x="683570" y="27432"/>
                </a:cubicBezTo>
                <a:cubicBezTo>
                  <a:pt x="371126" y="36058"/>
                  <a:pt x="198687" y="25311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Love Letter">
            <a:extLst>
              <a:ext uri="{FF2B5EF4-FFF2-40B4-BE49-F238E27FC236}">
                <a16:creationId xmlns:a16="http://schemas.microsoft.com/office/drawing/2014/main" id="{EC2EE40B-07BB-4594-9A0C-9F4986848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86400" y="640080"/>
            <a:ext cx="5550408" cy="555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387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1C743-C33B-4AAD-ADAB-942ED7C23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en-US" sz="6000"/>
              <a:t>Let's read the story of one boy's special mouse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4884261"/>
              <a:ext cx="360" cy="21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4868832"/>
                <a:ext cx="36000" cy="32709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10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4925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3BACC-794B-4E17-819B-7B17A0A933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4798577"/>
            <a:ext cx="6894576" cy="14284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ea typeface="+mn-lt"/>
                <a:cs typeface="+mn-lt"/>
                <a:hlinkClick r:id="rId4"/>
              </a:rPr>
              <a:t>https://www.youtube.com/watch?v=6Cdd87z7P3g</a:t>
            </a:r>
            <a:endParaRPr lang="en-US" sz="2000">
              <a:ea typeface="+mn-lt"/>
              <a:cs typeface="+mn-lt"/>
            </a:endParaRPr>
          </a:p>
          <a:p>
            <a:endParaRPr lang="en-US" sz="2000"/>
          </a:p>
          <a:p>
            <a:endParaRPr lang="en-US" sz="2000"/>
          </a:p>
        </p:txBody>
      </p:sp>
      <p:pic>
        <p:nvPicPr>
          <p:cNvPr id="4" name="Picture 4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A5033BF5-9265-4F07-B1A2-19F35719A9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4296" y="630936"/>
            <a:ext cx="3693384" cy="391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045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B1CF7-6C75-4D9F-8D89-CC51DDF20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the story make you feel?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7B4F2-4339-4992-83AA-5C5BBAFBD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What feelings does the boy have about what happens?</a:t>
            </a:r>
          </a:p>
          <a:p>
            <a:r>
              <a:rPr lang="en-US" dirty="0"/>
              <a:t>Why are our pets special to us?</a:t>
            </a:r>
          </a:p>
        </p:txBody>
      </p:sp>
    </p:spTree>
    <p:extLst>
      <p:ext uri="{BB962C8B-B14F-4D97-AF65-F5344CB8AC3E}">
        <p14:creationId xmlns:p14="http://schemas.microsoft.com/office/powerpoint/2010/main" val="3611665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D72C6FD-B333-4C4B-BE36-F6DF2EE73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600"/>
              <a:t>Your Task...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8AA7C52-1204-42E7-896A-DB3CFE74B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Write a poem to a pet that you have lost</a:t>
            </a:r>
          </a:p>
          <a:p>
            <a:pPr marL="0" indent="0">
              <a:buNone/>
            </a:pPr>
            <a:r>
              <a:rPr lang="en-US" dirty="0"/>
              <a:t>OR</a:t>
            </a:r>
          </a:p>
          <a:p>
            <a:r>
              <a:rPr lang="en-US" dirty="0"/>
              <a:t>Write a poem to someone special in your life now – what makes them special?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330B737-6226-44D7-8A7D-2C387CDDE4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6842" y="640080"/>
            <a:ext cx="4183380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0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4B533-D28F-447D-8D0F-FB9D8928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6000" dirty="0"/>
              <a:t>Overview</a:t>
            </a:r>
            <a:br>
              <a:rPr lang="en-US" sz="6000" dirty="0"/>
            </a:br>
            <a:r>
              <a:rPr lang="en-US" sz="6000" dirty="0"/>
              <a:t>Lesson 3</a:t>
            </a:r>
          </a:p>
        </p:txBody>
      </p:sp>
      <p:sp>
        <p:nvSpPr>
          <p:cNvPr id="12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4925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450070-CFEB-4382-9E1C-674E276DF4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547405"/>
              </p:ext>
            </p:extLst>
          </p:nvPr>
        </p:nvGraphicFramePr>
        <p:xfrm>
          <a:off x="4648018" y="1322239"/>
          <a:ext cx="6900512" cy="4173308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6900512">
                  <a:extLst>
                    <a:ext uri="{9D8B030D-6E8A-4147-A177-3AD203B41FA5}">
                      <a16:colId xmlns:a16="http://schemas.microsoft.com/office/drawing/2014/main" val="3973572314"/>
                    </a:ext>
                  </a:extLst>
                </a:gridCol>
              </a:tblGrid>
              <a:tr h="41733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By the end of this lesson... </a:t>
                      </a:r>
                      <a:endParaRPr lang="en-US" dirty="0"/>
                    </a:p>
                    <a:p>
                      <a:pPr marL="457200" lvl="0" indent="-457200" algn="l"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will know how to express appreciation to the people and animals that are special to me</a:t>
                      </a:r>
                      <a:endParaRPr lang="en-US" dirty="0"/>
                    </a:p>
                    <a:p>
                      <a:pPr marL="228600" indent="-457200" algn="l"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will understand that losing someone or something special can be hard, but it can help to celebrate the special things about them</a:t>
                      </a:r>
                    </a:p>
                    <a:p>
                      <a:pPr marL="228600" lvl="0" indent="-457200" algn="l">
                        <a:buFont typeface="Arial"/>
                        <a:buChar char="•"/>
                      </a:pPr>
                      <a:r>
                        <a:rPr lang="en-US" sz="3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 will appreciate that I can love and be loved for my own special qualities</a:t>
                      </a:r>
                    </a:p>
                  </a:txBody>
                  <a:tcPr marL="380776" marR="228466" marT="228466" marB="22846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rgbClr val="8F9A9D">
                          <a:alpha val="60000"/>
                        </a:srgb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25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9905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7A45B-62E5-412E-9D82-5A68E9CD5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memories special?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8DAE1-0D24-4C97-98DD-496188CDE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The Magic Box by Kit Wright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AC0BA1-D8D1-4183-8090-1A52F83DD800}"/>
              </a:ext>
            </a:extLst>
          </p:cNvPr>
          <p:cNvSpPr txBox="1"/>
          <p:nvPr/>
        </p:nvSpPr>
        <p:spPr>
          <a:xfrm>
            <a:off x="937491" y="288867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to this poem by Kit Wright</a:t>
            </a:r>
          </a:p>
          <a:p>
            <a:r>
              <a:rPr lang="en-US" dirty="0"/>
              <a:t>What do you think it is about?</a:t>
            </a:r>
          </a:p>
          <a:p>
            <a:r>
              <a:rPr lang="en-US" dirty="0"/>
              <a:t>Why do you think the poet wrote the poem?</a:t>
            </a:r>
          </a:p>
        </p:txBody>
      </p:sp>
      <p:pic>
        <p:nvPicPr>
          <p:cNvPr id="5" name="Picture 5" descr="A screenshot of a cell phone screen with text&#10;&#10;Description generated with high confidence">
            <a:extLst>
              <a:ext uri="{FF2B5EF4-FFF2-40B4-BE49-F238E27FC236}">
                <a16:creationId xmlns:a16="http://schemas.microsoft.com/office/drawing/2014/main" id="{E8062D81-5461-464F-939C-5C81CC5E4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219" y="1925413"/>
            <a:ext cx="3320472" cy="4554261"/>
          </a:xfrm>
          <a:prstGeom prst="rect">
            <a:avLst/>
          </a:prstGeom>
          <a:ln>
            <a:solidFill>
              <a:schemeClr val="accent4"/>
            </a:solidFill>
          </a:ln>
        </p:spPr>
      </p:pic>
    </p:spTree>
    <p:extLst>
      <p:ext uri="{BB962C8B-B14F-4D97-AF65-F5344CB8AC3E}">
        <p14:creationId xmlns:p14="http://schemas.microsoft.com/office/powerpoint/2010/main" val="1262888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68AB93A-48BC-4C25-A3AD-C17B5A682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8A24F-FED5-4E9F-9629-A3EA6BDE0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8581" y="643467"/>
            <a:ext cx="3562483" cy="356924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/>
              <a:t>What special memories of the people and things you love would you put in your box ? </a:t>
            </a: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5874" y="4409267"/>
            <a:ext cx="3242551" cy="27432"/>
          </a:xfrm>
          <a:custGeom>
            <a:avLst/>
            <a:gdLst>
              <a:gd name="connsiteX0" fmla="*/ 0 w 3242551"/>
              <a:gd name="connsiteY0" fmla="*/ 0 h 27432"/>
              <a:gd name="connsiteX1" fmla="*/ 616085 w 3242551"/>
              <a:gd name="connsiteY1" fmla="*/ 0 h 27432"/>
              <a:gd name="connsiteX2" fmla="*/ 1264595 w 3242551"/>
              <a:gd name="connsiteY2" fmla="*/ 0 h 27432"/>
              <a:gd name="connsiteX3" fmla="*/ 1945531 w 3242551"/>
              <a:gd name="connsiteY3" fmla="*/ 0 h 27432"/>
              <a:gd name="connsiteX4" fmla="*/ 2626466 w 3242551"/>
              <a:gd name="connsiteY4" fmla="*/ 0 h 27432"/>
              <a:gd name="connsiteX5" fmla="*/ 3242551 w 3242551"/>
              <a:gd name="connsiteY5" fmla="*/ 0 h 27432"/>
              <a:gd name="connsiteX6" fmla="*/ 3242551 w 3242551"/>
              <a:gd name="connsiteY6" fmla="*/ 27432 h 27432"/>
              <a:gd name="connsiteX7" fmla="*/ 2529190 w 3242551"/>
              <a:gd name="connsiteY7" fmla="*/ 27432 h 27432"/>
              <a:gd name="connsiteX8" fmla="*/ 1815829 w 3242551"/>
              <a:gd name="connsiteY8" fmla="*/ 27432 h 27432"/>
              <a:gd name="connsiteX9" fmla="*/ 1167318 w 3242551"/>
              <a:gd name="connsiteY9" fmla="*/ 27432 h 27432"/>
              <a:gd name="connsiteX10" fmla="*/ 0 w 3242551"/>
              <a:gd name="connsiteY10" fmla="*/ 27432 h 27432"/>
              <a:gd name="connsiteX11" fmla="*/ 0 w 3242551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42551" h="27432" fill="none" extrusionOk="0">
                <a:moveTo>
                  <a:pt x="0" y="0"/>
                </a:moveTo>
                <a:cubicBezTo>
                  <a:pt x="194108" y="-30346"/>
                  <a:pt x="476260" y="9901"/>
                  <a:pt x="616085" y="0"/>
                </a:cubicBezTo>
                <a:cubicBezTo>
                  <a:pt x="755911" y="-9901"/>
                  <a:pt x="955441" y="-31994"/>
                  <a:pt x="1264595" y="0"/>
                </a:cubicBezTo>
                <a:cubicBezTo>
                  <a:pt x="1573749" y="31994"/>
                  <a:pt x="1618785" y="-7447"/>
                  <a:pt x="1945531" y="0"/>
                </a:cubicBezTo>
                <a:cubicBezTo>
                  <a:pt x="2272277" y="7447"/>
                  <a:pt x="2390625" y="1646"/>
                  <a:pt x="2626466" y="0"/>
                </a:cubicBezTo>
                <a:cubicBezTo>
                  <a:pt x="2862308" y="-1646"/>
                  <a:pt x="3064770" y="5184"/>
                  <a:pt x="3242551" y="0"/>
                </a:cubicBezTo>
                <a:cubicBezTo>
                  <a:pt x="3241385" y="7395"/>
                  <a:pt x="3242596" y="21864"/>
                  <a:pt x="3242551" y="27432"/>
                </a:cubicBezTo>
                <a:cubicBezTo>
                  <a:pt x="3023282" y="59750"/>
                  <a:pt x="2875833" y="36030"/>
                  <a:pt x="2529190" y="27432"/>
                </a:cubicBezTo>
                <a:cubicBezTo>
                  <a:pt x="2182547" y="18834"/>
                  <a:pt x="2011286" y="10066"/>
                  <a:pt x="1815829" y="27432"/>
                </a:cubicBezTo>
                <a:cubicBezTo>
                  <a:pt x="1620372" y="44798"/>
                  <a:pt x="1410011" y="-1058"/>
                  <a:pt x="1167318" y="27432"/>
                </a:cubicBezTo>
                <a:cubicBezTo>
                  <a:pt x="924625" y="55922"/>
                  <a:pt x="241931" y="85033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42551" h="27432" stroke="0" extrusionOk="0">
                <a:moveTo>
                  <a:pt x="0" y="0"/>
                </a:moveTo>
                <a:cubicBezTo>
                  <a:pt x="292987" y="-12051"/>
                  <a:pt x="313221" y="-4437"/>
                  <a:pt x="616085" y="0"/>
                </a:cubicBezTo>
                <a:cubicBezTo>
                  <a:pt x="918950" y="4437"/>
                  <a:pt x="1001475" y="-7765"/>
                  <a:pt x="1167318" y="0"/>
                </a:cubicBezTo>
                <a:cubicBezTo>
                  <a:pt x="1333161" y="7765"/>
                  <a:pt x="1642740" y="34995"/>
                  <a:pt x="1880680" y="0"/>
                </a:cubicBezTo>
                <a:cubicBezTo>
                  <a:pt x="2118620" y="-34995"/>
                  <a:pt x="2326628" y="756"/>
                  <a:pt x="2496764" y="0"/>
                </a:cubicBezTo>
                <a:cubicBezTo>
                  <a:pt x="2666900" y="-756"/>
                  <a:pt x="2887316" y="25599"/>
                  <a:pt x="3242551" y="0"/>
                </a:cubicBezTo>
                <a:cubicBezTo>
                  <a:pt x="3242744" y="12649"/>
                  <a:pt x="3241563" y="17989"/>
                  <a:pt x="3242551" y="27432"/>
                </a:cubicBezTo>
                <a:cubicBezTo>
                  <a:pt x="3008998" y="-2757"/>
                  <a:pt x="2799879" y="44559"/>
                  <a:pt x="2594041" y="27432"/>
                </a:cubicBezTo>
                <a:cubicBezTo>
                  <a:pt x="2388203" y="10306"/>
                  <a:pt x="2212925" y="-2221"/>
                  <a:pt x="1880680" y="27432"/>
                </a:cubicBezTo>
                <a:cubicBezTo>
                  <a:pt x="1548435" y="57085"/>
                  <a:pt x="1523943" y="37041"/>
                  <a:pt x="1329446" y="27432"/>
                </a:cubicBezTo>
                <a:cubicBezTo>
                  <a:pt x="1134949" y="17823"/>
                  <a:pt x="919920" y="28299"/>
                  <a:pt x="680936" y="27432"/>
                </a:cubicBezTo>
                <a:cubicBezTo>
                  <a:pt x="441952" y="26566"/>
                  <a:pt x="273000" y="57219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lose up of a box&#10;&#10;Description generated with high confidence">
            <a:extLst>
              <a:ext uri="{FF2B5EF4-FFF2-40B4-BE49-F238E27FC236}">
                <a16:creationId xmlns:a16="http://schemas.microsoft.com/office/drawing/2014/main" id="{D0821F49-76A1-4C5B-AB26-1E8615D2D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40" y="961784"/>
            <a:ext cx="7214616" cy="490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99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2EC62E-15A5-4919-BECE-2BD0D9336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600"/>
              <a:t>Your Task...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rgbClr val="14B2B6"/>
          </a:solidFill>
          <a:ln w="38100" cap="rnd">
            <a:solidFill>
              <a:srgbClr val="14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56963E7-478A-479B-8AB8-A63F717A8A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 fontScale="92500" lnSpcReduction="20000"/>
          </a:bodyPr>
          <a:lstStyle/>
          <a:p>
            <a:r>
              <a:rPr lang="en-US" dirty="0"/>
              <a:t>Using an old shoe box, decorate the lid and the box with pictures and keepsakes that remind you of the relationship you are celebrating</a:t>
            </a:r>
          </a:p>
          <a:p>
            <a:r>
              <a:rPr lang="en-US" dirty="0"/>
              <a:t>Inside the box put photographs, letters, poems or things that remind you of the person.</a:t>
            </a:r>
          </a:p>
          <a:p>
            <a:r>
              <a:rPr lang="en-US" dirty="0"/>
              <a:t>Write diary entries of great days and events you have shared.</a:t>
            </a:r>
          </a:p>
          <a:p>
            <a:r>
              <a:rPr lang="en-US" dirty="0"/>
              <a:t>Include a poem if you want to.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4" descr="A picture containing box, sitting, man, table&#10;&#10;Description generated with very high confidence">
            <a:extLst>
              <a:ext uri="{FF2B5EF4-FFF2-40B4-BE49-F238E27FC236}">
                <a16:creationId xmlns:a16="http://schemas.microsoft.com/office/drawing/2014/main" id="{0EB7CEAB-A464-498F-9EBB-B2CED7D1E4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519" r="20541"/>
          <a:stretch/>
        </p:blipFill>
        <p:spPr>
          <a:xfrm>
            <a:off x="6199724" y="640080"/>
            <a:ext cx="5257616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40280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RegularSeed_2SEEDS">
      <a:dk1>
        <a:srgbClr val="000000"/>
      </a:dk1>
      <a:lt1>
        <a:srgbClr val="FFFFFF"/>
      </a:lt1>
      <a:dk2>
        <a:srgbClr val="412E24"/>
      </a:dk2>
      <a:lt2>
        <a:srgbClr val="E8E2E2"/>
      </a:lt2>
      <a:accent1>
        <a:srgbClr val="14B2B6"/>
      </a:accent1>
      <a:accent2>
        <a:srgbClr val="21B87C"/>
      </a:accent2>
      <a:accent3>
        <a:srgbClr val="2994E7"/>
      </a:accent3>
      <a:accent4>
        <a:srgbClr val="D5173B"/>
      </a:accent4>
      <a:accent5>
        <a:srgbClr val="E75529"/>
      </a:accent5>
      <a:accent6>
        <a:srgbClr val="D59217"/>
      </a:accent6>
      <a:hlink>
        <a:srgbClr val="C65956"/>
      </a:hlink>
      <a:folHlink>
        <a:srgbClr val="7F7F7F"/>
      </a:folHlink>
    </a:clrScheme>
    <a:fontScheme name="Sketchy_SerifHand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SketchyVTI</vt:lpstr>
      <vt:lpstr>PSHE </vt:lpstr>
      <vt:lpstr>Overview Lesson 1</vt:lpstr>
      <vt:lpstr>What do I know about Relationships?</vt:lpstr>
      <vt:lpstr>There are lots of different kinds of relationships</vt:lpstr>
      <vt:lpstr>Who are the special people in your life?</vt:lpstr>
      <vt:lpstr>Who are the special people in my life?</vt:lpstr>
      <vt:lpstr>Think of a special person in your life and think about what behaviour you need to show to keep the relationship healthy.</vt:lpstr>
      <vt:lpstr>A good friend is...</vt:lpstr>
      <vt:lpstr>Overview Lesson 2</vt:lpstr>
      <vt:lpstr>What do I know about Love?</vt:lpstr>
      <vt:lpstr>Who and what are the things that I love?</vt:lpstr>
      <vt:lpstr>Let's read the story of one boy's special mouse</vt:lpstr>
      <vt:lpstr>How does the story make you feel?</vt:lpstr>
      <vt:lpstr>Your Task...</vt:lpstr>
      <vt:lpstr>Overview Lesson 3</vt:lpstr>
      <vt:lpstr>Why are memories special?</vt:lpstr>
      <vt:lpstr>What special memories of the people and things you love would you put in your box ? </vt:lpstr>
      <vt:lpstr>Your Task...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401</cp:revision>
  <dcterms:created xsi:type="dcterms:W3CDTF">2020-04-14T13:16:51Z</dcterms:created>
  <dcterms:modified xsi:type="dcterms:W3CDTF">2020-04-15T08:46:45Z</dcterms:modified>
</cp:coreProperties>
</file>