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7"/>
    <p:restoredTop sz="94696"/>
  </p:normalViewPr>
  <p:slideViewPr>
    <p:cSldViewPr snapToGrid="0" snapToObjects="1">
      <p:cViewPr varScale="1">
        <p:scale>
          <a:sx n="94" d="100"/>
          <a:sy n="94" d="100"/>
        </p:scale>
        <p:origin x="4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08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74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70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70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469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24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939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230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95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503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07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235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629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871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6119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89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88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78E525D-6EE1-45A8-B04F-983E4BDE357D}"/>
              </a:ext>
            </a:extLst>
          </p:cNvPr>
          <p:cNvSpPr/>
          <p:nvPr userDrawn="1"/>
        </p:nvSpPr>
        <p:spPr bwMode="auto">
          <a:xfrm>
            <a:off x="624418" y="457201"/>
            <a:ext cx="10943167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54116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78E525D-6EE1-45A8-B04F-983E4BDE357D}"/>
              </a:ext>
            </a:extLst>
          </p:cNvPr>
          <p:cNvSpPr/>
          <p:nvPr userDrawn="1"/>
        </p:nvSpPr>
        <p:spPr bwMode="auto">
          <a:xfrm>
            <a:off x="624418" y="457201"/>
            <a:ext cx="10943167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6943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1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A98F27A-7D57-2C48-B2F8-E87C2AEB076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2CADC15-D69D-FC49-BBD0-C5449285C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670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  <p:sldLayoutId id="2147483697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png"/><Relationship Id="rId5" Type="http://schemas.openxmlformats.org/officeDocument/2006/relationships/hyperlink" Target="https://www.mydso.com/dso-kids/learn-and-listen/instruments" TargetMode="External"/><Relationship Id="rId10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/>
              <a:t>Classical Music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489" y="4941153"/>
            <a:ext cx="8825658" cy="861420"/>
          </a:xfrm>
        </p:spPr>
        <p:txBody>
          <a:bodyPr>
            <a:normAutofit/>
          </a:bodyPr>
          <a:lstStyle/>
          <a:p>
            <a:r>
              <a:rPr lang="en-US" sz="2800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213008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51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231301" y="817562"/>
            <a:ext cx="7053192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bg2">
                    <a:lumMod val="75000"/>
                  </a:schemeClr>
                </a:solidFill>
                <a:latin typeface="Sassoon Infant Rg" panose="02000503030000020003" pitchFamily="50" charset="0"/>
              </a:rPr>
              <a:t>LO: To learn about the Classical period in musical history.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sz="1800" dirty="0">
              <a:latin typeface="Sassoon Infant Rg" panose="02000503030000020003" pitchFamily="50" charset="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2400" b="1" dirty="0">
                <a:latin typeface="Sassoon Infant Rg" panose="02000503030000020003" pitchFamily="50" charset="0"/>
              </a:rPr>
              <a:t>Success Criteria</a:t>
            </a:r>
            <a:endParaRPr lang="en-GB" altLang="en-US" sz="2400" dirty="0">
              <a:latin typeface="Sassoon Infant Rg" panose="02000503030000020003" pitchFamily="50" charset="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sz="2400" dirty="0">
              <a:latin typeface="Sassoon Infant Rg" panose="02000503030000020003" pitchFamily="50" charset="0"/>
            </a:endParaRPr>
          </a:p>
          <a:p>
            <a:pPr marL="285750" indent="-107950">
              <a:spcBef>
                <a:spcPct val="0"/>
              </a:spcBef>
              <a:defRPr/>
            </a:pPr>
            <a:r>
              <a:rPr lang="en-GB" altLang="en-US" sz="2400" dirty="0">
                <a:latin typeface="Sassoon Infant Rg" panose="02000503030000020003" pitchFamily="50" charset="0"/>
              </a:rPr>
              <a:t>To be able to give examples of features of the Classical period, including instruments and composers.</a:t>
            </a:r>
          </a:p>
        </p:txBody>
      </p:sp>
      <p:pic>
        <p:nvPicPr>
          <p:cNvPr id="205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757" y="1297761"/>
            <a:ext cx="264636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1282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307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2"/>
          <p:cNvSpPr txBox="1">
            <a:spLocks noChangeArrowheads="1"/>
          </p:cNvSpPr>
          <p:nvPr/>
        </p:nvSpPr>
        <p:spPr bwMode="auto">
          <a:xfrm>
            <a:off x="5678149" y="168275"/>
            <a:ext cx="386355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bg2">
                    <a:lumMod val="75000"/>
                  </a:schemeClr>
                </a:solidFill>
                <a:latin typeface="Abril Fatface" charset="0"/>
              </a:rPr>
              <a:t>Music in History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132764" y="1416186"/>
            <a:ext cx="9225887" cy="3169461"/>
            <a:chOff x="1012825" y="3122333"/>
            <a:chExt cx="8029660" cy="2687124"/>
          </a:xfrm>
        </p:grpSpPr>
        <p:sp>
          <p:nvSpPr>
            <p:cNvPr id="3088" name="TextBox 26"/>
            <p:cNvSpPr txBox="1">
              <a:spLocks noChangeArrowheads="1"/>
            </p:cNvSpPr>
            <p:nvPr/>
          </p:nvSpPr>
          <p:spPr bwMode="auto">
            <a:xfrm>
              <a:off x="2828925" y="3122333"/>
              <a:ext cx="6213560" cy="707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000" dirty="0">
                  <a:latin typeface="Sassoon Infant Md" charset="0"/>
                </a:rPr>
                <a:t>Classical Period 1750 to1827</a:t>
              </a:r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2166938" y="4969972"/>
              <a:ext cx="477678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/>
            <p:cNvSpPr/>
            <p:nvPr/>
          </p:nvSpPr>
          <p:spPr>
            <a:xfrm>
              <a:off x="1012825" y="4101922"/>
              <a:ext cx="1679575" cy="1677384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Samuel Johnson publishes 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the first English dictionary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1755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4645025" y="4055902"/>
              <a:ext cx="1679575" cy="1677383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Beethoven is born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1770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2828925" y="4132074"/>
              <a:ext cx="1679575" cy="1677383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Wolfgang Amadeus </a:t>
              </a:r>
            </a:p>
            <a:p>
              <a:pPr algn="ctr">
                <a:defRPr/>
              </a:pPr>
              <a:r>
                <a:rPr lang="en-GB" sz="16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Mozart is born 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1756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6465888" y="4101922"/>
              <a:ext cx="1679575" cy="1677384"/>
            </a:xfrm>
            <a:prstGeom prst="ellipse">
              <a:avLst/>
            </a:prstGeom>
            <a:solidFill>
              <a:srgbClr val="F3CA4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Braille invents reading 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Abril Fatface" panose="02000503000000020003" pitchFamily="50" charset="0"/>
                </a:rPr>
                <a:t>system for the blind</a:t>
              </a: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  <a:latin typeface="Sassoon Infant Md" panose="02000603050000020003" pitchFamily="50" charset="0"/>
                </a:rPr>
                <a:t>1824</a:t>
              </a:r>
            </a:p>
            <a:p>
              <a:pPr algn="ctr">
                <a:defRPr/>
              </a:pPr>
              <a:endParaRPr lang="en-GB" sz="1600" dirty="0">
                <a:solidFill>
                  <a:schemeClr val="tx1"/>
                </a:solidFill>
                <a:latin typeface="Abril Fatface" panose="02000503000000020003" pitchFamily="50" charset="0"/>
              </a:endParaRPr>
            </a:p>
          </p:txBody>
        </p:sp>
      </p:grpSp>
      <p:pic>
        <p:nvPicPr>
          <p:cNvPr id="307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0" y="3264492"/>
            <a:ext cx="1666679" cy="2996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3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819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2"/>
          <p:cNvSpPr txBox="1">
            <a:spLocks noChangeArrowheads="1"/>
          </p:cNvSpPr>
          <p:nvPr/>
        </p:nvSpPr>
        <p:spPr bwMode="auto">
          <a:xfrm>
            <a:off x="3996708" y="557214"/>
            <a:ext cx="41985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Abril Fatface" charset="0"/>
              </a:rPr>
              <a:t>Classical (1750 – 1827)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0914" y="1296989"/>
            <a:ext cx="7743825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Famous composers from this period include:</a:t>
            </a: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93662">
              <a:defRPr/>
            </a:pPr>
            <a:r>
              <a:rPr lang="en-GB" sz="2000" b="1" dirty="0">
                <a:latin typeface="Sassoon Infant Md" panose="02000603050000020003" pitchFamily="50" charset="0"/>
              </a:rPr>
              <a:t>Ludwig van Beethoven </a:t>
            </a:r>
          </a:p>
          <a:p>
            <a:pPr marL="93662">
              <a:defRPr/>
            </a:pPr>
            <a:r>
              <a:rPr lang="en-GB" sz="2000" dirty="0">
                <a:latin typeface="Sassoon Infant Md" panose="02000603050000020003" pitchFamily="50" charset="0"/>
              </a:rPr>
              <a:t>  </a:t>
            </a:r>
            <a:r>
              <a:rPr lang="en-GB" sz="2000" dirty="0">
                <a:latin typeface="Sassoon Infant Rg" panose="02000503030000020003" pitchFamily="50" charset="0"/>
              </a:rPr>
              <a:t>Born: 1770 	 Died: 1827</a:t>
            </a:r>
          </a:p>
          <a:p>
            <a:pPr marL="93662"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93662">
              <a:defRPr/>
            </a:pPr>
            <a:r>
              <a:rPr lang="en-GB" sz="2000" b="1" dirty="0">
                <a:latin typeface="Sassoon Infant Md" panose="02000603050000020003" pitchFamily="50" charset="0"/>
              </a:rPr>
              <a:t>Wolfgang Amadeus Mozart</a:t>
            </a:r>
          </a:p>
          <a:p>
            <a:pPr marL="271463">
              <a:defRPr/>
            </a:pPr>
            <a:r>
              <a:rPr lang="en-GB" sz="2000" dirty="0">
                <a:latin typeface="Sassoon Infant Rg" panose="02000503030000020003" pitchFamily="50" charset="0"/>
              </a:rPr>
              <a:t>Born: 1756 	 Died:  1791</a:t>
            </a:r>
          </a:p>
        </p:txBody>
      </p:sp>
      <p:grpSp>
        <p:nvGrpSpPr>
          <p:cNvPr id="8198" name="Group 7"/>
          <p:cNvGrpSpPr>
            <a:grpSpLocks/>
          </p:cNvGrpSpPr>
          <p:nvPr/>
        </p:nvGrpSpPr>
        <p:grpSpPr bwMode="auto">
          <a:xfrm>
            <a:off x="2941639" y="3780668"/>
            <a:ext cx="2384425" cy="2390775"/>
            <a:chOff x="2063750" y="3428999"/>
            <a:chExt cx="2384425" cy="2390776"/>
          </a:xfrm>
        </p:grpSpPr>
        <p:sp>
          <p:nvSpPr>
            <p:cNvPr id="7" name="Oval 6"/>
            <p:cNvSpPr/>
            <p:nvPr/>
          </p:nvSpPr>
          <p:spPr bwMode="auto">
            <a:xfrm>
              <a:off x="2063750" y="3428999"/>
              <a:ext cx="2384425" cy="2386014"/>
            </a:xfrm>
            <a:prstGeom prst="ellipse">
              <a:avLst/>
            </a:prstGeom>
            <a:solidFill>
              <a:srgbClr val="A1CF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8688" t="-13660" r="-6566" b="21104"/>
            <a:stretch/>
          </p:blipFill>
          <p:spPr>
            <a:xfrm>
              <a:off x="2074863" y="3438524"/>
              <a:ext cx="2362200" cy="2381251"/>
            </a:xfrm>
            <a:prstGeom prst="ellipse">
              <a:avLst/>
            </a:prstGeom>
          </p:spPr>
        </p:pic>
      </p:grpSp>
      <p:grpSp>
        <p:nvGrpSpPr>
          <p:cNvPr id="8199" name="Group 8"/>
          <p:cNvGrpSpPr>
            <a:grpSpLocks/>
          </p:cNvGrpSpPr>
          <p:nvPr/>
        </p:nvGrpSpPr>
        <p:grpSpPr bwMode="auto">
          <a:xfrm>
            <a:off x="6546058" y="3790193"/>
            <a:ext cx="2384425" cy="2390775"/>
            <a:chOff x="5064125" y="3343274"/>
            <a:chExt cx="2384425" cy="2390565"/>
          </a:xfrm>
        </p:grpSpPr>
        <p:sp>
          <p:nvSpPr>
            <p:cNvPr id="18" name="Oval 17"/>
            <p:cNvSpPr/>
            <p:nvPr/>
          </p:nvSpPr>
          <p:spPr bwMode="auto">
            <a:xfrm>
              <a:off x="5064125" y="3343274"/>
              <a:ext cx="2384425" cy="2387390"/>
            </a:xfrm>
            <a:prstGeom prst="ellipse">
              <a:avLst/>
            </a:prstGeom>
            <a:solidFill>
              <a:srgbClr val="A1CF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rgbClr val="A1CF55"/>
                </a:solidFill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8541" t="-8942" r="-17506" b="10202"/>
            <a:stretch/>
          </p:blipFill>
          <p:spPr>
            <a:xfrm>
              <a:off x="5089525" y="3371639"/>
              <a:ext cx="2352674" cy="2362200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9906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2087564" y="522077"/>
            <a:ext cx="77755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Ludwig Van Beethoven</a:t>
            </a:r>
          </a:p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1770 - 1827</a:t>
            </a: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00893CFA-91C6-4168-84E3-216FE4F52FB2}"/>
              </a:ext>
            </a:extLst>
          </p:cNvPr>
          <p:cNvSpPr/>
          <p:nvPr/>
        </p:nvSpPr>
        <p:spPr>
          <a:xfrm rot="2700000">
            <a:off x="1837532" y="1726407"/>
            <a:ext cx="285750" cy="287337"/>
          </a:xfrm>
          <a:prstGeom prst="rtTriangle">
            <a:avLst/>
          </a:prstGeom>
          <a:solidFill>
            <a:srgbClr val="002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EEA118-FB75-4EC2-9A0A-DC3024FBF96E}"/>
              </a:ext>
            </a:extLst>
          </p:cNvPr>
          <p:cNvSpPr/>
          <p:nvPr/>
        </p:nvSpPr>
        <p:spPr>
          <a:xfrm>
            <a:off x="1476163" y="2064236"/>
            <a:ext cx="8086725" cy="2932348"/>
          </a:xfrm>
          <a:prstGeom prst="rect">
            <a:avLst/>
          </a:prstGeom>
          <a:solidFill>
            <a:srgbClr val="013F7C"/>
          </a:solidFill>
        </p:spPr>
        <p:txBody>
          <a:bodyPr lIns="432000" tIns="108000" rIns="1152000" bIns="108000"/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A German Classical Composer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Ludwig van Beethoven was born in Bonn, Germany in 1770 – his actual date of birth is not known.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Ludwig's talent was recognized early on and, by 1778, he was learning to play the organ and viola as well as the piano.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In his twenties, Beethoven began to go deaf.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He wrote lots of music, memorably his Ninth Symphony, which includes the melody Ode to Joy. </a:t>
            </a:r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6" y="2836864"/>
            <a:ext cx="3305175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06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ChangeArrowheads="1"/>
          </p:cNvSpPr>
          <p:nvPr/>
        </p:nvSpPr>
        <p:spPr bwMode="auto">
          <a:xfrm>
            <a:off x="2208214" y="544513"/>
            <a:ext cx="77755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Wolfgang Amadeus Mozart</a:t>
            </a:r>
          </a:p>
          <a:p>
            <a:pPr algn="ctr" eaLnBrk="1" hangingPunct="1"/>
            <a:r>
              <a:rPr lang="en-GB" altLang="en-US" sz="3600">
                <a:solidFill>
                  <a:srgbClr val="013F7C"/>
                </a:solidFill>
                <a:latin typeface="Twinkl SemiBold" charset="0"/>
                <a:ea typeface="Clear Sans Light" charset="0"/>
                <a:cs typeface="Clear Sans Light" charset="0"/>
              </a:rPr>
              <a:t>1756 - 1791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76414" y="1727200"/>
            <a:ext cx="6810375" cy="4694239"/>
            <a:chOff x="251994" y="1727060"/>
            <a:chExt cx="6811536" cy="4693813"/>
          </a:xfrm>
        </p:grpSpPr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3F2D1E48-1C2D-413E-84C8-C985F7B2C1FD}"/>
                </a:ext>
              </a:extLst>
            </p:cNvPr>
            <p:cNvSpPr/>
            <p:nvPr/>
          </p:nvSpPr>
          <p:spPr>
            <a:xfrm rot="2700000">
              <a:off x="312367" y="1727023"/>
              <a:ext cx="287312" cy="287386"/>
            </a:xfrm>
            <a:prstGeom prst="rtTriangle">
              <a:avLst/>
            </a:prstGeom>
            <a:solidFill>
              <a:srgbClr val="002C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93F0F88-6C5C-4663-80C1-3E95E67E7C4A}"/>
                </a:ext>
              </a:extLst>
            </p:cNvPr>
            <p:cNvSpPr/>
            <p:nvPr/>
          </p:nvSpPr>
          <p:spPr>
            <a:xfrm>
              <a:off x="251994" y="1871510"/>
              <a:ext cx="6811536" cy="4549363"/>
            </a:xfrm>
            <a:prstGeom prst="rect">
              <a:avLst/>
            </a:prstGeom>
            <a:solidFill>
              <a:srgbClr val="013F7C"/>
            </a:solidFill>
          </p:spPr>
          <p:txBody>
            <a:bodyPr lIns="432000" tIns="108000" rIns="1152000" bIns="108000"/>
            <a:lstStyle/>
            <a:p>
              <a:pPr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/>
                  <a:cs typeface="Arial" panose="020B0604020202020204" pitchFamily="34" charset="0"/>
                </a:rPr>
                <a:t>An Austrian Classical Composer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Wolfgang Amadeus Mozart was born in 1756 in Salzburg, Austria.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At age four, Wolfgang began keyboard lessons and, by age five, he was composing short pieces.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At the age of eight, Wolfgang published his first two sonatas for the harpsichord and, by the age of 13, he had composed his first opera.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His most famous pieces include Eine </a:t>
              </a:r>
              <a:r>
                <a:rPr lang="en-GB" dirty="0" err="1">
                  <a:solidFill>
                    <a:schemeClr val="bg1"/>
                  </a:solidFill>
                  <a:cs typeface="Arial" panose="020B0604020202020204" pitchFamily="34" charset="0"/>
                </a:rPr>
                <a:t>Kleine</a:t>
              </a: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 </a:t>
              </a:r>
              <a:r>
                <a:rPr lang="en-GB" dirty="0" err="1">
                  <a:solidFill>
                    <a:schemeClr val="bg1"/>
                  </a:solidFill>
                  <a:cs typeface="Arial" panose="020B0604020202020204" pitchFamily="34" charset="0"/>
                </a:rPr>
                <a:t>Nachtmusik</a:t>
              </a: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 for string orchestra, which means 'A Little Night Music‘.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  <a:cs typeface="Arial" panose="020B0604020202020204" pitchFamily="34" charset="0"/>
                </a:rPr>
                <a:t>He wrote over 600 compositions before he died, aged just 35.</a:t>
              </a:r>
            </a:p>
          </p:txBody>
        </p:sp>
      </p:grpSp>
      <p:pic>
        <p:nvPicPr>
          <p:cNvPr id="1126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038" y="2703514"/>
            <a:ext cx="2800350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675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9219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2"/>
          <p:cNvSpPr txBox="1">
            <a:spLocks noChangeArrowheads="1"/>
          </p:cNvSpPr>
          <p:nvPr/>
        </p:nvSpPr>
        <p:spPr bwMode="auto">
          <a:xfrm>
            <a:off x="3293470" y="557214"/>
            <a:ext cx="56050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Abril Fatface" charset="0"/>
              </a:rPr>
              <a:t>Features Of The Classical Period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0914" y="1296989"/>
            <a:ext cx="7743825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Classical music is seen as being  melodic and tuneful – something you could hum along with. </a:t>
            </a: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Listen to this famous piece of Classical Music:</a:t>
            </a:r>
          </a:p>
          <a:p>
            <a:pPr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361950" indent="-180975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Sassoon Infant Rg" panose="02000503030000020003" pitchFamily="50" charset="0"/>
              </a:rPr>
              <a:t>‘</a:t>
            </a:r>
            <a:r>
              <a:rPr lang="en-GB" sz="2000" dirty="0" err="1">
                <a:solidFill>
                  <a:srgbClr val="C00000"/>
                </a:solidFill>
                <a:latin typeface="Sassoon Infant Rg" panose="02000503030000020003" pitchFamily="50" charset="0"/>
              </a:rPr>
              <a:t>Eine</a:t>
            </a:r>
            <a:r>
              <a:rPr lang="en-GB" sz="2000" dirty="0">
                <a:solidFill>
                  <a:srgbClr val="C00000"/>
                </a:solidFill>
                <a:latin typeface="Sassoon Infant Rg" panose="02000503030000020003" pitchFamily="50" charset="0"/>
              </a:rPr>
              <a:t> </a:t>
            </a:r>
            <a:r>
              <a:rPr lang="en-GB" sz="2000" dirty="0" err="1">
                <a:solidFill>
                  <a:srgbClr val="C00000"/>
                </a:solidFill>
                <a:latin typeface="Sassoon Infant Rg" panose="02000503030000020003" pitchFamily="50" charset="0"/>
              </a:rPr>
              <a:t>Kleine</a:t>
            </a:r>
            <a:r>
              <a:rPr lang="en-GB" sz="2000" dirty="0">
                <a:solidFill>
                  <a:srgbClr val="C00000"/>
                </a:solidFill>
                <a:latin typeface="Sassoon Infant Rg" panose="02000503030000020003" pitchFamily="50" charset="0"/>
              </a:rPr>
              <a:t> </a:t>
            </a:r>
            <a:r>
              <a:rPr lang="en-GB" sz="2000" dirty="0" err="1">
                <a:solidFill>
                  <a:srgbClr val="C00000"/>
                </a:solidFill>
                <a:latin typeface="Sassoon Infant Rg" panose="02000503030000020003" pitchFamily="50" charset="0"/>
              </a:rPr>
              <a:t>Nachtmusik</a:t>
            </a:r>
            <a:r>
              <a:rPr lang="en-GB" sz="2000" dirty="0">
                <a:solidFill>
                  <a:srgbClr val="C00000"/>
                </a:solidFill>
                <a:latin typeface="Sassoon Infant Rg" panose="02000503030000020003" pitchFamily="50" charset="0"/>
              </a:rPr>
              <a:t>’ by Mozart</a:t>
            </a:r>
          </a:p>
          <a:p>
            <a:pPr marL="361950" indent="-180975">
              <a:buFont typeface="Arial" panose="020B0604020202020204" pitchFamily="34" charset="0"/>
              <a:buChar char="•"/>
              <a:defRPr/>
            </a:pPr>
            <a:endParaRPr lang="en-GB" sz="2000" dirty="0">
              <a:latin typeface="Sassoon Infant Rg" panose="02000503030000020003" pitchFamily="50" charset="0"/>
            </a:endParaRPr>
          </a:p>
          <a:p>
            <a:pPr marL="180975">
              <a:defRPr/>
            </a:pPr>
            <a:r>
              <a:rPr lang="en-GB" sz="2000" dirty="0">
                <a:latin typeface="Sassoon Infant Rg" panose="02000503030000020003" pitchFamily="50" charset="0"/>
              </a:rPr>
              <a:t>Maybe you recognise it?  Maybe you can hum along?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684463" y="4191000"/>
            <a:ext cx="68008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84463" y="4476750"/>
            <a:ext cx="68008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84463" y="4762500"/>
            <a:ext cx="68008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684463" y="5048250"/>
            <a:ext cx="68008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684463" y="5334000"/>
            <a:ext cx="68008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724150" y="4191000"/>
            <a:ext cx="0" cy="1143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8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1" y="4019551"/>
            <a:ext cx="1312863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28 Serenade No. 13 In G Major, K. 525, _Eine Kleine Nachtmusik__ I. Alleg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84888" y="46259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55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4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030414" y="403225"/>
            <a:ext cx="8131175" cy="6051550"/>
          </a:xfrm>
          <a:prstGeom prst="roundRect">
            <a:avLst>
              <a:gd name="adj" fmla="val 4774"/>
            </a:avLst>
          </a:prstGeom>
          <a:solidFill>
            <a:schemeClr val="bg1">
              <a:alpha val="98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0243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2"/>
          <p:cNvSpPr txBox="1">
            <a:spLocks noChangeArrowheads="1"/>
          </p:cNvSpPr>
          <p:nvPr/>
        </p:nvSpPr>
        <p:spPr bwMode="auto">
          <a:xfrm>
            <a:off x="2854998" y="192228"/>
            <a:ext cx="61516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Abril Fatface" charset="0"/>
              </a:rPr>
              <a:t>Instruments Of The Classical Period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91390" y="822325"/>
            <a:ext cx="7743825" cy="538609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The </a:t>
            </a:r>
            <a:r>
              <a:rPr lang="en-GB" sz="2000" b="1" dirty="0">
                <a:latin typeface="Sassoon Infant Rg" panose="02000503030000020003" pitchFamily="50" charset="0"/>
              </a:rPr>
              <a:t>piano</a:t>
            </a:r>
            <a:r>
              <a:rPr lang="en-GB" sz="2000" dirty="0">
                <a:latin typeface="Sassoon Infant Rg" panose="02000503030000020003" pitchFamily="50" charset="0"/>
              </a:rPr>
              <a:t> was increasingly used in classical composition, rather than the harpsichord in the Baroque era. </a:t>
            </a: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sz="2000" dirty="0">
                <a:latin typeface="Sassoon Infant Rg" panose="02000503030000020003" pitchFamily="50" charset="0"/>
              </a:rPr>
              <a:t>The number of instruments in the orchestra grew. Previously, in the Baroque period, the orchestra was mainly made up of string instruments, however during the Classical period, a larger range of woodwind instruments were included, for example the clarinet, oboe and bassoon.</a:t>
            </a: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b="1" dirty="0">
                <a:solidFill>
                  <a:srgbClr val="C00000"/>
                </a:solidFill>
                <a:latin typeface="Sassoon Infant Rg" panose="02000503030000020003" pitchFamily="50" charset="0"/>
              </a:rPr>
              <a:t>Listen to the ‘Ode to Joy’ from Beethoven’s Ninth Symphony.</a:t>
            </a:r>
          </a:p>
          <a:p>
            <a:pPr>
              <a:defRPr/>
            </a:pPr>
            <a:r>
              <a:rPr lang="en-GB" sz="1600" dirty="0">
                <a:latin typeface="Sassoon Infant Rg" panose="02000503030000020003" pitchFamily="50" charset="0"/>
              </a:rPr>
              <a:t>The words are sung in German.</a:t>
            </a:r>
          </a:p>
          <a:p>
            <a:pPr>
              <a:defRPr/>
            </a:pPr>
            <a:r>
              <a:rPr lang="en-GB" sz="1600" dirty="0">
                <a:latin typeface="Sassoon Infant Rg" panose="02000503030000020003" pitchFamily="50" charset="0"/>
              </a:rPr>
              <a:t>Can you hear instruments from each family?  Strings?  Woodwind?  Brass?  Percussion?</a:t>
            </a:r>
          </a:p>
          <a:p>
            <a:pPr>
              <a:defRPr/>
            </a:pPr>
            <a:endParaRPr lang="en-GB" sz="1600" dirty="0">
              <a:latin typeface="Sassoon Infant Rg" panose="02000503030000020003" pitchFamily="50" charset="0"/>
            </a:endParaRPr>
          </a:p>
          <a:p>
            <a:pPr>
              <a:defRPr/>
            </a:pPr>
            <a:r>
              <a:rPr lang="en-GB" sz="1600" dirty="0">
                <a:latin typeface="Sassoon Infant Rg" panose="02000503030000020003" pitchFamily="50" charset="0"/>
                <a:hlinkClick r:id="rId5"/>
              </a:rPr>
              <a:t>Click here for a reminder of how each instrument sounds.</a:t>
            </a:r>
            <a:endParaRPr lang="en-GB" sz="1600" dirty="0">
              <a:latin typeface="Sassoon Infant Rg" panose="02000503030000020003" pitchFamily="50" charset="0"/>
            </a:endParaRPr>
          </a:p>
        </p:txBody>
      </p:sp>
      <p:pic>
        <p:nvPicPr>
          <p:cNvPr id="10246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1455" y="1221864"/>
            <a:ext cx="2159967" cy="1922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7533">
            <a:off x="2567175" y="2085059"/>
            <a:ext cx="1787525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16"/>
          <p:cNvSpPr txBox="1">
            <a:spLocks noChangeArrowheads="1"/>
          </p:cNvSpPr>
          <p:nvPr/>
        </p:nvSpPr>
        <p:spPr bwMode="auto">
          <a:xfrm>
            <a:off x="2563271" y="2530353"/>
            <a:ext cx="59503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oboe</a:t>
            </a:r>
          </a:p>
        </p:txBody>
      </p:sp>
      <p:pic>
        <p:nvPicPr>
          <p:cNvPr id="10250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0549">
            <a:off x="4494586" y="1897305"/>
            <a:ext cx="22002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TextBox 16"/>
          <p:cNvSpPr txBox="1">
            <a:spLocks noChangeArrowheads="1"/>
          </p:cNvSpPr>
          <p:nvPr/>
        </p:nvSpPr>
        <p:spPr bwMode="auto">
          <a:xfrm>
            <a:off x="4528941" y="2485116"/>
            <a:ext cx="8595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clarinet</a:t>
            </a:r>
          </a:p>
        </p:txBody>
      </p:sp>
      <p:pic>
        <p:nvPicPr>
          <p:cNvPr id="10252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7910">
            <a:off x="6528497" y="1425684"/>
            <a:ext cx="3146945" cy="2095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3" name="TextBox 16"/>
          <p:cNvSpPr txBox="1">
            <a:spLocks noChangeArrowheads="1"/>
          </p:cNvSpPr>
          <p:nvPr/>
        </p:nvSpPr>
        <p:spPr bwMode="auto">
          <a:xfrm>
            <a:off x="6621202" y="2134833"/>
            <a:ext cx="88036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bassoon</a:t>
            </a:r>
          </a:p>
        </p:txBody>
      </p:sp>
      <p:sp>
        <p:nvSpPr>
          <p:cNvPr id="10254" name="TextBox 16"/>
          <p:cNvSpPr txBox="1">
            <a:spLocks noChangeArrowheads="1"/>
          </p:cNvSpPr>
          <p:nvPr/>
        </p:nvSpPr>
        <p:spPr bwMode="auto">
          <a:xfrm>
            <a:off x="8269708" y="1519824"/>
            <a:ext cx="67518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Sassoon Infant Rg" charset="0"/>
              </a:rPr>
              <a:t>piano</a:t>
            </a:r>
          </a:p>
        </p:txBody>
      </p:sp>
      <p:pic>
        <p:nvPicPr>
          <p:cNvPr id="2" name="25 Symphony No. 9 In D Minor, Op. 125, _Choral__ Ode an Die Freud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84893" y="18868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5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6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85</TotalTime>
  <Words>452</Words>
  <Application>Microsoft Office PowerPoint</Application>
  <PresentationFormat>Widescreen</PresentationFormat>
  <Paragraphs>75</Paragraphs>
  <Slides>8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Ion Boardroom</vt:lpstr>
      <vt:lpstr>Classical Music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Classical Music</dc:title>
  <dc:creator>Theresa Ward</dc:creator>
  <cp:lastModifiedBy>Theresa Ward</cp:lastModifiedBy>
  <cp:revision>7</cp:revision>
  <dcterms:created xsi:type="dcterms:W3CDTF">2020-03-18T16:33:28Z</dcterms:created>
  <dcterms:modified xsi:type="dcterms:W3CDTF">2020-05-04T10:03:17Z</dcterms:modified>
</cp:coreProperties>
</file>