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78" r:id="rId3"/>
    <p:sldId id="264" r:id="rId4"/>
    <p:sldId id="274" r:id="rId5"/>
    <p:sldId id="271" r:id="rId6"/>
    <p:sldId id="275" r:id="rId7"/>
    <p:sldId id="272" r:id="rId8"/>
    <p:sldId id="277" r:id="rId9"/>
    <p:sldId id="279" r:id="rId10"/>
    <p:sldId id="282" r:id="rId11"/>
    <p:sldId id="280" r:id="rId12"/>
    <p:sldId id="283" r:id="rId13"/>
    <p:sldId id="281" r:id="rId14"/>
    <p:sldId id="284" r:id="rId15"/>
    <p:sldId id="285" r:id="rId16"/>
    <p:sldId id="286" r:id="rId17"/>
  </p:sldIdLst>
  <p:sldSz cx="9144000" cy="6858000" type="screen4x3"/>
  <p:notesSz cx="6858000" cy="9144000"/>
  <p:embeddedFontLst>
    <p:embeddedFont>
      <p:font typeface="Twinkl" panose="020B0604020202020204" pitchFamily="2" charset="0"/>
      <p:regular r:id="rId20"/>
      <p:bold r:id="rId21"/>
    </p:embeddedFont>
    <p:embeddedFont>
      <p:font typeface="Sassoon Infant Rg" panose="02000503030000020003" pitchFamily="50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 SemiBold" pitchFamily="2" charset="0"/>
      <p:bold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85BE"/>
    <a:srgbClr val="ACDDFC"/>
    <a:srgbClr val="80C1EB"/>
    <a:srgbClr val="18A0D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5" d="100"/>
          <a:sy n="85" d="100"/>
        </p:scale>
        <p:origin x="86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677D7D-A110-425E-BF01-C2E7B712E3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0EF86-F2B8-434E-BE23-A8E275D67B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B4A5B1-A8F0-444D-A06A-E826D529C4E7}" type="datetimeFigureOut">
              <a:rPr lang="en-GB"/>
              <a:pPr>
                <a:defRPr/>
              </a:pPr>
              <a:t>17/04/2020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077ED-344A-4B0A-B301-36AF524756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D354EB-033B-4B6E-8AC4-00BD9211B0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ECF3D1-9DFA-49D0-9135-B7D5F61C5DF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95E7AD-C33B-47E0-8AED-3E427B9B87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C52A5E-C263-450C-B3B4-A71C978497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906911-4873-4199-B8E7-9A647E375191}" type="datetimeFigureOut">
              <a:rPr lang="en-GB"/>
              <a:pPr>
                <a:defRPr/>
              </a:pPr>
              <a:t>17/04/2020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DCCCEDB-1323-49B4-87EF-E387900A791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A513534-58B2-4A8B-8D5E-4DBF43F710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D2709-032E-4EA8-9E38-78798E3C49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1F94DF-9ECF-4E68-8B89-C4F805CA2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971BBD-03EA-46C4-BD4E-EF34A53741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215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B390602-CB22-4F8E-AEAA-EE0647069F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0496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8EFEE74-7B24-4D50-99E7-4CEBB99462D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020D73C-9B78-4470-A62F-8D6860C8385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E0D4EF-96B6-479C-BBB7-2B9F1C438D7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BB1E42E-7909-4EB6-8DDF-0FDD0AC4574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C974C5C-E4D5-4BCC-B200-481C4546349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517952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82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Lesson 2 is about friendships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smtClean="0"/>
              <a:t>You will think about: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What makes a good friend?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What can change a friendship?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How you can manage a fallout with a friend?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8534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8195" name="Content Placeholder 21"/>
          <p:cNvSpPr>
            <a:spLocks noGrp="1"/>
          </p:cNvSpPr>
          <p:nvPr>
            <p:ph idx="1"/>
          </p:nvPr>
        </p:nvSpPr>
        <p:spPr>
          <a:xfrm>
            <a:off x="750887" y="4885511"/>
            <a:ext cx="7632700" cy="616585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How are you and your friends similar?</a:t>
            </a:r>
          </a:p>
        </p:txBody>
      </p:sp>
      <p:sp>
        <p:nvSpPr>
          <p:cNvPr id="5" name="Rectangle 4"/>
          <p:cNvSpPr/>
          <p:nvPr/>
        </p:nvSpPr>
        <p:spPr>
          <a:xfrm>
            <a:off x="2256211" y="5517336"/>
            <a:ext cx="438774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/>
              <a:t>What makes a good friend</a:t>
            </a:r>
            <a:r>
              <a:rPr lang="en-GB" altLang="en-US" sz="2000" dirty="0" smtClean="0"/>
              <a:t>?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altLang="en-US" sz="2000" dirty="0" smtClean="0"/>
              <a:t>What qualities do your friends have?</a:t>
            </a:r>
            <a:endParaRPr lang="en-GB" altLang="en-US" sz="2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960" y="1442719"/>
            <a:ext cx="2673220" cy="3349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itle 20"/>
          <p:cNvSpPr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 SemiBold" pitchFamily="2" charset="0"/>
              </a:rPr>
              <a:t>Friends…</a:t>
            </a:r>
          </a:p>
        </p:txBody>
      </p:sp>
      <p:sp>
        <p:nvSpPr>
          <p:cNvPr id="8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019300"/>
            <a:ext cx="1905000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Play with us.</a:t>
            </a:r>
          </a:p>
        </p:txBody>
      </p:sp>
      <p:sp>
        <p:nvSpPr>
          <p:cNvPr id="9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1" y="2019300"/>
            <a:ext cx="1889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Share with us.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866390"/>
            <a:ext cx="1904999" cy="943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Choose to be our partners.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2866390"/>
            <a:ext cx="1889760" cy="562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Compliment us.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85166" y="405511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Listen to us.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367284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Make us laugh.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130" y="1380844"/>
            <a:ext cx="3475990" cy="46272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A9B45F66-C035-4BE1-99BC-95A263D81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933553"/>
            <a:ext cx="8220075" cy="723265"/>
          </a:xfrm>
        </p:spPr>
        <p:txBody>
          <a:bodyPr lIns="108000" tIns="108000" rIns="108000" bIns="108000" rtlCol="0"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>
                <a:cs typeface="+mn-cs"/>
              </a:rPr>
              <a:t>How do you feel when your friend compliments you?</a:t>
            </a:r>
          </a:p>
        </p:txBody>
      </p:sp>
      <p:sp>
        <p:nvSpPr>
          <p:cNvPr id="2" name="Rectangle 1"/>
          <p:cNvSpPr/>
          <p:nvPr/>
        </p:nvSpPr>
        <p:spPr>
          <a:xfrm>
            <a:off x="937260" y="5551208"/>
            <a:ext cx="729234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/>
              <a:t>How do you feel when you give someone a compliment?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758" y="1338352"/>
            <a:ext cx="4541760" cy="35122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534988"/>
            <a:ext cx="8220075" cy="1004887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r>
              <a:rPr lang="en-GB" altLang="en-US" sz="3600" dirty="0">
                <a:solidFill>
                  <a:schemeClr val="tx1"/>
                </a:solidFill>
              </a:rPr>
              <a:t>Compliments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33538" y="1774640"/>
            <a:ext cx="5905500" cy="12253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Pay your friend a compliment if they </a:t>
            </a:r>
            <a:br>
              <a:rPr lang="en-GB" dirty="0"/>
            </a:br>
            <a:r>
              <a:rPr lang="en-GB" dirty="0"/>
              <a:t>are feeling down. It could even </a:t>
            </a:r>
            <a:br>
              <a:rPr lang="en-GB" dirty="0"/>
            </a:br>
            <a:r>
              <a:rPr lang="en-GB" dirty="0"/>
              <a:t>cheer them up!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01629" y="3297499"/>
            <a:ext cx="5905500" cy="994484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Always say ‘thank you’ when someone </a:t>
            </a:r>
            <a:br>
              <a:rPr lang="en-GB" dirty="0"/>
            </a:br>
            <a:r>
              <a:rPr lang="en-GB" dirty="0"/>
              <a:t>pays you a compliment.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52588" y="4589463"/>
            <a:ext cx="5905500" cy="994484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Make sure what you say is </a:t>
            </a:r>
            <a:br>
              <a:rPr lang="en-GB" dirty="0"/>
            </a:br>
            <a:r>
              <a:rPr lang="en-GB" dirty="0"/>
              <a:t>nice and genuine.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63"/>
          <a:stretch/>
        </p:blipFill>
        <p:spPr>
          <a:xfrm>
            <a:off x="330642" y="1774640"/>
            <a:ext cx="2161612" cy="4907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11"/>
          <a:stretch/>
        </p:blipFill>
        <p:spPr>
          <a:xfrm>
            <a:off x="7039807" y="1747838"/>
            <a:ext cx="1906073" cy="4907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00" y="981553"/>
            <a:ext cx="4212120" cy="5253144"/>
          </a:xfrm>
          <a:prstGeom prst="rect">
            <a:avLst/>
          </a:prstGeom>
        </p:spPr>
      </p:pic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1" y="1760220"/>
            <a:ext cx="4937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Do you think that all friends last forever?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2641305"/>
            <a:ext cx="4937759" cy="57156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everyone be a friend?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3510214"/>
            <a:ext cx="4937759" cy="56705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we be friends with someone all the time?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0" y="4383573"/>
            <a:ext cx="4937759" cy="91440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Could you be friends with someone after you have fallen out?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friendships change?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One person </a:t>
            </a:r>
            <a:r>
              <a:rPr lang="en-GB" dirty="0"/>
              <a:t>moves </a:t>
            </a:r>
            <a:r>
              <a:rPr lang="en-GB" dirty="0" smtClean="0"/>
              <a:t>away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 </a:t>
            </a:r>
            <a:r>
              <a:rPr lang="en-GB" dirty="0"/>
              <a:t>friends’ interests </a:t>
            </a:r>
            <a:r>
              <a:rPr lang="en-GB" dirty="0" smtClean="0"/>
              <a:t>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 </a:t>
            </a:r>
            <a:r>
              <a:rPr lang="en-GB" dirty="0"/>
              <a:t>friends argue and </a:t>
            </a:r>
            <a:r>
              <a:rPr lang="en-GB" dirty="0" smtClean="0"/>
              <a:t>fallout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 </a:t>
            </a:r>
            <a:r>
              <a:rPr lang="en-GB" dirty="0"/>
              <a:t>friends drift </a:t>
            </a:r>
            <a:r>
              <a:rPr lang="en-GB" dirty="0" smtClean="0"/>
              <a:t>apart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 </a:t>
            </a:r>
            <a:r>
              <a:rPr lang="en-GB" dirty="0"/>
              <a:t>new friendships take </a:t>
            </a:r>
            <a:r>
              <a:rPr lang="en-GB" dirty="0" smtClean="0"/>
              <a:t>over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 smtClean="0"/>
              <a:t> Looking </a:t>
            </a:r>
            <a:r>
              <a:rPr lang="en-GB" dirty="0"/>
              <a:t>at the list, consider:</a:t>
            </a:r>
          </a:p>
          <a:p>
            <a:r>
              <a:rPr lang="en-GB" dirty="0"/>
              <a:t>• When should </a:t>
            </a:r>
            <a:r>
              <a:rPr lang="en-GB" dirty="0" smtClean="0"/>
              <a:t>you </a:t>
            </a:r>
            <a:r>
              <a:rPr lang="en-GB" dirty="0"/>
              <a:t>make an effort to save a friendship?</a:t>
            </a:r>
          </a:p>
          <a:p>
            <a:r>
              <a:rPr lang="en-GB" dirty="0"/>
              <a:t>• Can you say to someone ‘I want to end our friendship’ without</a:t>
            </a:r>
          </a:p>
          <a:p>
            <a:r>
              <a:rPr lang="en-GB" dirty="0"/>
              <a:t>hurting their feelings?</a:t>
            </a:r>
          </a:p>
          <a:p>
            <a:r>
              <a:rPr lang="en-GB" dirty="0"/>
              <a:t>• Can you break friends but remain friendly?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729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Make friends or break friends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7235" y="2460978"/>
            <a:ext cx="7419048" cy="38332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7235" y="1241778"/>
            <a:ext cx="7620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Read the </a:t>
            </a:r>
            <a:r>
              <a:rPr lang="en-GB" b="1" u="sng" dirty="0" smtClean="0"/>
              <a:t>two different sides </a:t>
            </a:r>
            <a:r>
              <a:rPr lang="en-GB" dirty="0" smtClean="0"/>
              <a:t>to the same situation. </a:t>
            </a:r>
          </a:p>
          <a:p>
            <a:r>
              <a:rPr lang="en-GB" dirty="0"/>
              <a:t>How do you feel about it</a:t>
            </a:r>
            <a:r>
              <a:rPr lang="en-GB" dirty="0" smtClean="0"/>
              <a:t>?</a:t>
            </a:r>
          </a:p>
          <a:p>
            <a:r>
              <a:rPr lang="en-GB" dirty="0" smtClean="0"/>
              <a:t>Have you been in a similar situation? What could these two children do if </a:t>
            </a:r>
            <a:r>
              <a:rPr lang="en-GB" dirty="0"/>
              <a:t>they are </a:t>
            </a:r>
            <a:r>
              <a:rPr lang="en-GB" dirty="0" smtClean="0"/>
              <a:t>going </a:t>
            </a:r>
            <a:r>
              <a:rPr lang="en-GB" dirty="0"/>
              <a:t>to try and stay </a:t>
            </a:r>
            <a:r>
              <a:rPr lang="en-GB" dirty="0" smtClean="0"/>
              <a:t>friends? </a:t>
            </a:r>
            <a:r>
              <a:rPr lang="en-GB" dirty="0"/>
              <a:t>	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143023" y="2617506"/>
            <a:ext cx="2472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Person A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43023" y="4455854"/>
            <a:ext cx="2833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Person B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767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0199" y="496712"/>
            <a:ext cx="4154133" cy="58250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44533" y="2065867"/>
            <a:ext cx="348826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this ‘solve it together’ technique to decide whether the children in the scenario </a:t>
            </a:r>
            <a:r>
              <a:rPr lang="en-GB" dirty="0"/>
              <a:t>should continue </a:t>
            </a:r>
            <a:r>
              <a:rPr lang="en-GB" dirty="0" smtClean="0"/>
              <a:t>with their friendship or do you </a:t>
            </a:r>
            <a:r>
              <a:rPr lang="en-GB" dirty="0"/>
              <a:t>think it will have to </a:t>
            </a:r>
            <a:r>
              <a:rPr lang="en-GB" dirty="0" smtClean="0"/>
              <a:t>end</a:t>
            </a:r>
            <a:r>
              <a:rPr lang="en-GB" dirty="0"/>
              <a:t>?</a:t>
            </a:r>
            <a:endParaRPr lang="en-GB" dirty="0" smtClean="0"/>
          </a:p>
          <a:p>
            <a:r>
              <a:rPr lang="en-GB" dirty="0" smtClean="0"/>
              <a:t>If the friendship ends, </a:t>
            </a:r>
            <a:r>
              <a:rPr lang="en-GB" dirty="0"/>
              <a:t>does it have to be on bad terms or can it be </a:t>
            </a:r>
            <a:r>
              <a:rPr lang="en-GB" dirty="0" smtClean="0"/>
              <a:t>an agreement that both children are happy with? </a:t>
            </a:r>
            <a:r>
              <a:rPr lang="en-GB" dirty="0"/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703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Repeat the same activity for this different situation.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2476" y="1473200"/>
            <a:ext cx="7419048" cy="45663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1287" y="1590357"/>
            <a:ext cx="1207113" cy="4938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1287" y="3814956"/>
            <a:ext cx="1219306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7426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0199" y="496712"/>
            <a:ext cx="4154133" cy="58250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44533" y="2065867"/>
            <a:ext cx="348826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this ‘solve it together’ technique to decide whether the children in the scenario </a:t>
            </a:r>
            <a:r>
              <a:rPr lang="en-GB" dirty="0"/>
              <a:t>should continue </a:t>
            </a:r>
            <a:r>
              <a:rPr lang="en-GB" dirty="0" smtClean="0"/>
              <a:t>with their friendship or do you </a:t>
            </a:r>
            <a:r>
              <a:rPr lang="en-GB" dirty="0"/>
              <a:t>think it will have to </a:t>
            </a:r>
            <a:r>
              <a:rPr lang="en-GB" dirty="0" smtClean="0"/>
              <a:t>end</a:t>
            </a:r>
            <a:r>
              <a:rPr lang="en-GB" dirty="0"/>
              <a:t>?</a:t>
            </a:r>
            <a:endParaRPr lang="en-GB" dirty="0" smtClean="0"/>
          </a:p>
          <a:p>
            <a:r>
              <a:rPr lang="en-GB" dirty="0" smtClean="0"/>
              <a:t>If the friendship ends, </a:t>
            </a:r>
            <a:r>
              <a:rPr lang="en-GB" dirty="0"/>
              <a:t>does it have to be on bad terms or can it be </a:t>
            </a:r>
            <a:r>
              <a:rPr lang="en-GB" dirty="0" smtClean="0"/>
              <a:t>an agreement that both children are happy with? </a:t>
            </a:r>
            <a:r>
              <a:rPr lang="en-GB" dirty="0"/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016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One more situation to look at if you have time.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2476" y="1670756"/>
            <a:ext cx="7419048" cy="39757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4532" y="1759690"/>
            <a:ext cx="1207113" cy="4938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4532" y="3619120"/>
            <a:ext cx="1219306" cy="53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6973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0199" y="496712"/>
            <a:ext cx="4154133" cy="58250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44533" y="2065867"/>
            <a:ext cx="348826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this ‘solve it together’ technique to decide whether the children in the scenario </a:t>
            </a:r>
            <a:r>
              <a:rPr lang="en-GB" dirty="0"/>
              <a:t>should continue </a:t>
            </a:r>
            <a:r>
              <a:rPr lang="en-GB" dirty="0" smtClean="0"/>
              <a:t>with their friendship or do you </a:t>
            </a:r>
            <a:r>
              <a:rPr lang="en-GB" dirty="0"/>
              <a:t>think it will have to </a:t>
            </a:r>
            <a:r>
              <a:rPr lang="en-GB" dirty="0" smtClean="0"/>
              <a:t>end</a:t>
            </a:r>
            <a:r>
              <a:rPr lang="en-GB" dirty="0"/>
              <a:t>?</a:t>
            </a:r>
            <a:endParaRPr lang="en-GB" dirty="0" smtClean="0"/>
          </a:p>
          <a:p>
            <a:r>
              <a:rPr lang="en-GB" dirty="0" smtClean="0"/>
              <a:t>If the friendship ends, </a:t>
            </a:r>
            <a:r>
              <a:rPr lang="en-GB" dirty="0"/>
              <a:t>does it have to be on bad terms or can it be </a:t>
            </a:r>
            <a:r>
              <a:rPr lang="en-GB" dirty="0" smtClean="0"/>
              <a:t>an agreement that both children are happy with? </a:t>
            </a:r>
            <a:r>
              <a:rPr lang="en-GB" dirty="0"/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324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8871" y="496711"/>
            <a:ext cx="8220075" cy="1316717"/>
          </a:xfrm>
        </p:spPr>
        <p:txBody>
          <a:bodyPr/>
          <a:lstStyle/>
          <a:p>
            <a:r>
              <a:rPr lang="en-GB" sz="3600" dirty="0" smtClean="0"/>
              <a:t>Use this traffic light system to help you to resolve friendship issues in the future.</a:t>
            </a:r>
            <a:endParaRPr lang="en-US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7892" y="1813428"/>
            <a:ext cx="3608998" cy="455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976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Reflection 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Which of these words do you think </a:t>
            </a:r>
            <a:r>
              <a:rPr lang="en-GB" dirty="0"/>
              <a:t>are the most important in managing </a:t>
            </a:r>
            <a:r>
              <a:rPr lang="en-GB" dirty="0" smtClean="0"/>
              <a:t>friendships successfully</a:t>
            </a:r>
            <a:r>
              <a:rPr lang="en-GB" dirty="0"/>
              <a:t>?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 Trust</a:t>
            </a:r>
          </a:p>
          <a:p>
            <a:r>
              <a:rPr lang="en-GB" dirty="0" smtClean="0"/>
              <a:t> Loyalty</a:t>
            </a:r>
          </a:p>
          <a:p>
            <a:r>
              <a:rPr lang="en-GB" dirty="0" smtClean="0"/>
              <a:t> Anger</a:t>
            </a:r>
          </a:p>
          <a:p>
            <a:r>
              <a:rPr lang="en-GB" dirty="0" smtClean="0"/>
              <a:t> Betrayal</a:t>
            </a:r>
          </a:p>
          <a:p>
            <a:r>
              <a:rPr lang="en-GB" dirty="0" smtClean="0"/>
              <a:t> Empathy</a:t>
            </a:r>
          </a:p>
          <a:p>
            <a:r>
              <a:rPr lang="en-GB" dirty="0" smtClean="0"/>
              <a:t> Negotiate</a:t>
            </a:r>
            <a:endParaRPr lang="en-GB" dirty="0"/>
          </a:p>
          <a:p>
            <a:r>
              <a:rPr lang="en-GB" dirty="0"/>
              <a:t>Compromise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You may need to look up some of these words </a:t>
            </a:r>
            <a:r>
              <a:rPr lang="en-GB" smtClean="0"/>
              <a:t>in a dictionary</a:t>
            </a:r>
            <a:r>
              <a:rPr lang="en-GB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0016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1775</TotalTime>
  <Words>542</Words>
  <Application>Microsoft Office PowerPoint</Application>
  <PresentationFormat>On-screen Show (4:3)</PresentationFormat>
  <Paragraphs>68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Twinkl</vt:lpstr>
      <vt:lpstr>Sassoon Infant Rg</vt:lpstr>
      <vt:lpstr>Calibri</vt:lpstr>
      <vt:lpstr>Twinkl SemiBold</vt:lpstr>
      <vt:lpstr>Arial</vt:lpstr>
      <vt:lpstr>Office Theme</vt:lpstr>
      <vt:lpstr>PowerPoint Presentation</vt:lpstr>
      <vt:lpstr>Lesson 2 is about friendships</vt:lpstr>
      <vt:lpstr>Friends</vt:lpstr>
      <vt:lpstr>PowerPoint Presentation</vt:lpstr>
      <vt:lpstr>Friends</vt:lpstr>
      <vt:lpstr>Compliments</vt:lpstr>
      <vt:lpstr>Friends</vt:lpstr>
      <vt:lpstr>How can friendships change?</vt:lpstr>
      <vt:lpstr>Make friends or break friends</vt:lpstr>
      <vt:lpstr>PowerPoint Presentation</vt:lpstr>
      <vt:lpstr>Repeat the same activity for this different situation.</vt:lpstr>
      <vt:lpstr>PowerPoint Presentation</vt:lpstr>
      <vt:lpstr>One more situation to look at if you have time.</vt:lpstr>
      <vt:lpstr>PowerPoint Presentation</vt:lpstr>
      <vt:lpstr>Use this traffic light system to help you to resolve friendship issues in the future.</vt:lpstr>
      <vt:lpstr>Reflection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Julie Gumbrell</cp:lastModifiedBy>
  <cp:revision>147</cp:revision>
  <dcterms:created xsi:type="dcterms:W3CDTF">2014-10-01T16:09:27Z</dcterms:created>
  <dcterms:modified xsi:type="dcterms:W3CDTF">2020-04-17T12:51:45Z</dcterms:modified>
</cp:coreProperties>
</file>