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  <p:sldMasterId id="2147483671" r:id="rId3"/>
  </p:sldMasterIdLst>
  <p:notesMasterIdLst>
    <p:notesMasterId r:id="rId14"/>
  </p:notesMasterIdLst>
  <p:sldIdLst>
    <p:sldId id="261" r:id="rId4"/>
    <p:sldId id="258" r:id="rId5"/>
    <p:sldId id="269" r:id="rId6"/>
    <p:sldId id="270" r:id="rId7"/>
    <p:sldId id="260" r:id="rId8"/>
    <p:sldId id="266" r:id="rId9"/>
    <p:sldId id="267" r:id="rId10"/>
    <p:sldId id="264" r:id="rId11"/>
    <p:sldId id="265" r:id="rId12"/>
    <p:sldId id="262" r:id="rId13"/>
  </p:sldIdLst>
  <p:sldSz cx="12192000" cy="6858000"/>
  <p:notesSz cx="6858000" cy="9144000"/>
  <p:defaultTextStyle>
    <a:defPPr>
      <a:defRPr lang="it-C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412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342" y="162"/>
      </p:cViewPr>
      <p:guideLst>
        <p:guide orient="horz" pos="1412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F1338-E64D-4FAD-A02D-1C2EB1A1AECE}" type="datetimeFigureOut">
              <a:rPr lang="it-CH" smtClean="0"/>
              <a:t>14.05.2020</a:t>
            </a:fld>
            <a:endParaRPr lang="it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AC18E-8A6C-45BB-845D-E9F19D1176AB}" type="slidenum">
              <a:rPr lang="it-CH" smtClean="0"/>
              <a:t>‹#›</a:t>
            </a:fld>
            <a:endParaRPr lang="it-CH"/>
          </a:p>
        </p:txBody>
      </p:sp>
    </p:spTree>
    <p:extLst>
      <p:ext uri="{BB962C8B-B14F-4D97-AF65-F5344CB8AC3E}">
        <p14:creationId xmlns:p14="http://schemas.microsoft.com/office/powerpoint/2010/main" val="1610994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7227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08598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49506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BC9479-0814-0E40-9B46-242828A6CF7E}" type="slidenum">
              <a:rPr kumimoji="0" lang="it-I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it-I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156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8" name="Immagine 8">
            <a:extLst>
              <a:ext uri="{FF2B5EF4-FFF2-40B4-BE49-F238E27FC236}">
                <a16:creationId xmlns:a16="http://schemas.microsoft.com/office/drawing/2014/main" xmlns="" id="{164F1B07-DDAA-804C-B137-EAC85D0940E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6094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+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19666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191251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A4C5D2C4-D699-D745-925A-6DEB031500C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3452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0261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5281083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11447651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865989849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/tables +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xmlns="" id="{9D236B12-3C59-B543-8A60-E4F50C55DA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11886" y="1751029"/>
            <a:ext cx="3456517" cy="4078271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xmlns="" id="{E937500C-6DEF-7E4B-99C2-C363EF7A8985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10" name="Picture Placeholder 10">
            <a:extLst>
              <a:ext uri="{FF2B5EF4-FFF2-40B4-BE49-F238E27FC236}">
                <a16:creationId xmlns:a16="http://schemas.microsoft.com/office/drawing/2014/main" xmlns="" id="{78C778E1-5970-A44F-B3EA-31DC0CEC9B9B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377266" y="1748367"/>
            <a:ext cx="346891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1" name="Immagine 8">
            <a:extLst>
              <a:ext uri="{FF2B5EF4-FFF2-40B4-BE49-F238E27FC236}">
                <a16:creationId xmlns:a16="http://schemas.microsoft.com/office/drawing/2014/main" xmlns="" id="{5EC21EA2-C1CA-7241-83B9-B47E2D2638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4743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pos="1973">
          <p15:clr>
            <a:srgbClr val="FBAE40"/>
          </p15:clr>
        </p15:guide>
        <p15:guide id="2" pos="2064">
          <p15:clr>
            <a:srgbClr val="FBAE40"/>
          </p15:clr>
        </p15:guide>
        <p15:guide id="3" pos="3696">
          <p15:clr>
            <a:srgbClr val="FBAE40"/>
          </p15:clr>
        </p15:guide>
        <p15:guide id="4" pos="3787">
          <p15:clr>
            <a:srgbClr val="FBAE40"/>
          </p15:clr>
        </p15:guide>
        <p15:guide id="5" orient="horz" pos="826">
          <p15:clr>
            <a:srgbClr val="FBAE40"/>
          </p15:clr>
        </p15:guide>
        <p15:guide id="6" orient="horz" pos="2754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pic>
        <p:nvPicPr>
          <p:cNvPr id="10" name="Immagine 8">
            <a:extLst>
              <a:ext uri="{FF2B5EF4-FFF2-40B4-BE49-F238E27FC236}">
                <a16:creationId xmlns:a16="http://schemas.microsoft.com/office/drawing/2014/main" xmlns="" id="{3AF32A47-2828-6C43-8EED-25A68894AC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9667" y="6429129"/>
            <a:ext cx="1404493" cy="123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6302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06573810"/>
      </p:ext>
    </p:extLst>
  </p:cSld>
  <p:clrMapOvr>
    <a:masterClrMapping/>
  </p:clrMapOvr>
  <p:extLst mod="1"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2400" spc="93">
                <a:latin typeface="Bottega Veneta" pitchFamily="2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210317940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2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4129411148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6" y="1748367"/>
            <a:ext cx="5281084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AC9D849F-8708-214C-A73A-45BD038E53D2}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6222109" y="1748367"/>
            <a:ext cx="5250225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xmlns="" id="{25454D6B-6B52-2745-8C09-255E39E40C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xmlns="" id="{4DDD6EEE-90E3-434B-9BE8-99389E0AFEBB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xmlns="" id="{F074BC3F-E408-D548-BA5D-67F8B80CC3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518555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19667" y="1748367"/>
            <a:ext cx="10752667" cy="40809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xmlns="" id="{D74404B2-8923-1F41-913C-38B0420B770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917521" y="6345542"/>
            <a:ext cx="8872792" cy="322317"/>
          </a:xfrm>
          <a:prstGeom prst="rect">
            <a:avLst/>
          </a:prstGeom>
        </p:spPr>
        <p:txBody>
          <a:bodyPr vert="horz" lIns="0" tIns="0" rIns="0" bIns="0" anchor="ctr"/>
          <a:lstStyle>
            <a:lvl1pPr marL="0" indent="0">
              <a:buNone/>
              <a:defRPr sz="8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Presentation title here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xmlns="" id="{5C8568FE-51AA-944C-9250-DC15FC75C847}"/>
              </a:ext>
            </a:extLst>
          </p:cNvPr>
          <p:cNvSpPr txBox="1"/>
          <p:nvPr userDrawn="1"/>
        </p:nvSpPr>
        <p:spPr>
          <a:xfrm>
            <a:off x="1769718" y="6383395"/>
            <a:ext cx="1595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60958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800" kern="1200" spc="93" dirty="0">
                <a:solidFill>
                  <a:schemeClr val="tx1"/>
                </a:solidFill>
                <a:latin typeface="Bottega Veneta" pitchFamily="50" charset="0"/>
                <a:ea typeface="+mn-ea"/>
                <a:cs typeface="Times New Roman" panose="02020603050405020304" pitchFamily="18" charset="0"/>
              </a:rPr>
              <a:t>/</a:t>
            </a: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xmlns="" id="{3741E24B-C4E6-2540-B57E-2E0480F6F5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719666" y="6438323"/>
            <a:ext cx="1069623" cy="9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09153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  <p15:guide id="2" orient="horz" pos="2754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/table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19667" y="740834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748366"/>
            <a:ext cx="12208043" cy="5109633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150559852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image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10">
            <a:extLst>
              <a:ext uri="{FF2B5EF4-FFF2-40B4-BE49-F238E27FC236}">
                <a16:creationId xmlns:a16="http://schemas.microsoft.com/office/drawing/2014/main" xmlns="" id="{2D786AAF-49ED-4E4C-9C89-081F65200DB2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"/>
            <a:ext cx="12208043" cy="6857999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3007761370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1" orient="horz" pos="826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/table + text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6">
            <a:extLst>
              <a:ext uri="{FF2B5EF4-FFF2-40B4-BE49-F238E27FC236}">
                <a16:creationId xmlns:a16="http://schemas.microsoft.com/office/drawing/2014/main" xmlns="" id="{F275DED8-3D68-D246-A974-A09BC3726C1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91250" y="740834"/>
            <a:ext cx="5281084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>
              <a:buNone/>
              <a:defRPr sz="1600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Slide title here </a:t>
            </a:r>
          </a:p>
        </p:txBody>
      </p:sp>
      <p:sp>
        <p:nvSpPr>
          <p:cNvPr id="16" name="Text Placeholder 6">
            <a:extLst>
              <a:ext uri="{FF2B5EF4-FFF2-40B4-BE49-F238E27FC236}">
                <a16:creationId xmlns:a16="http://schemas.microsoft.com/office/drawing/2014/main" xmlns="" id="{10530D98-8E62-704F-81A2-5373F93B0E8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191249" y="1751029"/>
            <a:ext cx="5281084" cy="4047483"/>
          </a:xfrm>
          <a:prstGeom prst="rect">
            <a:avLst/>
          </a:prstGeom>
        </p:spPr>
        <p:txBody>
          <a:bodyPr vert="horz" lIns="0" tIns="0" rIns="0" bIns="0" anchor="b"/>
          <a:lstStyle>
            <a:lvl1pPr marL="0" indent="0">
              <a:buNone/>
              <a:defRPr sz="1333" spc="93">
                <a:latin typeface="Bottega Veneta" pitchFamily="50" charset="0"/>
                <a:cs typeface="Times New Roman" panose="02020603050405020304" pitchFamily="18" charset="0"/>
              </a:defRPr>
            </a:lvl1pPr>
            <a:lvl2pPr marL="609585" indent="0">
              <a:buNone/>
              <a:defRPr sz="2933">
                <a:latin typeface="Berthold Akzidenz-Grotesk Light"/>
              </a:defRPr>
            </a:lvl2pPr>
            <a:lvl3pPr marL="1219170" indent="0">
              <a:buNone/>
              <a:defRPr sz="2933">
                <a:latin typeface="Berthold Akzidenz-Grotesk Light"/>
              </a:defRPr>
            </a:lvl3pPr>
            <a:lvl4pPr marL="1828754" indent="0">
              <a:buNone/>
              <a:defRPr sz="2933">
                <a:latin typeface="Berthold Akzidenz-Grotesk Light"/>
              </a:defRPr>
            </a:lvl4pPr>
            <a:lvl5pPr marL="2438339" indent="0">
              <a:buNone/>
              <a:defRPr sz="2933">
                <a:latin typeface="Berthold Akzidenz-Grotesk Light"/>
              </a:defRPr>
            </a:lvl5pPr>
          </a:lstStyle>
          <a:p>
            <a:pPr lvl="0"/>
            <a:r>
              <a:rPr lang="en-US" dirty="0"/>
              <a:t>Text here</a:t>
            </a:r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xmlns="" id="{317562B1-F28D-724C-A87C-BA745CF59C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6000749" cy="6858000"/>
          </a:xfrm>
          <a:prstGeom prst="rect">
            <a:avLst/>
          </a:prstGeom>
        </p:spPr>
        <p:txBody>
          <a:bodyPr vert="horz" lIns="0" tIns="0" anchor="ctr"/>
          <a:lstStyle>
            <a:lvl1pPr marL="0" indent="0" algn="ctr">
              <a:buNone/>
              <a:defRPr sz="2400" baseline="0">
                <a:solidFill>
                  <a:srgbClr val="FF0000"/>
                </a:solidFill>
                <a:latin typeface="Bottega Veneta" pitchFamily="50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Drop picture here</a:t>
            </a:r>
          </a:p>
        </p:txBody>
      </p:sp>
    </p:spTree>
    <p:extLst>
      <p:ext uri="{BB962C8B-B14F-4D97-AF65-F5344CB8AC3E}">
        <p14:creationId xmlns:p14="http://schemas.microsoft.com/office/powerpoint/2010/main" val="1988338854"/>
      </p:ext>
    </p:extLst>
  </p:cSld>
  <p:clrMapOvr>
    <a:masterClrMapping/>
  </p:clrMapOvr>
  <p:extLst>
    <p:ext uri="{DCECCB84-F9BA-43D5-87BE-67443E8EF086}">
      <p15:sldGuideLst xmlns:p15="http://schemas.microsoft.com/office/powerpoint/2012/main" xmlns="">
        <p15:guide id="5" pos="2835">
          <p15:clr>
            <a:srgbClr val="FBAE40"/>
          </p15:clr>
        </p15:guide>
        <p15:guide id="6" pos="2925">
          <p15:clr>
            <a:srgbClr val="FBAE40"/>
          </p15:clr>
        </p15:guide>
        <p15:guide id="8" orient="horz" pos="2754">
          <p15:clr>
            <a:srgbClr val="FBAE40"/>
          </p15:clr>
        </p15:guide>
        <p15:guide id="9" orient="horz" pos="8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F30F20B-510F-4F43-84D3-30DDA96550F8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434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7">
            <a:extLst>
              <a:ext uri="{FF2B5EF4-FFF2-40B4-BE49-F238E27FC236}">
                <a16:creationId xmlns:a16="http://schemas.microsoft.com/office/drawing/2014/main" xmlns="" id="{AE653EC2-BBFD-9F47-BB5C-B9776A24978F}"/>
              </a:ext>
            </a:extLst>
          </p:cNvPr>
          <p:cNvSpPr txBox="1"/>
          <p:nvPr userDrawn="1"/>
        </p:nvSpPr>
        <p:spPr>
          <a:xfrm>
            <a:off x="10545651" y="6416265"/>
            <a:ext cx="939383" cy="2051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1333" b="0" i="0" smtClean="0">
                <a:solidFill>
                  <a:schemeClr val="tx1"/>
                </a:solidFill>
                <a:latin typeface="Bottega Veneta" pitchFamily="2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1333" b="0" i="0" dirty="0">
              <a:solidFill>
                <a:schemeClr val="tx1"/>
              </a:solidFill>
              <a:latin typeface="Bottega Veneta" pitchFamily="2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5148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 userDrawn="1"/>
        </p:nvSpPr>
        <p:spPr>
          <a:xfrm>
            <a:off x="10545651" y="6447023"/>
            <a:ext cx="93938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r"/>
            <a:fld id="{4C5D01EB-11EB-524B-9B69-89269036A261}" type="slidenum">
              <a:rPr lang="it-IT" sz="800" b="0" i="0" smtClean="0">
                <a:solidFill>
                  <a:schemeClr val="tx1"/>
                </a:solidFill>
                <a:latin typeface="Bottega Veneta" pitchFamily="50" charset="0"/>
                <a:ea typeface="Berthold Akzidenz Grotesk Light" charset="0"/>
                <a:cs typeface="Times New Roman" panose="02020603050405020304" pitchFamily="18" charset="0"/>
              </a:rPr>
              <a:pPr algn="r"/>
              <a:t>‹#›</a:t>
            </a:fld>
            <a:endParaRPr lang="it-IT" sz="800" b="0" i="0" dirty="0">
              <a:solidFill>
                <a:schemeClr val="tx1"/>
              </a:solidFill>
              <a:latin typeface="Bottega Veneta" pitchFamily="50" charset="0"/>
              <a:ea typeface="Berthold Akzidenz Grotesk Light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54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</p:sldLayoutIdLst>
  <p:hf hdr="0" dt="0"/>
  <p:txStyles>
    <p:titleStyle>
      <a:lvl1pPr algn="ctr" defTabSz="609585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609585" rtl="0" eaLnBrk="1" latinLnBrk="0" hangingPunct="1">
        <a:spcBef>
          <a:spcPct val="20000"/>
        </a:spcBef>
        <a:buFont typeface="Arial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609585" rtl="0" eaLnBrk="1" latinLnBrk="0" hangingPunct="1">
        <a:spcBef>
          <a:spcPct val="20000"/>
        </a:spcBef>
        <a:buFont typeface="Arial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609585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609585" rtl="0" eaLnBrk="1" latinLnBrk="0" hangingPunct="1">
        <a:spcBef>
          <a:spcPct val="20000"/>
        </a:spcBef>
        <a:buFont typeface="Arial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609585" rtl="0" eaLnBrk="1" latinLnBrk="0" hangingPunct="1">
        <a:spcBef>
          <a:spcPct val="20000"/>
        </a:spcBef>
        <a:buFont typeface="Arial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609585" rtl="0" eaLnBrk="1" latinLnBrk="0" hangingPunct="1">
        <a:spcBef>
          <a:spcPct val="20000"/>
        </a:spcBef>
        <a:buFont typeface="Arial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pos="340">
          <p15:clr>
            <a:srgbClr val="F26B43"/>
          </p15:clr>
        </p15:guide>
        <p15:guide id="2" pos="5420">
          <p15:clr>
            <a:srgbClr val="F26B43"/>
          </p15:clr>
        </p15:guide>
        <p15:guide id="3" orient="horz" pos="3094">
          <p15:clr>
            <a:srgbClr val="F26B43"/>
          </p15:clr>
        </p15:guide>
        <p15:guide id="4" orient="horz" pos="35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thenational.academy/online-classroom/schedule" TargetMode="Externa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www.bbc.co.uk/bitesize/dailylessons" TargetMode="Externa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www.doodleenglish.com/download-doodleenglish-windows-macs/" TargetMode="Externa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rentceprimaryschool.co.uk/wp-content/uploads/2016/11/100-Books-To-Try-And-Read-Before-You-Leave-Year-6.pdf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uthorfy.com/10minutechallenge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/>
          <p:cNvSpPr txBox="1">
            <a:spLocks/>
          </p:cNvSpPr>
          <p:nvPr/>
        </p:nvSpPr>
        <p:spPr>
          <a:xfrm>
            <a:off x="719666" y="3210636"/>
            <a:ext cx="10752667" cy="676799"/>
          </a:xfrm>
          <a:prstGeom prst="rect">
            <a:avLst/>
          </a:prstGeom>
        </p:spPr>
        <p:txBody>
          <a:bodyPr vert="horz" lIns="0" tIns="0" rIns="0" bIns="0" anchor="t"/>
          <a:lstStyle>
            <a:lvl1pPr marL="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400" kern="1200" spc="93">
                <a:solidFill>
                  <a:schemeClr val="tx1"/>
                </a:solidFill>
                <a:latin typeface="Bottega Veneta" pitchFamily="2" charset="0"/>
                <a:ea typeface="+mn-ea"/>
                <a:cs typeface="Times New Roman" panose="02020603050405020304" pitchFamily="18" charset="0"/>
              </a:defRPr>
            </a:lvl1pPr>
            <a:lvl2pPr marL="609585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2pPr>
            <a:lvl3pPr marL="1219170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3pPr>
            <a:lvl4pPr marL="1828754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4pPr>
            <a:lvl5pPr marL="2438339" indent="0" algn="l" defTabSz="609585" rtl="0" eaLnBrk="1" latinLnBrk="0" hangingPunct="1">
              <a:spcBef>
                <a:spcPct val="20000"/>
              </a:spcBef>
              <a:buFont typeface="Arial"/>
              <a:buNone/>
              <a:defRPr sz="2933" kern="1200">
                <a:solidFill>
                  <a:schemeClr val="tx1"/>
                </a:solidFill>
                <a:latin typeface="Berthold Akzidenz-Grotesk Light"/>
                <a:ea typeface="+mn-ea"/>
                <a:cs typeface="+mn-cs"/>
              </a:defRPr>
            </a:lvl5pPr>
            <a:lvl6pPr marL="335271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962301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571886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81470" indent="-304792" algn="l" defTabSz="609585" rtl="0" eaLnBrk="1" latinLnBrk="0" hangingPunct="1">
              <a:spcBef>
                <a:spcPct val="20000"/>
              </a:spcBef>
              <a:buFont typeface="Arial"/>
              <a:buChar char="•"/>
              <a:defRPr sz="2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 smtClean="0">
                <a:latin typeface="+mj-lt"/>
              </a:rPr>
              <a:t>YEAR 6 HOME LEARNING </a:t>
            </a:r>
          </a:p>
          <a:p>
            <a:pPr algn="ctr"/>
            <a:endParaRPr lang="it-CH" sz="2800" dirty="0"/>
          </a:p>
        </p:txBody>
      </p:sp>
    </p:spTree>
    <p:extLst>
      <p:ext uri="{BB962C8B-B14F-4D97-AF65-F5344CB8AC3E}">
        <p14:creationId xmlns:p14="http://schemas.microsoft.com/office/powerpoint/2010/main" val="880714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0"/>
            <a:r>
              <a:rPr lang="en-GB" dirty="0">
                <a:solidFill>
                  <a:prstClr val="black"/>
                </a:solidFill>
                <a:latin typeface="+mj-lt"/>
              </a:rPr>
              <a:t>2 WEEK BLOCK: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ENGLISH –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Week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beginning: 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18</a:t>
            </a:r>
            <a:r>
              <a:rPr lang="en-GB" baseline="30000" dirty="0" smtClean="0">
                <a:solidFill>
                  <a:prstClr val="black"/>
                </a:solidFill>
                <a:latin typeface="+mj-lt"/>
              </a:rPr>
              <a:t>th</a:t>
            </a:r>
            <a:r>
              <a:rPr lang="en-GB" dirty="0" smtClean="0">
                <a:solidFill>
                  <a:prstClr val="black"/>
                </a:solidFill>
                <a:latin typeface="+mj-lt"/>
              </a:rPr>
              <a:t> May 2020</a:t>
            </a:r>
            <a:endParaRPr lang="en-GB" dirty="0">
              <a:solidFill>
                <a:prstClr val="black"/>
              </a:solidFill>
              <a:latin typeface="+mj-lt"/>
            </a:endParaRPr>
          </a:p>
          <a:p>
            <a:endParaRPr lang="it-CH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7"/>
          </p:nvPr>
        </p:nvPicPr>
        <p:blipFill>
          <a:blip r:embed="rId2"/>
          <a:srcRect t="6207" b="6207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8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b="1" u="sng" dirty="0" smtClean="0">
                <a:latin typeface="+mj-lt"/>
              </a:rPr>
              <a:t>Main Activity – Option 1</a:t>
            </a:r>
            <a:endParaRPr lang="en-GB" b="1" u="sng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your English lessons for the next two weeks using the National Oak Academy website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www.thenational.academy/online-classroom/schedule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English lesson for each day this week</a:t>
            </a:r>
            <a:endParaRPr lang="en-GB" sz="2000" dirty="0">
              <a:latin typeface="+mj-lt"/>
            </a:endParaRP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22"/>
          <a:stretch/>
        </p:blipFill>
        <p:spPr bwMode="auto">
          <a:xfrm>
            <a:off x="502227" y="1163782"/>
            <a:ext cx="5163259" cy="3289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4370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b="1" u="sng" dirty="0" smtClean="0">
                <a:latin typeface="+mj-lt"/>
              </a:rPr>
              <a:t>Alternatively…..</a:t>
            </a:r>
          </a:p>
          <a:p>
            <a:r>
              <a:rPr lang="en-GB" b="1" u="sng" dirty="0" smtClean="0">
                <a:latin typeface="+mj-lt"/>
              </a:rPr>
              <a:t>Main activity – Option 2</a:t>
            </a:r>
          </a:p>
          <a:p>
            <a:r>
              <a:rPr lang="en-GB" dirty="0" smtClean="0">
                <a:latin typeface="+mj-lt"/>
              </a:rPr>
              <a:t>BBC Bitesize – Daily English lessons</a:t>
            </a:r>
            <a:endParaRPr lang="en-GB" dirty="0">
              <a:latin typeface="+mj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GB" sz="2000" dirty="0" smtClean="0">
                <a:latin typeface="+mj-lt"/>
              </a:rPr>
              <a:t>Click on the link below to access the daily English lessons for Year 6 from BBC Bitesize</a:t>
            </a:r>
          </a:p>
          <a:p>
            <a:r>
              <a:rPr lang="en-GB" sz="2000" dirty="0">
                <a:latin typeface="+mj-lt"/>
                <a:hlinkClick r:id="rId2"/>
              </a:rPr>
              <a:t>https://</a:t>
            </a:r>
            <a:r>
              <a:rPr lang="en-GB" sz="2000" dirty="0" smtClean="0">
                <a:latin typeface="+mj-lt"/>
                <a:hlinkClick r:id="rId2"/>
              </a:rPr>
              <a:t>www.bbc.co.uk/bitesize/dailylessons</a:t>
            </a:r>
            <a:r>
              <a:rPr lang="en-GB" sz="2000" dirty="0" smtClean="0">
                <a:latin typeface="+mj-lt"/>
              </a:rPr>
              <a:t> </a:t>
            </a:r>
          </a:p>
          <a:p>
            <a:r>
              <a:rPr lang="en-GB" sz="2000" dirty="0" smtClean="0">
                <a:latin typeface="+mj-lt"/>
              </a:rPr>
              <a:t>Select – Year 6</a:t>
            </a:r>
          </a:p>
          <a:p>
            <a:r>
              <a:rPr lang="en-GB" sz="2000" dirty="0" smtClean="0">
                <a:latin typeface="+mj-lt"/>
              </a:rPr>
              <a:t>Then select the daily English lesson each day this week</a:t>
            </a:r>
          </a:p>
          <a:p>
            <a:endParaRPr lang="en-GB" sz="2000" dirty="0">
              <a:latin typeface="+mj-lt"/>
            </a:endParaRP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/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387" y="1062099"/>
            <a:ext cx="4833010" cy="4833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2853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5085" r="24389"/>
          <a:stretch/>
        </p:blipFill>
        <p:spPr>
          <a:xfrm>
            <a:off x="-120316" y="-14288"/>
            <a:ext cx="6160169" cy="68580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073650"/>
            <a:ext cx="5376334" cy="2308324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Doodle English / Doodle Spell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GB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Spend 10 minutes playing on the Doodle App for English or spelling each day.</a:t>
            </a:r>
          </a:p>
          <a:p>
            <a:pPr lvl="0" defTabSz="609570">
              <a:defRPr/>
            </a:pPr>
            <a:endParaRPr lang="en-GB" sz="1600" dirty="0" smtClean="0"/>
          </a:p>
          <a:p>
            <a:pPr lvl="0" defTabSz="609570"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10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412535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632992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dirty="0" smtClean="0">
                <a:latin typeface="+mj-lt"/>
              </a:rPr>
              <a:t>Extra Activities/Tasks</a:t>
            </a:r>
            <a:endParaRPr lang="it-IT" dirty="0">
              <a:latin typeface="+mj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5994" y="2558338"/>
            <a:ext cx="4511175" cy="2320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6039853" y="4949723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You can download the computer apps here:</a:t>
            </a:r>
          </a:p>
          <a:p>
            <a:r>
              <a:rPr lang="en-GB" sz="1200" dirty="0"/>
              <a:t>English: </a:t>
            </a:r>
            <a:r>
              <a:rPr lang="en-GB" sz="1200" dirty="0">
                <a:hlinkClick r:id="rId5"/>
              </a:rPr>
              <a:t>https://www.doodleenglish.com/download-doodleenglish-windows-macs</a:t>
            </a:r>
            <a:r>
              <a:rPr lang="en-GB" sz="1200" dirty="0" smtClean="0">
                <a:hlinkClick r:id="rId5"/>
              </a:rPr>
              <a:t>/</a:t>
            </a:r>
            <a:r>
              <a:rPr lang="en-GB" sz="1200" dirty="0" smtClean="0"/>
              <a:t> </a:t>
            </a:r>
            <a:endParaRPr lang="en-GB" sz="1200" dirty="0"/>
          </a:p>
          <a:p>
            <a:r>
              <a:rPr lang="en-GB" sz="1200" dirty="0"/>
              <a:t>Or you can use the Google Chrome web browser on your PC, laptop or Mac:</a:t>
            </a:r>
          </a:p>
          <a:p>
            <a:r>
              <a:rPr lang="en-GB" sz="1200" dirty="0" smtClean="0"/>
              <a:t>students.doodleenglish.com</a:t>
            </a:r>
            <a:endParaRPr lang="en-GB" sz="1200" dirty="0"/>
          </a:p>
          <a:p>
            <a:r>
              <a:rPr lang="en-GB" sz="1200" dirty="0" smtClean="0"/>
              <a:t>students.doodleenglish.com/spell 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24854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SPELLING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continue to work through the Year 6 lists – aim to learn 10 new spellings each week and revisit 10 from previous weeks.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Get someone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test you on them at the end of the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week.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it-IT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1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27531" r="17912"/>
          <a:stretch/>
        </p:blipFill>
        <p:spPr>
          <a:xfrm rot="5400000">
            <a:off x="-429889" y="429889"/>
            <a:ext cx="6858001" cy="5998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8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READING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ensure the children continue to read a good quality reading book from the year 6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list</a:t>
            </a: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http://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trentceprimaryschool.co.uk/wp-content/uploads/2016/11/100-Books-To-Try-And-Read-Before-You-Leave-Year-6.pdf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Talk 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to someone at home about the book that you are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reading.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Read a few pages aloud to somebody; this is a different skill to silent reading. Can you make it exciting? Use different voices.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30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338367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66292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9009" r="4638"/>
          <a:stretch/>
        </p:blipFill>
        <p:spPr>
          <a:xfrm rot="16200000">
            <a:off x="-532038" y="434066"/>
            <a:ext cx="6988634" cy="5924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76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it-IT" u="sng" dirty="0" smtClean="0">
                <a:solidFill>
                  <a:srgbClr val="FF0000"/>
                </a:solidFill>
                <a:latin typeface="+mj-lt"/>
              </a:rPr>
              <a:t>OPTIONAL </a:t>
            </a:r>
            <a:r>
              <a:rPr lang="it-IT" u="sng" dirty="0" smtClean="0">
                <a:latin typeface="+mj-lt"/>
              </a:rPr>
              <a:t>EXTRA HOME LEARNING EXTENSION ACTIVITIES</a:t>
            </a:r>
          </a:p>
          <a:p>
            <a:r>
              <a:rPr lang="it-IT" u="sng" dirty="0" smtClean="0">
                <a:latin typeface="+mj-lt"/>
              </a:rPr>
              <a:t>WRITING COMPOSITION</a:t>
            </a:r>
            <a:endParaRPr lang="it-CH" u="sng" dirty="0">
              <a:latin typeface="+mj-lt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7150" y="4236558"/>
            <a:ext cx="2517633" cy="136492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600" dirty="0" smtClean="0">
                <a:latin typeface="+mn-lt"/>
              </a:rPr>
              <a:t>Draw and write a comic strip for a story you have read or film you have watched.</a:t>
            </a:r>
            <a:endParaRPr lang="en-US" altLang="en-US" sz="2400" dirty="0"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13655" y="4272640"/>
            <a:ext cx="2559165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character description for a chosen character from a book you have read.</a:t>
            </a:r>
          </a:p>
        </p:txBody>
      </p:sp>
      <p:sp>
        <p:nvSpPr>
          <p:cNvPr id="9" name="Rectangle 8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sp>
        <p:nvSpPr>
          <p:cNvPr id="10" name="Rectangle 9"/>
          <p:cNvSpPr/>
          <p:nvPr/>
        </p:nvSpPr>
        <p:spPr>
          <a:xfrm>
            <a:off x="2697940" y="4281794"/>
            <a:ext cx="2299703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GB" sz="1600" dirty="0"/>
              <a:t>Write </a:t>
            </a:r>
            <a:r>
              <a:rPr lang="en-GB" sz="1600" dirty="0" smtClean="0"/>
              <a:t>a description for a place that you have visited. </a:t>
            </a:r>
            <a:endParaRPr lang="en-GB" sz="1600" dirty="0"/>
          </a:p>
        </p:txBody>
      </p:sp>
      <p:sp>
        <p:nvSpPr>
          <p:cNvPr id="13" name="TextBox 12"/>
          <p:cNvSpPr txBox="1"/>
          <p:nvPr/>
        </p:nvSpPr>
        <p:spPr>
          <a:xfrm>
            <a:off x="7798259" y="4272640"/>
            <a:ext cx="185112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Create a poem about Spring using all of your senses.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719877" y="4272640"/>
            <a:ext cx="251460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What Super Power would you most want and why?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4783" y="233995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315" y="2339958"/>
            <a:ext cx="2492505" cy="1402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8753" y="2339958"/>
            <a:ext cx="1851124" cy="123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439" y="2339958"/>
            <a:ext cx="2113482" cy="1270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81" y="2355134"/>
            <a:ext cx="2125969" cy="1926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3051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19667" y="4312186"/>
            <a:ext cx="20162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Write a diary entry for a typical day at home  in ‘Lockdown’</a:t>
            </a:r>
            <a:endParaRPr lang="en-GB" sz="1600" dirty="0"/>
          </a:p>
        </p:txBody>
      </p:sp>
      <p:sp>
        <p:nvSpPr>
          <p:cNvPr id="6" name="Rectangle 5"/>
          <p:cNvSpPr/>
          <p:nvPr/>
        </p:nvSpPr>
        <p:spPr>
          <a:xfrm>
            <a:off x="4552149" y="4340761"/>
            <a:ext cx="39990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 Biography for a famous person of your choice.</a:t>
            </a:r>
            <a:endParaRPr lang="en-GB" sz="1600" dirty="0"/>
          </a:p>
        </p:txBody>
      </p:sp>
      <p:sp>
        <p:nvSpPr>
          <p:cNvPr id="11" name="Rectangle 10"/>
          <p:cNvSpPr/>
          <p:nvPr/>
        </p:nvSpPr>
        <p:spPr>
          <a:xfrm>
            <a:off x="2871538" y="4312186"/>
            <a:ext cx="158536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Write an explanation for how something works in your home E.g. A coffee machine.</a:t>
            </a:r>
            <a:endParaRPr lang="en-GB" sz="1600" dirty="0"/>
          </a:p>
        </p:txBody>
      </p:sp>
      <p:sp>
        <p:nvSpPr>
          <p:cNvPr id="12" name="Rectangle 11"/>
          <p:cNvSpPr/>
          <p:nvPr/>
        </p:nvSpPr>
        <p:spPr>
          <a:xfrm>
            <a:off x="8727198" y="4312186"/>
            <a:ext cx="33124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smtClean="0"/>
              <a:t>Create your own imaginary world and describe it.</a:t>
            </a:r>
            <a:endParaRPr lang="it-CH" sz="1600" dirty="0"/>
          </a:p>
        </p:txBody>
      </p:sp>
      <p:sp>
        <p:nvSpPr>
          <p:cNvPr id="13" name="Rectangle 12"/>
          <p:cNvSpPr/>
          <p:nvPr/>
        </p:nvSpPr>
        <p:spPr>
          <a:xfrm>
            <a:off x="719667" y="1543264"/>
            <a:ext cx="1047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Choose a task each day or alternatively spend longer on one task over a few days</a:t>
            </a:r>
            <a:endParaRPr lang="it-C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27" y="2237073"/>
            <a:ext cx="3259343" cy="1964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539" y="2237073"/>
            <a:ext cx="2976169" cy="2061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637" y="2414077"/>
            <a:ext cx="2011162" cy="1610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12" y="2058489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67" y="332571"/>
            <a:ext cx="8199438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569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09299498-1156-4C88-B09E-105541870FDF}"/>
              </a:ext>
            </a:extLst>
          </p:cNvPr>
          <p:cNvSpPr/>
          <p:nvPr/>
        </p:nvSpPr>
        <p:spPr>
          <a:xfrm>
            <a:off x="6096000" y="1855439"/>
            <a:ext cx="5376334" cy="378565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Times New Roman" panose="02020603050405020304" pitchFamily="18" charset="0"/>
              </a:rPr>
              <a:t>WRITING COMPOSITION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ottega Veneta" pitchFamily="50" charset="0"/>
              <a:ea typeface="+mn-ea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Please follow this link to </a:t>
            </a:r>
            <a:r>
              <a:rPr lang="en-US" sz="1600" dirty="0" err="1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Authorfy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website where authors have posted daily writing challenges. Children can choose their own author challenge from the growing selection available. A new challenge is posted daily. </a:t>
            </a:r>
            <a:endParaRPr lang="en-US" sz="1600" dirty="0" smtClean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://authorfy.com/10minutechallenges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  <a:hlinkClick r:id="rId3"/>
              </a:rPr>
              <a:t>/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 </a:t>
            </a:r>
          </a:p>
          <a:p>
            <a:pPr lvl="0" defTabSz="609570">
              <a:defRPr/>
            </a:pP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lvl="0" defTabSz="609570">
              <a:defRPr/>
            </a:pPr>
            <a:r>
              <a:rPr lang="en-US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Alternatively or as well as they could choose a writing task from the next </a:t>
            </a:r>
            <a:r>
              <a:rPr lang="en-US" sz="1600" dirty="0" smtClean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slide! </a:t>
            </a:r>
            <a:endParaRPr lang="en-US" sz="1600" dirty="0">
              <a:solidFill>
                <a:prstClr val="black"/>
              </a:solidFill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  <a:p>
            <a:pPr marL="0" marR="0" lvl="0" indent="0" algn="l" defTabSz="6095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CH" sz="1600" dirty="0">
                <a:solidFill>
                  <a:prstClr val="black"/>
                </a:solidFill>
                <a:latin typeface="+mj-lt"/>
                <a:cs typeface="Times New Roman" panose="02020603050405020304" pitchFamily="18" charset="0"/>
              </a:rPr>
              <a:t>3</a:t>
            </a:r>
            <a:r>
              <a:rPr kumimoji="0" lang="it-CH" sz="1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cs typeface="Times New Roman" panose="02020603050405020304" pitchFamily="18" charset="0"/>
              </a:rPr>
              <a:t>0 MINUTES</a:t>
            </a:r>
            <a:endParaRPr kumimoji="0" lang="it-C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cs typeface="Times New Roman" panose="02020603050405020304" pitchFamily="18" charset="0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E39E5462-41C6-472B-8CE3-3AE5921C2F13}"/>
              </a:ext>
            </a:extLst>
          </p:cNvPr>
          <p:cNvCxnSpPr/>
          <p:nvPr/>
        </p:nvCxnSpPr>
        <p:spPr>
          <a:xfrm flipV="1">
            <a:off x="6191251" y="2258156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9E832DD4-53B5-4A75-9B1C-D83B2716765D}"/>
              </a:ext>
            </a:extLst>
          </p:cNvPr>
          <p:cNvCxnSpPr/>
          <p:nvPr/>
        </p:nvCxnSpPr>
        <p:spPr>
          <a:xfrm flipV="1">
            <a:off x="6191251" y="6152281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09F4FD8A-A96D-4893-914C-000258D461D9}"/>
              </a:ext>
            </a:extLst>
          </p:cNvPr>
          <p:cNvCxnSpPr/>
          <p:nvPr/>
        </p:nvCxnSpPr>
        <p:spPr>
          <a:xfrm flipV="1">
            <a:off x="6191251" y="5268930"/>
            <a:ext cx="4976475" cy="4797"/>
          </a:xfrm>
          <a:prstGeom prst="line">
            <a:avLst/>
          </a:prstGeom>
          <a:ln w="9525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1">
            <a:extLst>
              <a:ext uri="{FF2B5EF4-FFF2-40B4-BE49-F238E27FC236}">
                <a16:creationId xmlns:a16="http://schemas.microsoft.com/office/drawing/2014/main" xmlns="" id="{C5D5CF3F-4D91-E44A-B92C-99E328144FB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91251" y="394507"/>
            <a:ext cx="5281083" cy="676799"/>
          </a:xfrm>
        </p:spPr>
        <p:txBody>
          <a:bodyPr/>
          <a:lstStyle/>
          <a:p>
            <a:pPr algn="ctr"/>
            <a:r>
              <a:rPr lang="it-IT" b="1" u="sng" dirty="0" smtClean="0">
                <a:solidFill>
                  <a:srgbClr val="FF0000"/>
                </a:solidFill>
                <a:latin typeface="+mj-lt"/>
              </a:rPr>
              <a:t>OPTIONAL</a:t>
            </a:r>
            <a:r>
              <a:rPr lang="it-IT" b="1" u="sng" dirty="0" smtClean="0">
                <a:latin typeface="+mj-lt"/>
              </a:rPr>
              <a:t> EXTRA HOME LEARNING EXTENSION ACTIVITIES</a:t>
            </a:r>
            <a:endParaRPr lang="it-IT" b="1" u="sng" dirty="0"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750" y="1015660"/>
            <a:ext cx="5245769" cy="5245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623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xt + im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Imag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492</Words>
  <Application>Microsoft Office PowerPoint</Application>
  <PresentationFormat>Custom</PresentationFormat>
  <Paragraphs>84</Paragraphs>
  <Slides>10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Text + image</vt:lpstr>
      <vt:lpstr>1_Images</vt:lpstr>
      <vt:lpstr>Images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Kering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BROUGHTON Laura Jayne</dc:creator>
  <cp:lastModifiedBy>OJS User</cp:lastModifiedBy>
  <cp:revision>22</cp:revision>
  <dcterms:created xsi:type="dcterms:W3CDTF">2020-04-03T07:13:41Z</dcterms:created>
  <dcterms:modified xsi:type="dcterms:W3CDTF">2020-05-14T13:38:08Z</dcterms:modified>
</cp:coreProperties>
</file>