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5"/>
  </p:notesMasterIdLst>
  <p:handoutMasterIdLst>
    <p:handoutMasterId r:id="rId16"/>
  </p:handoutMasterIdLst>
  <p:sldIdLst>
    <p:sldId id="261" r:id="rId4"/>
    <p:sldId id="258" r:id="rId5"/>
    <p:sldId id="274" r:id="rId6"/>
    <p:sldId id="269" r:id="rId7"/>
    <p:sldId id="270" r:id="rId8"/>
    <p:sldId id="273" r:id="rId9"/>
    <p:sldId id="260" r:id="rId10"/>
    <p:sldId id="266" r:id="rId11"/>
    <p:sldId id="267" r:id="rId12"/>
    <p:sldId id="265" r:id="rId13"/>
    <p:sldId id="262" r:id="rId14"/>
  </p:sldIdLst>
  <p:sldSz cx="12192000" cy="6858000"/>
  <p:notesSz cx="14360525" cy="9932988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18" y="7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6222894" cy="498374"/>
          </a:xfrm>
          <a:prstGeom prst="rect">
            <a:avLst/>
          </a:prstGeom>
        </p:spPr>
        <p:txBody>
          <a:bodyPr vert="horz" lIns="132817" tIns="66408" rIns="132817" bIns="66408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8134309" y="1"/>
            <a:ext cx="6222894" cy="498374"/>
          </a:xfrm>
          <a:prstGeom prst="rect">
            <a:avLst/>
          </a:prstGeom>
        </p:spPr>
        <p:txBody>
          <a:bodyPr vert="horz" lIns="132817" tIns="66408" rIns="132817" bIns="66408" rtlCol="0"/>
          <a:lstStyle>
            <a:lvl1pPr algn="r">
              <a:defRPr sz="1700"/>
            </a:lvl1pPr>
          </a:lstStyle>
          <a:p>
            <a:fld id="{18F976D9-5C4C-43B5-88C9-0D00B293957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34616"/>
            <a:ext cx="6222894" cy="498373"/>
          </a:xfrm>
          <a:prstGeom prst="rect">
            <a:avLst/>
          </a:prstGeom>
        </p:spPr>
        <p:txBody>
          <a:bodyPr vert="horz" lIns="132817" tIns="66408" rIns="132817" bIns="66408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8134309" y="9434616"/>
            <a:ext cx="6222894" cy="498373"/>
          </a:xfrm>
          <a:prstGeom prst="rect">
            <a:avLst/>
          </a:prstGeom>
        </p:spPr>
        <p:txBody>
          <a:bodyPr vert="horz" lIns="132817" tIns="66408" rIns="132817" bIns="66408" rtlCol="0" anchor="b"/>
          <a:lstStyle>
            <a:lvl1pPr algn="r">
              <a:defRPr sz="1700"/>
            </a:lvl1pPr>
          </a:lstStyle>
          <a:p>
            <a:fld id="{365A8582-5EEE-4C71-9C04-F5E624848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028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6222894" cy="498374"/>
          </a:xfrm>
          <a:prstGeom prst="rect">
            <a:avLst/>
          </a:prstGeom>
        </p:spPr>
        <p:txBody>
          <a:bodyPr vert="horz" lIns="132817" tIns="66408" rIns="132817" bIns="66408" rtlCol="0"/>
          <a:lstStyle>
            <a:lvl1pPr algn="l">
              <a:defRPr sz="17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134309" y="1"/>
            <a:ext cx="6222894" cy="498374"/>
          </a:xfrm>
          <a:prstGeom prst="rect">
            <a:avLst/>
          </a:prstGeom>
        </p:spPr>
        <p:txBody>
          <a:bodyPr vert="horz" lIns="132817" tIns="66408" rIns="132817" bIns="66408" rtlCol="0"/>
          <a:lstStyle>
            <a:lvl1pPr algn="r">
              <a:defRPr sz="1700"/>
            </a:lvl1pPr>
          </a:lstStyle>
          <a:p>
            <a:fld id="{8FCF1338-E64D-4FAD-A02D-1C2EB1A1AECE}" type="datetimeFigureOut">
              <a:rPr lang="it-CH" smtClean="0"/>
              <a:t>01.05.2020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2113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817" tIns="66408" rIns="132817" bIns="66408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36053" y="4780251"/>
            <a:ext cx="11488419" cy="3911115"/>
          </a:xfrm>
          <a:prstGeom prst="rect">
            <a:avLst/>
          </a:prstGeom>
        </p:spPr>
        <p:txBody>
          <a:bodyPr vert="horz" lIns="132817" tIns="66408" rIns="132817" bIns="66408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4616"/>
            <a:ext cx="6222894" cy="498373"/>
          </a:xfrm>
          <a:prstGeom prst="rect">
            <a:avLst/>
          </a:prstGeom>
        </p:spPr>
        <p:txBody>
          <a:bodyPr vert="horz" lIns="132817" tIns="66408" rIns="132817" bIns="66408" rtlCol="0" anchor="b"/>
          <a:lstStyle>
            <a:lvl1pPr algn="l">
              <a:defRPr sz="17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134309" y="9434616"/>
            <a:ext cx="6222894" cy="498373"/>
          </a:xfrm>
          <a:prstGeom prst="rect">
            <a:avLst/>
          </a:prstGeom>
        </p:spPr>
        <p:txBody>
          <a:bodyPr vert="horz" lIns="132817" tIns="66408" rIns="132817" bIns="66408" rtlCol="0" anchor="b"/>
          <a:lstStyle>
            <a:lvl1pPr algn="r">
              <a:defRPr sz="17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defTabSz="664083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64083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64083">
              <a:defRPr/>
            </a:pPr>
            <a:fld id="{A5BC9479-0814-0E40-9B46-242828A6CF7E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664083">
                <a:defRPr/>
              </a:pPr>
              <a:t>7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defTabSz="664083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64083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64083">
              <a:defRPr/>
            </a:pPr>
            <a:fld id="{A5BC9479-0814-0E40-9B46-242828A6CF7E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664083">
                <a:defRPr/>
              </a:pPr>
              <a:t>8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defTabSz="664083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64083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64083">
              <a:defRPr/>
            </a:pPr>
            <a:fld id="{A5BC9479-0814-0E40-9B46-242828A6CF7E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664083">
                <a:defRPr/>
              </a:pPr>
              <a:t>9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defTabSz="664083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64083">
              <a:defRPr/>
            </a:pPr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64083">
              <a:defRPr/>
            </a:pPr>
            <a:fld id="{A5BC9479-0814-0E40-9B46-242828A6CF7E}" type="slidenum">
              <a:rPr lang="it-IT">
                <a:solidFill>
                  <a:prstClr val="black"/>
                </a:solidFill>
                <a:latin typeface="Calibri" panose="020F0502020204030204"/>
              </a:rPr>
              <a:pPr defTabSz="664083">
                <a:defRPr/>
              </a:pPr>
              <a:t>11</a:t>
            </a:fld>
            <a:endParaRPr lang="it-IT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73341502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64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8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712519"/>
            <a:ext cx="10752667" cy="5177643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YEAR 5 HOME LEARNING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Here are some exciting activities for you to have a go at whilst learning at home. There are some new types of activities but also some that you have seen before.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Enjoy the Explorers handbook and keep sending your work to us to read.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Take care and see you all soon.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Mrs Martin, Mrs </a:t>
            </a:r>
            <a:r>
              <a:rPr lang="en-GB" sz="2800" dirty="0" err="1" smtClean="0">
                <a:latin typeface="Comic Sans MS" panose="030F0702030302020204" pitchFamily="66" charset="0"/>
              </a:rPr>
              <a:t>Gumbrell</a:t>
            </a:r>
            <a:r>
              <a:rPr lang="en-GB" sz="2800" dirty="0" smtClean="0">
                <a:latin typeface="Comic Sans MS" panose="030F0702030302020204" pitchFamily="66" charset="0"/>
              </a:rPr>
              <a:t> and Mrs Holden </a:t>
            </a:r>
          </a:p>
          <a:p>
            <a:pPr algn="ctr"/>
            <a:r>
              <a:rPr lang="en-GB" sz="2800" dirty="0" smtClean="0">
                <a:latin typeface="+mj-lt"/>
              </a:rPr>
              <a:t> </a:t>
            </a:r>
          </a:p>
          <a:p>
            <a:pPr algn="ctr"/>
            <a:endParaRPr lang="it-CH" sz="2800" dirty="0"/>
          </a:p>
        </p:txBody>
      </p:sp>
      <p:sp>
        <p:nvSpPr>
          <p:cNvPr id="2" name="Smiley Face 1"/>
          <p:cNvSpPr/>
          <p:nvPr/>
        </p:nvSpPr>
        <p:spPr>
          <a:xfrm>
            <a:off x="9981211" y="4637314"/>
            <a:ext cx="914400" cy="914400"/>
          </a:xfrm>
          <a:prstGeom prst="smileyFac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4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May and 11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May 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19667" y="427512"/>
            <a:ext cx="10752667" cy="990121"/>
          </a:xfrm>
        </p:spPr>
        <p:txBody>
          <a:bodyPr/>
          <a:lstStyle/>
          <a:p>
            <a:r>
              <a:rPr lang="en-GB" dirty="0" smtClean="0"/>
              <a:t>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Highlights and paragraph for your Reports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847899" y="815836"/>
            <a:ext cx="10165542" cy="4420974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We have begun to write your reports and we need your help.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Complete</a:t>
            </a:r>
            <a:r>
              <a:rPr lang="en-GB" dirty="0" smtClean="0">
                <a:latin typeface="Comic Sans MS" panose="030F0702030302020204" pitchFamily="66" charset="0"/>
              </a:rPr>
              <a:t> the </a:t>
            </a:r>
            <a:r>
              <a:rPr lang="en-GB" u="sng" dirty="0" smtClean="0">
                <a:latin typeface="Comic Sans MS" panose="030F0702030302020204" pitchFamily="66" charset="0"/>
              </a:rPr>
              <a:t>highlights of </a:t>
            </a:r>
            <a:r>
              <a:rPr lang="en-GB" u="sng" smtClean="0">
                <a:latin typeface="Comic Sans MS" panose="030F0702030302020204" pitchFamily="66" charset="0"/>
              </a:rPr>
              <a:t>year </a:t>
            </a:r>
            <a:r>
              <a:rPr lang="en-GB" u="sng" smtClean="0">
                <a:latin typeface="Comic Sans MS" panose="030F0702030302020204" pitchFamily="66" charset="0"/>
              </a:rPr>
              <a:t>5 </a:t>
            </a:r>
            <a:r>
              <a:rPr lang="en-GB" dirty="0" smtClean="0">
                <a:latin typeface="Comic Sans MS" panose="030F0702030302020204" pitchFamily="66" charset="0"/>
              </a:rPr>
              <a:t>and </a:t>
            </a:r>
            <a:r>
              <a:rPr lang="en-GB" u="sng" dirty="0" smtClean="0">
                <a:latin typeface="Comic Sans MS" panose="030F0702030302020204" pitchFamily="66" charset="0"/>
              </a:rPr>
              <a:t>short </a:t>
            </a:r>
            <a:r>
              <a:rPr lang="en-GB" u="sng" dirty="0" smtClean="0">
                <a:latin typeface="Comic Sans MS" panose="030F0702030302020204" pitchFamily="66" charset="0"/>
              </a:rPr>
              <a:t>paragraph and email back to your teacher.</a:t>
            </a:r>
            <a:endParaRPr lang="en-GB" u="sng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u="sng" dirty="0" smtClean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Thank you very much for your help! 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5" name="Smiley Face 4"/>
          <p:cNvSpPr/>
          <p:nvPr/>
        </p:nvSpPr>
        <p:spPr>
          <a:xfrm>
            <a:off x="7018317" y="4928260"/>
            <a:ext cx="914400" cy="914400"/>
          </a:xfrm>
          <a:prstGeom prst="smileyFac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53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179374" y="1751029"/>
            <a:ext cx="5281084" cy="4047483"/>
          </a:xfrm>
        </p:spPr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b="1" u="sng" dirty="0" smtClean="0">
                <a:latin typeface="+mj-lt"/>
              </a:rPr>
              <a:t>3 x per week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5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5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19667" y="740835"/>
            <a:ext cx="10752667" cy="494200"/>
          </a:xfrm>
        </p:spPr>
        <p:txBody>
          <a:bodyPr/>
          <a:lstStyle/>
          <a:p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Big Write 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</a:t>
            </a:r>
            <a:r>
              <a:rPr lang="en-GB" b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makes a great explorer?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    2 x per week</a:t>
            </a:r>
            <a:endParaRPr lang="en-GB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719666" y="1270660"/>
            <a:ext cx="10431264" cy="4527852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Log on </a:t>
            </a:r>
            <a:r>
              <a:rPr lang="en-GB" sz="1600" dirty="0" smtClean="0">
                <a:latin typeface="Comic Sans MS" panose="030F0702030302020204" pitchFamily="66" charset="0"/>
              </a:rPr>
              <a:t>to Active learn-Wordsmith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Look</a:t>
            </a:r>
            <a:r>
              <a:rPr lang="en-GB" sz="1600" dirty="0" smtClean="0">
                <a:latin typeface="Comic Sans MS" panose="030F0702030302020204" pitchFamily="66" charset="0"/>
              </a:rPr>
              <a:t> in My Stuff.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Complete</a:t>
            </a:r>
            <a:r>
              <a:rPr lang="en-GB" sz="1600" dirty="0" smtClean="0">
                <a:latin typeface="Comic Sans MS" panose="030F0702030302020204" pitchFamily="66" charset="0"/>
              </a:rPr>
              <a:t> Explorers comprehension.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GB" sz="1600" dirty="0" smtClean="0">
                <a:latin typeface="Comic Sans MS" panose="030F0702030302020204" pitchFamily="66" charset="0"/>
              </a:rPr>
              <a:t> screens 8 and 9 in the Ultimate Explorers e-book.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In My Stuff,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complete</a:t>
            </a:r>
            <a:r>
              <a:rPr lang="en-GB" sz="1600" dirty="0" smtClean="0">
                <a:latin typeface="Comic Sans MS" panose="030F0702030302020204" pitchFamily="66" charset="0"/>
              </a:rPr>
              <a:t> Fun Features. 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You are now going to </a:t>
            </a: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write</a:t>
            </a:r>
            <a:r>
              <a:rPr lang="en-GB" sz="1600" dirty="0" smtClean="0">
                <a:latin typeface="Comic Sans MS" panose="030F0702030302020204" pitchFamily="66" charset="0"/>
              </a:rPr>
              <a:t> your own information handbook for an explorer. Imagine that you are a famous explorer who has travelled around the Globe to amazing places. A book publishing company has asked you to create a leaflet about the places that you have explored to help others who may wish to go and explore these places. You are the expert.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Choose</a:t>
            </a:r>
            <a:r>
              <a:rPr lang="en-GB" sz="1600" dirty="0" smtClean="0">
                <a:latin typeface="Comic Sans MS" panose="030F0702030302020204" pitchFamily="66" charset="0"/>
              </a:rPr>
              <a:t> a place, region, ocean, area that you would like to research and write about.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Research</a:t>
            </a:r>
            <a:r>
              <a:rPr lang="en-GB" sz="1600" dirty="0" smtClean="0">
                <a:latin typeface="Comic Sans MS" panose="030F0702030302020204" pitchFamily="66" charset="0"/>
              </a:rPr>
              <a:t> facts about that place such as climate, people (if inhabited), type of equipment needed, food and water, clothing, transport and so on. 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Include</a:t>
            </a:r>
            <a:r>
              <a:rPr lang="en-GB" sz="1600" dirty="0" smtClean="0">
                <a:latin typeface="Comic Sans MS" panose="030F0702030302020204" pitchFamily="66" charset="0"/>
              </a:rPr>
              <a:t>: an introduction to your place; main heading; facts grouped under sub-headings; labelled diagram with captions; bullet points; colon to introduce a list ( just like this list); relative clauses ( beginning with who, that, which ); brackets, dashes and commas.</a:t>
            </a:r>
          </a:p>
          <a:p>
            <a:pPr marL="342900" indent="-342900">
              <a:buAutoNum type="arabicPeriod"/>
            </a:pPr>
            <a:r>
              <a:rPr lang="en-GB" sz="1600" dirty="0" smtClean="0">
                <a:latin typeface="Comic Sans MS" panose="030F0702030302020204" pitchFamily="66" charset="0"/>
              </a:rPr>
              <a:t>This work will take you a while to research and write up neatly. </a:t>
            </a:r>
          </a:p>
          <a:p>
            <a:pPr marL="342900" indent="-342900">
              <a:buAutoNum type="arabicPeriod"/>
            </a:pP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1388436" y="1748367"/>
            <a:ext cx="83898" cy="4080933"/>
          </a:xfrm>
        </p:spPr>
      </p:sp>
    </p:spTree>
    <p:extLst>
      <p:ext uri="{BB962C8B-B14F-4D97-AF65-F5344CB8AC3E}">
        <p14:creationId xmlns:p14="http://schemas.microsoft.com/office/powerpoint/2010/main" val="164764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5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If you have learnt them all, keep practicing and putting them into interesting sentences.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5394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book.</a:t>
            </a: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9667" y="431218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diary entry for a typical day at home  in ‘Lockdown’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Biography for a famous person of your choice.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an explanation for how something works in your home E.g. A coffee machine.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Create your own imaginary world and describe it.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27" y="2237073"/>
            <a:ext cx="3259343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539" y="2237073"/>
            <a:ext cx="2976169" cy="2061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37" y="2414077"/>
            <a:ext cx="2011162" cy="1610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12" y="2058489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758</Words>
  <Application>Microsoft Office PowerPoint</Application>
  <PresentationFormat>Widescreen</PresentationFormat>
  <Paragraphs>99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Berthold Akzidenz Grotesk Light</vt:lpstr>
      <vt:lpstr>Berthold Akzidenz-Grotesk Light</vt:lpstr>
      <vt:lpstr>Bottega Veneta</vt:lpstr>
      <vt:lpstr>Calibri</vt:lpstr>
      <vt:lpstr>Comic Sans MS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James Treen</cp:lastModifiedBy>
  <cp:revision>32</cp:revision>
  <cp:lastPrinted>2020-05-01T10:39:34Z</cp:lastPrinted>
  <dcterms:created xsi:type="dcterms:W3CDTF">2020-04-03T07:13:41Z</dcterms:created>
  <dcterms:modified xsi:type="dcterms:W3CDTF">2020-05-01T13:20:09Z</dcterms:modified>
</cp:coreProperties>
</file>