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6" r:id="rId19"/>
    <p:sldId id="277" r:id="rId20"/>
    <p:sldId id="278" r:id="rId21"/>
    <p:sldId id="279" r:id="rId22"/>
    <p:sldId id="28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506"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9B5B99A-4CFA-4A85-8ECF-2EB081EC8FB0}"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3240706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B5B99A-4CFA-4A85-8ECF-2EB081EC8FB0}"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3250041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B5B99A-4CFA-4A85-8ECF-2EB081EC8FB0}"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1408364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9B5B99A-4CFA-4A85-8ECF-2EB081EC8FB0}"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456257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9B5B99A-4CFA-4A85-8ECF-2EB081EC8FB0}" type="datetimeFigureOut">
              <a:rPr lang="en-GB" smtClean="0"/>
              <a:t>13/05/2020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320493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9B5B99A-4CFA-4A85-8ECF-2EB081EC8FB0}" type="datetimeFigureOut">
              <a:rPr lang="en-GB" smtClean="0"/>
              <a:t>13/05/2020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199337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B5B99A-4CFA-4A85-8ECF-2EB081EC8FB0}" type="datetimeFigureOut">
              <a:rPr lang="en-GB" smtClean="0"/>
              <a:t>13/05/2020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3557405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B5B99A-4CFA-4A85-8ECF-2EB081EC8FB0}"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519699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B5B99A-4CFA-4A85-8ECF-2EB081EC8FB0}"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3571367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B5B99A-4CFA-4A85-8ECF-2EB081EC8FB0}"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239838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9B5B99A-4CFA-4A85-8ECF-2EB081EC8FB0}"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55DBFC-CFAB-4D1C-9561-C8BB9F35B2F4}" type="slidenum">
              <a:rPr lang="en-GB" smtClean="0"/>
              <a:t>‹#›</a:t>
            </a:fld>
            <a:endParaRPr lang="en-GB"/>
          </a:p>
        </p:txBody>
      </p:sp>
    </p:spTree>
    <p:extLst>
      <p:ext uri="{BB962C8B-B14F-4D97-AF65-F5344CB8AC3E}">
        <p14:creationId xmlns:p14="http://schemas.microsoft.com/office/powerpoint/2010/main" val="3844859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B5B99A-4CFA-4A85-8ECF-2EB081EC8FB0}" type="datetimeFigureOut">
              <a:rPr lang="en-GB" smtClean="0"/>
              <a:t>13/05/2020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55DBFC-CFAB-4D1C-9561-C8BB9F35B2F4}" type="slidenum">
              <a:rPr lang="en-GB" smtClean="0"/>
              <a:t>‹#›</a:t>
            </a:fld>
            <a:endParaRPr lang="en-GB"/>
          </a:p>
        </p:txBody>
      </p:sp>
    </p:spTree>
    <p:extLst>
      <p:ext uri="{BB962C8B-B14F-4D97-AF65-F5344CB8AC3E}">
        <p14:creationId xmlns:p14="http://schemas.microsoft.com/office/powerpoint/2010/main" val="29258774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aquarterof.co.uk/maynards-wine-gums.html" TargetMode="External"/><Relationship Id="rId2" Type="http://schemas.openxmlformats.org/officeDocument/2006/relationships/hyperlink" Target="https://www.aquarterof.co.uk/traditional-liquorice-sweets.html" TargetMode="External"/><Relationship Id="rId1" Type="http://schemas.openxmlformats.org/officeDocument/2006/relationships/slideLayout" Target="../slideLayouts/slideLayout7.xml"/><Relationship Id="rId4" Type="http://schemas.openxmlformats.org/officeDocument/2006/relationships/hyperlink" Target="https://www.aquarterof.co.uk/bassetts-jelly-babies.htm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aquarterof.co.uk/black-jacks.html" TargetMode="External"/><Relationship Id="rId1" Type="http://schemas.openxmlformats.org/officeDocument/2006/relationships/slideLayout" Target="../slideLayouts/slideLayout7.xml"/><Relationship Id="rId4" Type="http://schemas.openxmlformats.org/officeDocument/2006/relationships/hyperlink" Target="https://www.aquarterof.co.uk/parma-violets.html"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aquarterof.co.uk/drumstick-chew-bars.html" TargetMode="External"/><Relationship Id="rId2" Type="http://schemas.openxmlformats.org/officeDocument/2006/relationships/hyperlink" Target="https://www.aquarterof.co.uk/love-hearts.html" TargetMode="External"/><Relationship Id="rId1" Type="http://schemas.openxmlformats.org/officeDocument/2006/relationships/slideLayout" Target="../slideLayouts/slideLayout7.xml"/><Relationship Id="rId4" Type="http://schemas.openxmlformats.org/officeDocument/2006/relationships/hyperlink" Target="https://www.aquarterof.co.uk/dip-dabs.html"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aquarterof.co.uk/wham-bars.html"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5" Type="http://schemas.openxmlformats.org/officeDocument/2006/relationships/image" Target="../media/image1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 Id="rId14" Type="http://schemas.openxmlformats.org/officeDocument/2006/relationships/image" Target="../media/image16.jpeg"/></Relationships>
</file>

<file path=ppt/slides/_rels/slide1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10" Type="http://schemas.openxmlformats.org/officeDocument/2006/relationships/image" Target="../media/image25.jpeg"/><Relationship Id="rId4" Type="http://schemas.openxmlformats.org/officeDocument/2006/relationships/image" Target="../media/image20.jpeg"/><Relationship Id="rId9" Type="http://schemas.openxmlformats.org/officeDocument/2006/relationships/hyperlink" Target="https://www.gracesguide.co.uk/File:Im19540911PP-Bass.jpg"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32.jpeg"/><Relationship Id="rId13" Type="http://schemas.openxmlformats.org/officeDocument/2006/relationships/hyperlink" Target="https://www.gracesguide.co.uk/Rowntree%27s#cite_note-1" TargetMode="External"/><Relationship Id="rId18" Type="http://schemas.openxmlformats.org/officeDocument/2006/relationships/hyperlink" Target="https://www.gracesguide.co.uk/John_Mackintosh_and_Sons" TargetMode="External"/><Relationship Id="rId3" Type="http://schemas.openxmlformats.org/officeDocument/2006/relationships/image" Target="../media/image27.jpeg"/><Relationship Id="rId7" Type="http://schemas.openxmlformats.org/officeDocument/2006/relationships/image" Target="../media/image31.jpeg"/><Relationship Id="rId12" Type="http://schemas.openxmlformats.org/officeDocument/2006/relationships/hyperlink" Target="https://www.gracesguide.co.uk/index.php?title=H._I._Rowntree_and_Co&amp;action=edit&amp;redlink=1" TargetMode="External"/><Relationship Id="rId17" Type="http://schemas.openxmlformats.org/officeDocument/2006/relationships/hyperlink" Target="https://www.gracesguide.co.uk/index.php?title=Polo_Mints&amp;action=edit&amp;redlink=1" TargetMode="External"/><Relationship Id="rId2" Type="http://schemas.openxmlformats.org/officeDocument/2006/relationships/image" Target="../media/image26.jpeg"/><Relationship Id="rId16" Type="http://schemas.openxmlformats.org/officeDocument/2006/relationships/hyperlink" Target="https://www.gracesguide.co.uk/Maltesers" TargetMode="External"/><Relationship Id="rId1" Type="http://schemas.openxmlformats.org/officeDocument/2006/relationships/slideLayout" Target="../slideLayouts/slideLayout7.xml"/><Relationship Id="rId6" Type="http://schemas.openxmlformats.org/officeDocument/2006/relationships/image" Target="../media/image30.jpeg"/><Relationship Id="rId11" Type="http://schemas.openxmlformats.org/officeDocument/2006/relationships/hyperlink" Target="https://www.gracesguide.co.uk/Joseph_Rowntree" TargetMode="External"/><Relationship Id="rId5" Type="http://schemas.openxmlformats.org/officeDocument/2006/relationships/image" Target="../media/image29.jpeg"/><Relationship Id="rId15" Type="http://schemas.openxmlformats.org/officeDocument/2006/relationships/hyperlink" Target="https://www.gracesguide.co.uk/Aero" TargetMode="External"/><Relationship Id="rId10" Type="http://schemas.openxmlformats.org/officeDocument/2006/relationships/hyperlink" Target="https://www.gracesguide.co.uk/Samuel_Tuke_and_Co" TargetMode="External"/><Relationship Id="rId19" Type="http://schemas.openxmlformats.org/officeDocument/2006/relationships/hyperlink" Target="https://www.gracesguide.co.uk/Rowntree_Mackintosh" TargetMode="External"/><Relationship Id="rId4" Type="http://schemas.openxmlformats.org/officeDocument/2006/relationships/image" Target="../media/image28.jpeg"/><Relationship Id="rId9" Type="http://schemas.openxmlformats.org/officeDocument/2006/relationships/hyperlink" Target="https://www.gracesguide.co.uk/Henry_Isaac_Rowntree" TargetMode="External"/><Relationship Id="rId14" Type="http://schemas.openxmlformats.org/officeDocument/2006/relationships/hyperlink" Target="https://www.gracesguide.co.uk/Black_Magic"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92697"/>
            <a:ext cx="7772400" cy="1080119"/>
          </a:xfrm>
        </p:spPr>
        <p:txBody>
          <a:bodyPr/>
          <a:lstStyle/>
          <a:p>
            <a:r>
              <a:rPr lang="en-GB" u="sng" dirty="0" smtClean="0">
                <a:solidFill>
                  <a:srgbClr val="7030A0"/>
                </a:solidFill>
                <a:latin typeface="Comic Sans MS" panose="030F0702030302020204" pitchFamily="66" charset="0"/>
              </a:rPr>
              <a:t>Welcome back again!</a:t>
            </a:r>
            <a:endParaRPr lang="en-GB" u="sng" dirty="0">
              <a:solidFill>
                <a:srgbClr val="7030A0"/>
              </a:solidFill>
              <a:latin typeface="Comic Sans MS" panose="030F0702030302020204" pitchFamily="66" charset="0"/>
            </a:endParaRPr>
          </a:p>
        </p:txBody>
      </p:sp>
      <p:sp>
        <p:nvSpPr>
          <p:cNvPr id="3" name="Subtitle 2"/>
          <p:cNvSpPr>
            <a:spLocks noGrp="1"/>
          </p:cNvSpPr>
          <p:nvPr>
            <p:ph type="subTitle" idx="1"/>
          </p:nvPr>
        </p:nvSpPr>
        <p:spPr>
          <a:xfrm>
            <a:off x="1371600" y="1988840"/>
            <a:ext cx="6400800" cy="3649960"/>
          </a:xfrm>
        </p:spPr>
        <p:txBody>
          <a:bodyPr/>
          <a:lstStyle/>
          <a:p>
            <a:r>
              <a:rPr lang="en-GB" dirty="0" smtClean="0">
                <a:solidFill>
                  <a:schemeClr val="accent6">
                    <a:lumMod val="50000"/>
                  </a:schemeClr>
                </a:solidFill>
                <a:latin typeface="Comic Sans MS" panose="030F0702030302020204" pitchFamily="66" charset="0"/>
              </a:rPr>
              <a:t>During your last lesson, you learnt about the fire in Moulds in the High Street.</a:t>
            </a:r>
          </a:p>
          <a:p>
            <a:r>
              <a:rPr lang="en-GB" dirty="0" smtClean="0">
                <a:solidFill>
                  <a:schemeClr val="accent6">
                    <a:lumMod val="50000"/>
                  </a:schemeClr>
                </a:solidFill>
                <a:latin typeface="Comic Sans MS" panose="030F0702030302020204" pitchFamily="66" charset="0"/>
              </a:rPr>
              <a:t>You learnt about the local Fire Brigade and how the Fire Brigade is different now to back in the early 1900’s. </a:t>
            </a:r>
            <a:endParaRPr lang="en-GB" dirty="0">
              <a:solidFill>
                <a:schemeClr val="accent6">
                  <a:lumMod val="50000"/>
                </a:schemeClr>
              </a:solidFill>
              <a:latin typeface="Comic Sans MS" panose="030F0702030302020204" pitchFamily="66" charset="0"/>
            </a:endParaRPr>
          </a:p>
        </p:txBody>
      </p:sp>
    </p:spTree>
    <p:extLst>
      <p:ext uri="{BB962C8B-B14F-4D97-AF65-F5344CB8AC3E}">
        <p14:creationId xmlns:p14="http://schemas.microsoft.com/office/powerpoint/2010/main" val="3774131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14202"/>
          </a:xfrm>
        </p:spPr>
        <p:txBody>
          <a:bodyPr>
            <a:normAutofit fontScale="90000"/>
          </a:bodyPr>
          <a:lstStyle/>
          <a:p>
            <a:r>
              <a:rPr lang="en-GB" u="sng" dirty="0" smtClean="0">
                <a:solidFill>
                  <a:srgbClr val="7030A0"/>
                </a:solidFill>
                <a:latin typeface="Comic Sans MS" panose="030F0702030302020204" pitchFamily="66" charset="0"/>
              </a:rPr>
              <a:t>Lesson 6</a:t>
            </a:r>
            <a:r>
              <a:rPr lang="en-GB" dirty="0" smtClean="0">
                <a:solidFill>
                  <a:srgbClr val="7030A0"/>
                </a:solidFill>
                <a:latin typeface="Comic Sans MS" panose="030F0702030302020204" pitchFamily="66" charset="0"/>
              </a:rPr>
              <a:t/>
            </a:r>
            <a:br>
              <a:rPr lang="en-GB" dirty="0" smtClean="0">
                <a:solidFill>
                  <a:srgbClr val="7030A0"/>
                </a:solidFill>
                <a:latin typeface="Comic Sans MS" panose="030F0702030302020204" pitchFamily="66" charset="0"/>
              </a:rPr>
            </a:br>
            <a:r>
              <a:rPr lang="en-GB" dirty="0" smtClean="0">
                <a:solidFill>
                  <a:srgbClr val="7030A0"/>
                </a:solidFill>
                <a:latin typeface="Comic Sans MS" panose="030F0702030302020204" pitchFamily="66" charset="0"/>
              </a:rPr>
              <a:t>Where do you spend your pocket money?</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2060848"/>
            <a:ext cx="8229600" cy="4065315"/>
          </a:xfrm>
        </p:spPr>
        <p:txBody>
          <a:bodyPr/>
          <a:lstStyle/>
          <a:p>
            <a:r>
              <a:rPr lang="en-GB" dirty="0" smtClean="0">
                <a:solidFill>
                  <a:srgbClr val="FF0000"/>
                </a:solidFill>
                <a:latin typeface="Comic Sans MS" panose="030F0702030302020204" pitchFamily="66" charset="0"/>
              </a:rPr>
              <a:t>Read</a:t>
            </a:r>
            <a:r>
              <a:rPr lang="en-GB" dirty="0" smtClean="0">
                <a:latin typeface="Comic Sans MS" panose="030F0702030302020204" pitchFamily="66" charset="0"/>
              </a:rPr>
              <a:t> Kit Haskin’s memoirs again especially the part highlighted in purple for this lesson.</a:t>
            </a:r>
          </a:p>
          <a:p>
            <a:r>
              <a:rPr lang="en-GB" dirty="0" smtClean="0">
                <a:solidFill>
                  <a:srgbClr val="FF0000"/>
                </a:solidFill>
                <a:latin typeface="Comic Sans MS" panose="030F0702030302020204" pitchFamily="66" charset="0"/>
              </a:rPr>
              <a:t>Look</a:t>
            </a:r>
            <a:r>
              <a:rPr lang="en-GB" dirty="0" smtClean="0">
                <a:latin typeface="Comic Sans MS" panose="030F0702030302020204" pitchFamily="66" charset="0"/>
              </a:rPr>
              <a:t> at Kit Haskin’s map again.</a:t>
            </a:r>
          </a:p>
          <a:p>
            <a:r>
              <a:rPr lang="en-GB" dirty="0" smtClean="0">
                <a:solidFill>
                  <a:srgbClr val="FF0000"/>
                </a:solidFill>
                <a:latin typeface="Comic Sans MS" panose="030F0702030302020204" pitchFamily="66" charset="0"/>
              </a:rPr>
              <a:t>Find</a:t>
            </a:r>
            <a:r>
              <a:rPr lang="en-GB" dirty="0" smtClean="0">
                <a:latin typeface="Comic Sans MS" panose="030F0702030302020204" pitchFamily="66" charset="0"/>
              </a:rPr>
              <a:t> all the shops on the map that children would like to spend their pocket money in.</a:t>
            </a:r>
            <a:endParaRPr lang="en-GB" dirty="0">
              <a:latin typeface="Comic Sans MS" panose="030F0702030302020204" pitchFamily="66" charset="0"/>
            </a:endParaRPr>
          </a:p>
        </p:txBody>
      </p:sp>
    </p:spTree>
    <p:extLst>
      <p:ext uri="{BB962C8B-B14F-4D97-AF65-F5344CB8AC3E}">
        <p14:creationId xmlns:p14="http://schemas.microsoft.com/office/powerpoint/2010/main" val="37511516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latin typeface="Comic Sans MS" panose="030F0702030302020204" pitchFamily="66" charset="0"/>
              </a:rPr>
              <a:t>What shops did you find?</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85000" lnSpcReduction="20000"/>
          </a:bodyPr>
          <a:lstStyle/>
          <a:p>
            <a:r>
              <a:rPr lang="en-GB" dirty="0" err="1" smtClean="0"/>
              <a:t>Talmey</a:t>
            </a:r>
            <a:r>
              <a:rPr lang="en-GB" dirty="0" smtClean="0"/>
              <a:t> Thompson’s</a:t>
            </a:r>
          </a:p>
          <a:p>
            <a:r>
              <a:rPr lang="en-GB" dirty="0" smtClean="0"/>
              <a:t>W.G Wright Confectioner</a:t>
            </a:r>
          </a:p>
          <a:p>
            <a:r>
              <a:rPr lang="en-GB" dirty="0" smtClean="0"/>
              <a:t>Gregory’s the Baker</a:t>
            </a:r>
          </a:p>
          <a:p>
            <a:r>
              <a:rPr lang="en-GB" dirty="0" smtClean="0"/>
              <a:t>Fairs the Sweet Shop</a:t>
            </a:r>
          </a:p>
          <a:p>
            <a:r>
              <a:rPr lang="en-GB" dirty="0" smtClean="0"/>
              <a:t>Fairs the Fruit Shop</a:t>
            </a:r>
          </a:p>
          <a:p>
            <a:r>
              <a:rPr lang="en-GB" dirty="0" smtClean="0"/>
              <a:t>Battens Toys</a:t>
            </a:r>
          </a:p>
          <a:p>
            <a:r>
              <a:rPr lang="en-GB" dirty="0" smtClean="0"/>
              <a:t>The Picture Palace ( a cinema)</a:t>
            </a:r>
          </a:p>
          <a:p>
            <a:r>
              <a:rPr lang="en-GB" dirty="0" smtClean="0"/>
              <a:t>If you have a printed map of the shops, colour all these types of shops in one </a:t>
            </a:r>
            <a:r>
              <a:rPr lang="en-GB" dirty="0" smtClean="0">
                <a:solidFill>
                  <a:srgbClr val="FF0000"/>
                </a:solidFill>
              </a:rPr>
              <a:t>colour </a:t>
            </a:r>
            <a:r>
              <a:rPr lang="en-GB" dirty="0" smtClean="0"/>
              <a:t>and </a:t>
            </a:r>
            <a:r>
              <a:rPr lang="en-GB" dirty="0" smtClean="0">
                <a:solidFill>
                  <a:srgbClr val="FF0000"/>
                </a:solidFill>
              </a:rPr>
              <a:t>create</a:t>
            </a:r>
            <a:r>
              <a:rPr lang="en-GB" dirty="0" smtClean="0"/>
              <a:t> a key. If you have no printer, do not worry that you cannot do this but did you </a:t>
            </a:r>
            <a:r>
              <a:rPr lang="en-GB" dirty="0" smtClean="0">
                <a:solidFill>
                  <a:srgbClr val="FF0000"/>
                </a:solidFill>
              </a:rPr>
              <a:t>find</a:t>
            </a:r>
            <a:r>
              <a:rPr lang="en-GB" dirty="0" smtClean="0"/>
              <a:t> all these shops?</a:t>
            </a:r>
            <a:endParaRPr lang="en-GB" dirty="0"/>
          </a:p>
        </p:txBody>
      </p:sp>
    </p:spTree>
    <p:extLst>
      <p:ext uri="{BB962C8B-B14F-4D97-AF65-F5344CB8AC3E}">
        <p14:creationId xmlns:p14="http://schemas.microsoft.com/office/powerpoint/2010/main" val="11765008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a:bodyPr>
          <a:lstStyle/>
          <a:p>
            <a:r>
              <a:rPr lang="en-GB" sz="1600" dirty="0" smtClean="0">
                <a:solidFill>
                  <a:srgbClr val="FF0000"/>
                </a:solidFill>
                <a:latin typeface="Comic Sans MS" panose="030F0702030302020204" pitchFamily="66" charset="0"/>
              </a:rPr>
              <a:t>Read</a:t>
            </a:r>
            <a:r>
              <a:rPr lang="en-GB" sz="1600" dirty="0" smtClean="0">
                <a:solidFill>
                  <a:srgbClr val="7030A0"/>
                </a:solidFill>
                <a:latin typeface="Comic Sans MS" panose="030F0702030302020204" pitchFamily="66" charset="0"/>
              </a:rPr>
              <a:t> through the next six slides which tells you all about the history of sweets through the decades.</a:t>
            </a:r>
            <a:endParaRPr lang="en-GB" sz="1600"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67544" y="1124744"/>
            <a:ext cx="8229600" cy="5256584"/>
          </a:xfrm>
        </p:spPr>
        <p:txBody>
          <a:bodyPr>
            <a:normAutofit fontScale="70000" lnSpcReduction="20000"/>
          </a:bodyPr>
          <a:lstStyle/>
          <a:p>
            <a:pPr marL="0" indent="0">
              <a:buNone/>
            </a:pPr>
            <a:r>
              <a:rPr lang="en-GB" u="sng" dirty="0" smtClean="0">
                <a:latin typeface="Comic Sans MS" panose="030F0702030302020204" pitchFamily="66" charset="0"/>
              </a:rPr>
              <a:t>The Victorians</a:t>
            </a:r>
          </a:p>
          <a:p>
            <a:pPr marL="0" indent="0">
              <a:buNone/>
            </a:pPr>
            <a:r>
              <a:rPr lang="en-GB" dirty="0" smtClean="0">
                <a:latin typeface="Comic Sans MS" panose="030F0702030302020204" pitchFamily="66" charset="0"/>
              </a:rPr>
              <a:t>The </a:t>
            </a:r>
            <a:r>
              <a:rPr lang="en-GB" dirty="0">
                <a:latin typeface="Comic Sans MS" panose="030F0702030302020204" pitchFamily="66" charset="0"/>
              </a:rPr>
              <a:t>Victorians created many of the classic sweets which we all remember.</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smtClean="0">
                <a:latin typeface="Comic Sans MS" panose="030F0702030302020204" pitchFamily="66" charset="0"/>
              </a:rPr>
              <a:t>Historically, </a:t>
            </a:r>
            <a:r>
              <a:rPr lang="en-GB" dirty="0">
                <a:latin typeface="Comic Sans MS" panose="030F0702030302020204" pitchFamily="66" charset="0"/>
              </a:rPr>
              <a:t>sweets and confectionaries were hand-made luxury items available only to kings, queens and aristocrats. The industrial revolution brought about many technological advances; lowering prices for refined sugar and allowing for factory produced sweets and confectionary. </a:t>
            </a:r>
            <a:endParaRPr lang="en-GB" dirty="0" smtClean="0">
              <a:latin typeface="Comic Sans MS" panose="030F0702030302020204" pitchFamily="66" charset="0"/>
            </a:endParaRP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Owing </a:t>
            </a:r>
            <a:r>
              <a:rPr lang="en-GB" dirty="0">
                <a:latin typeface="Comic Sans MS" panose="030F0702030302020204" pitchFamily="66" charset="0"/>
              </a:rPr>
              <a:t>to these changes, sweets were no longer luxurious items for the super-rich. </a:t>
            </a:r>
            <a:endParaRPr lang="en-GB" dirty="0" smtClean="0">
              <a:latin typeface="Comic Sans MS" panose="030F0702030302020204" pitchFamily="66" charset="0"/>
            </a:endParaRP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Pear </a:t>
            </a:r>
            <a:r>
              <a:rPr lang="en-GB" dirty="0">
                <a:latin typeface="Comic Sans MS" panose="030F0702030302020204" pitchFamily="66" charset="0"/>
              </a:rPr>
              <a:t>Drops, Sherbet Lemons, Cough Candy, Rhubarb and Custard, Aniseed Twists, Marshmallows, Candy Floss, Fruit Pastilles and Fruit Gums all originate from the mid-19</a:t>
            </a:r>
            <a:r>
              <a:rPr lang="en-GB" baseline="30000" dirty="0">
                <a:latin typeface="Comic Sans MS" panose="030F0702030302020204" pitchFamily="66" charset="0"/>
              </a:rPr>
              <a:t>th</a:t>
            </a:r>
            <a:r>
              <a:rPr lang="en-GB" dirty="0">
                <a:latin typeface="Comic Sans MS" panose="030F0702030302020204" pitchFamily="66" charset="0"/>
              </a:rPr>
              <a:t> century to the turn of the 20</a:t>
            </a:r>
            <a:r>
              <a:rPr lang="en-GB" baseline="30000" dirty="0">
                <a:latin typeface="Comic Sans MS" panose="030F0702030302020204" pitchFamily="66" charset="0"/>
              </a:rPr>
              <a:t>th</a:t>
            </a:r>
            <a:r>
              <a:rPr lang="en-GB" dirty="0">
                <a:latin typeface="Comic Sans MS" panose="030F0702030302020204" pitchFamily="66" charset="0"/>
              </a:rPr>
              <a:t> century.</a:t>
            </a:r>
            <a:br>
              <a:rPr lang="en-GB" dirty="0">
                <a:latin typeface="Comic Sans MS" panose="030F0702030302020204" pitchFamily="66" charset="0"/>
              </a:rPr>
            </a:br>
            <a:endParaRPr lang="en-GB" dirty="0">
              <a:latin typeface="Comic Sans MS" panose="030F0702030302020204" pitchFamily="66" charset="0"/>
            </a:endParaRPr>
          </a:p>
        </p:txBody>
      </p:sp>
    </p:spTree>
    <p:extLst>
      <p:ext uri="{BB962C8B-B14F-4D97-AF65-F5344CB8AC3E}">
        <p14:creationId xmlns:p14="http://schemas.microsoft.com/office/powerpoint/2010/main" val="12444584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260648"/>
            <a:ext cx="8784976" cy="5909310"/>
          </a:xfrm>
          <a:prstGeom prst="rect">
            <a:avLst/>
          </a:prstGeom>
        </p:spPr>
        <p:txBody>
          <a:bodyPr wrap="square">
            <a:spAutoFit/>
          </a:bodyPr>
          <a:lstStyle/>
          <a:p>
            <a:r>
              <a:rPr lang="en-GB" dirty="0"/>
              <a:t>The Victorian sweets with the most interesting back story are </a:t>
            </a:r>
            <a:r>
              <a:rPr lang="en-GB" u="sng" dirty="0">
                <a:hlinkClick r:id="rId2"/>
              </a:rPr>
              <a:t>Liquorice</a:t>
            </a:r>
            <a:r>
              <a:rPr lang="en-GB" dirty="0"/>
              <a:t> Allsorts ‘created’ in 1899. According to legend, a travelling salesman dropped his tray of samples. The salesman may have thought that </a:t>
            </a:r>
            <a:r>
              <a:rPr lang="en-GB" dirty="0" smtClean="0"/>
              <a:t>he’d </a:t>
            </a:r>
            <a:r>
              <a:rPr lang="en-GB" dirty="0"/>
              <a:t>blown the pitch but his customer so loved the assortment of shapes and colours arrayed on the floor that he asked if these sweets could be made intentionally</a:t>
            </a:r>
            <a:r>
              <a:rPr lang="en-GB" dirty="0" smtClean="0"/>
              <a:t>!</a:t>
            </a:r>
          </a:p>
          <a:p>
            <a:endParaRPr lang="en-GB" dirty="0"/>
          </a:p>
          <a:p>
            <a:r>
              <a:rPr lang="en-GB" b="1" dirty="0"/>
              <a:t>1900’s</a:t>
            </a:r>
            <a:r>
              <a:rPr lang="en-GB" dirty="0"/>
              <a:t/>
            </a:r>
            <a:br>
              <a:rPr lang="en-GB" dirty="0"/>
            </a:br>
            <a:r>
              <a:rPr lang="en-GB" dirty="0"/>
              <a:t>The most famous sweet released during the first decade of the 20</a:t>
            </a:r>
            <a:r>
              <a:rPr lang="en-GB" baseline="30000" dirty="0"/>
              <a:t>th</a:t>
            </a:r>
            <a:r>
              <a:rPr lang="en-GB" dirty="0"/>
              <a:t> century is the </a:t>
            </a:r>
            <a:r>
              <a:rPr lang="en-GB" dirty="0">
                <a:hlinkClick r:id="rId3"/>
              </a:rPr>
              <a:t>wine gum</a:t>
            </a:r>
            <a:r>
              <a:rPr lang="en-GB" dirty="0"/>
              <a:t>. Unusually this sweet wasn’t aimed at children but at adults- hence the alcohol inspired name. Although the name might suggest otherwise there is no wine involved in the making of these delicious sweets, children eat these just as gladly.  This decade also saw the introduction of the first lollipops!</a:t>
            </a:r>
            <a:br>
              <a:rPr lang="en-GB" dirty="0"/>
            </a:br>
            <a:endParaRPr lang="en-GB" dirty="0" smtClean="0"/>
          </a:p>
          <a:p>
            <a:r>
              <a:rPr lang="en-GB" b="1" dirty="0"/>
              <a:t>1910’s</a:t>
            </a:r>
            <a:r>
              <a:rPr lang="en-GB" dirty="0"/>
              <a:t/>
            </a:r>
            <a:br>
              <a:rPr lang="en-GB" dirty="0"/>
            </a:br>
            <a:r>
              <a:rPr lang="en-GB" dirty="0"/>
              <a:t>Peace Babies were all the rage when they were launched in 1918 to celebrate the end of the Great War which had devastated Europe. These soft sugar candies are still made today although you’ll probably recognise (and enjoy) them under the name they now go by- </a:t>
            </a:r>
            <a:r>
              <a:rPr lang="en-GB" dirty="0">
                <a:hlinkClick r:id="rId4"/>
              </a:rPr>
              <a:t>Jelly Babies</a:t>
            </a:r>
            <a:r>
              <a:rPr lang="en-GB" dirty="0"/>
              <a:t>.</a:t>
            </a:r>
            <a:br>
              <a:rPr lang="en-GB" dirty="0"/>
            </a:b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9897293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920's Black Jack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3250"/>
            <a:ext cx="1123950" cy="59213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6"/>
          <p:cNvSpPr>
            <a:spLocks noChangeArrowheads="1"/>
          </p:cNvSpPr>
          <p:nvPr/>
        </p:nvSpPr>
        <p:spPr bwMode="auto">
          <a:xfrm>
            <a:off x="0" y="-37511"/>
            <a:ext cx="8964488"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0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0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t>                                </a:t>
            </a:r>
            <a:r>
              <a:rPr kumimoji="0" lang="en-GB" altLang="en-US"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t>1920’s</a:t>
            </a: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0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dirty="0" smtClean="0">
                <a:ln>
                  <a:noFill/>
                </a:ln>
                <a:solidFill>
                  <a:srgbClr val="000000"/>
                </a:solidFill>
                <a:effectLst/>
                <a:latin typeface="Comic Sans MS" panose="030F0702030302020204" pitchFamily="66" charset="0"/>
                <a:ea typeface="Calibri" pitchFamily="34" charset="0"/>
                <a:cs typeface="Times New Roman" pitchFamily="18" charset="0"/>
              </a:rPr>
              <a:t>With Britain struggling to recover from the devastation of world war one, sweet production  was not top of the national priority list. Even so, this decade produced one of the UK’s favourite sweet creations- the </a:t>
            </a:r>
            <a:r>
              <a:rPr kumimoji="0" lang="en-GB" altLang="en-US" b="0" i="0" u="none" strike="noStrike" cap="none" normalizeH="0" baseline="0" dirty="0" smtClean="0">
                <a:ln>
                  <a:noFill/>
                </a:ln>
                <a:effectLst/>
                <a:latin typeface="Comic Sans MS" pitchFamily="66" charset="0"/>
                <a:ea typeface="Calibri" pitchFamily="34" charset="0"/>
                <a:cs typeface="Times New Roman" pitchFamily="18" charset="0"/>
                <a:hlinkClick r:id="rId2"/>
              </a:rPr>
              <a:t>Black Jack</a:t>
            </a:r>
            <a:r>
              <a:rPr kumimoji="0" lang="en-GB" altLang="en-US" b="0" i="0" u="none" strike="noStrike" cap="none" normalizeH="0" baseline="0" dirty="0" smtClean="0">
                <a:ln>
                  <a:noFill/>
                </a:ln>
                <a:effectLst/>
                <a:latin typeface="Comic Sans MS" pitchFamily="66" charset="0"/>
                <a:ea typeface="Calibri" pitchFamily="34" charset="0"/>
                <a:cs typeface="Times New Roman" pitchFamily="18" charset="0"/>
              </a:rPr>
              <a:t>. </a:t>
            </a:r>
            <a:r>
              <a:rPr kumimoji="0" lang="en-GB" altLang="en-US"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t>The wrapper of this iconic aniseed flavoured chew is a pirate. </a:t>
            </a:r>
            <a:endParaRPr kumimoji="0" lang="en-GB" altLang="en-US" b="0" i="0" u="none" strike="noStrike" cap="none" normalizeH="0" baseline="0" dirty="0" smtClean="0">
              <a:ln>
                <a:noFill/>
              </a:ln>
              <a:solidFill>
                <a:schemeClr val="tx1"/>
              </a:solidFill>
              <a:effectLst/>
              <a:latin typeface="Comic Sans MS" panose="030F0702030302020204" pitchFamily="66" charset="0"/>
              <a:cs typeface="Arial" pitchFamily="34" charset="0"/>
            </a:endParaRPr>
          </a:p>
        </p:txBody>
      </p:sp>
      <p:sp>
        <p:nvSpPr>
          <p:cNvPr id="6" name="Rectangle 5"/>
          <p:cNvSpPr/>
          <p:nvPr/>
        </p:nvSpPr>
        <p:spPr>
          <a:xfrm>
            <a:off x="251521" y="2348880"/>
            <a:ext cx="8424936" cy="4801314"/>
          </a:xfrm>
          <a:prstGeom prst="rect">
            <a:avLst/>
          </a:prstGeom>
        </p:spPr>
        <p:txBody>
          <a:bodyPr wrap="square">
            <a:spAutoFit/>
          </a:bodyPr>
          <a:lstStyle/>
          <a:p>
            <a:r>
              <a:rPr lang="en-GB" b="1" dirty="0" smtClean="0">
                <a:latin typeface="Comic Sans MS" panose="030F0702030302020204" pitchFamily="66" charset="0"/>
              </a:rPr>
              <a:t>1930’s</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Coming hot on the heels of the Wall Street Crash and ending with the outbreak of WW2, you might think that the 1930’s would be a decade to forget for the British sweet industry. However, the attraction of sweets is so powerful that even this dark decade has a few bright sparks. 1935 saw the launch of the popular Extra Strong Mint, a product still available today.</a:t>
            </a:r>
          </a:p>
          <a:p>
            <a:endParaRPr lang="en-GB" dirty="0"/>
          </a:p>
          <a:p>
            <a:r>
              <a:rPr lang="en-GB" b="1" dirty="0">
                <a:latin typeface="Comic Sans MS" panose="030F0702030302020204" pitchFamily="66" charset="0"/>
              </a:rPr>
              <a:t>1940’s</a:t>
            </a:r>
            <a:endParaRPr lang="en-GB" dirty="0">
              <a:latin typeface="Comic Sans MS" panose="030F0702030302020204" pitchFamily="66" charset="0"/>
            </a:endParaRPr>
          </a:p>
          <a:p>
            <a:r>
              <a:rPr lang="en-GB" dirty="0">
                <a:latin typeface="Comic Sans MS" panose="030F0702030302020204" pitchFamily="66" charset="0"/>
              </a:rPr>
              <a:t> The “mint with a hole” was scheduled for launch in late 1939, but the outbreak of war scuppered the manufacturer’s plans. The 1940’s were scarred by war and rationing and even the production of Peace Babies was suspended such were the hardships of this decade. The Polo mint was belatedly launched in 1948. The other iconic sweet launched in the 1940’s were </a:t>
            </a:r>
            <a:r>
              <a:rPr lang="en-GB" u="sng" dirty="0">
                <a:latin typeface="Comic Sans MS" panose="030F0702030302020204" pitchFamily="66" charset="0"/>
                <a:hlinkClick r:id="rId4"/>
              </a:rPr>
              <a:t>Parma Violets</a:t>
            </a:r>
            <a:r>
              <a:rPr lang="en-GB" dirty="0">
                <a:latin typeface="Comic Sans MS" panose="030F0702030302020204" pitchFamily="66" charset="0"/>
              </a:rPr>
              <a:t>.</a:t>
            </a:r>
            <a:br>
              <a:rPr lang="en-GB" dirty="0">
                <a:latin typeface="Comic Sans MS" panose="030F0702030302020204" pitchFamily="66" charset="0"/>
              </a:rPr>
            </a:br>
            <a:r>
              <a:rPr lang="en-GB" dirty="0" smtClean="0"/>
              <a:t/>
            </a:r>
            <a:br>
              <a:rPr lang="en-GB" dirty="0" smtClean="0"/>
            </a:br>
            <a:r>
              <a:rPr lang="en-GB" dirty="0" smtClean="0"/>
              <a:t/>
            </a:r>
            <a:br>
              <a:rPr lang="en-GB" dirty="0" smtClean="0"/>
            </a:br>
            <a:endParaRPr lang="en-GB" dirty="0"/>
          </a:p>
        </p:txBody>
      </p:sp>
    </p:spTree>
    <p:extLst>
      <p:ext uri="{BB962C8B-B14F-4D97-AF65-F5344CB8AC3E}">
        <p14:creationId xmlns:p14="http://schemas.microsoft.com/office/powerpoint/2010/main" val="6067488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89844"/>
            <a:ext cx="8496944" cy="5355312"/>
          </a:xfrm>
          <a:prstGeom prst="rect">
            <a:avLst/>
          </a:prstGeom>
        </p:spPr>
        <p:txBody>
          <a:bodyPr wrap="square">
            <a:spAutoFit/>
          </a:bodyPr>
          <a:lstStyle/>
          <a:p>
            <a:r>
              <a:rPr lang="en-GB" b="1" dirty="0"/>
              <a:t>1950’s</a:t>
            </a:r>
            <a:r>
              <a:rPr lang="en-GB" dirty="0"/>
              <a:t/>
            </a:r>
            <a:br>
              <a:rPr lang="en-GB" dirty="0"/>
            </a:br>
            <a:r>
              <a:rPr lang="en-GB" dirty="0"/>
              <a:t>The 1950’s saw the introduction of one of the most iconic sweets ever created- </a:t>
            </a:r>
            <a:r>
              <a:rPr lang="en-GB" dirty="0">
                <a:hlinkClick r:id="rId2"/>
              </a:rPr>
              <a:t>Love Hearts</a:t>
            </a:r>
            <a:r>
              <a:rPr lang="en-GB" dirty="0"/>
              <a:t>. These hard tablets of fruit-flavoured sugary goodness are stamped with messages such as “I’m Shy”, “Kiss Me”, “Its love” and “I Love You”.  </a:t>
            </a:r>
            <a:br>
              <a:rPr lang="en-GB" dirty="0"/>
            </a:br>
            <a:r>
              <a:rPr lang="en-GB" dirty="0"/>
              <a:t/>
            </a:r>
            <a:br>
              <a:rPr lang="en-GB" dirty="0"/>
            </a:br>
            <a:r>
              <a:rPr lang="en-GB" dirty="0"/>
              <a:t>The same company also launched the world’s first chewable lolly in 1957 with the accidentally invented </a:t>
            </a:r>
            <a:r>
              <a:rPr lang="en-GB" dirty="0">
                <a:hlinkClick r:id="rId3"/>
              </a:rPr>
              <a:t>Drumstick</a:t>
            </a:r>
            <a:r>
              <a:rPr lang="en-GB" dirty="0"/>
              <a:t>. According to the official story, the son of one the company’s owners was experimenting with a new machine and unintentionally learned that it was possible to make a sweet with two different flavours. Raspberry and milk were chosen and the Drumstick was born</a:t>
            </a:r>
            <a:r>
              <a:rPr lang="en-GB" dirty="0" smtClean="0"/>
              <a:t>!</a:t>
            </a:r>
          </a:p>
          <a:p>
            <a:endParaRPr lang="en-GB" dirty="0"/>
          </a:p>
          <a:p>
            <a:r>
              <a:rPr lang="en-GB" b="1" dirty="0"/>
              <a:t>1960’s</a:t>
            </a:r>
            <a:r>
              <a:rPr lang="en-GB" dirty="0"/>
              <a:t/>
            </a:r>
            <a:br>
              <a:rPr lang="en-GB" dirty="0"/>
            </a:br>
            <a:r>
              <a:rPr lang="en-GB" dirty="0"/>
              <a:t>The swinging sixties saw the introduction of many famous sweets, not least the </a:t>
            </a:r>
            <a:r>
              <a:rPr lang="en-GB" dirty="0">
                <a:hlinkClick r:id="rId4"/>
              </a:rPr>
              <a:t>Dib Dab</a:t>
            </a:r>
            <a:r>
              <a:rPr lang="en-GB" dirty="0"/>
              <a:t> and its rival the Double Dip. These sherbet sensations were innovative in so much as they combined two already popular sweets- the lollypop and sherbet dust- into one irresistible package.   </a:t>
            </a:r>
            <a:br>
              <a:rPr lang="en-GB" dirty="0"/>
            </a:b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6909315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166843"/>
            <a:ext cx="8712968" cy="5632311"/>
          </a:xfrm>
          <a:prstGeom prst="rect">
            <a:avLst/>
          </a:prstGeom>
        </p:spPr>
        <p:txBody>
          <a:bodyPr wrap="square">
            <a:spAutoFit/>
          </a:bodyPr>
          <a:lstStyle/>
          <a:p>
            <a:r>
              <a:rPr lang="en-GB" b="1" dirty="0" smtClean="0"/>
              <a:t>1960’s</a:t>
            </a:r>
          </a:p>
          <a:p>
            <a:r>
              <a:rPr lang="en-GB" dirty="0" smtClean="0">
                <a:latin typeface="Comic Sans MS" panose="030F0702030302020204" pitchFamily="66" charset="0"/>
              </a:rPr>
              <a:t>A </a:t>
            </a:r>
            <a:r>
              <a:rPr lang="en-GB" dirty="0">
                <a:latin typeface="Comic Sans MS" panose="030F0702030302020204" pitchFamily="66" charset="0"/>
              </a:rPr>
              <a:t>second hugely popular introduction in this decade was the humble fruit chew. These chewable fruit flavoured sweets were sold under the Opal Fruits and </a:t>
            </a:r>
            <a:r>
              <a:rPr lang="en-GB" dirty="0" err="1">
                <a:latin typeface="Comic Sans MS" panose="030F0702030302020204" pitchFamily="66" charset="0"/>
              </a:rPr>
              <a:t>Chewits</a:t>
            </a:r>
            <a:r>
              <a:rPr lang="en-GB" dirty="0">
                <a:latin typeface="Comic Sans MS" panose="030F0702030302020204" pitchFamily="66" charset="0"/>
              </a:rPr>
              <a:t> labels. Both have survived to the present day although Opal Fruits are now sold under their global name- Starburst.</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The final intergalactic addition to the confectionary universe was the now infamous flying saucer. The release of a sweet made from sherbet packaged in an edible paper in the shape of a flying saucer was bound to be a hit in an era where the space race had captured the popular imagination</a:t>
            </a:r>
            <a:r>
              <a:rPr lang="en-GB" dirty="0" smtClean="0">
                <a:latin typeface="Comic Sans MS" panose="030F0702030302020204" pitchFamily="66" charset="0"/>
              </a:rPr>
              <a:t>.</a:t>
            </a:r>
          </a:p>
          <a:p>
            <a:endParaRPr lang="en-GB" dirty="0"/>
          </a:p>
          <a:p>
            <a:r>
              <a:rPr lang="en-GB" b="1" dirty="0"/>
              <a:t>1970’s</a:t>
            </a:r>
            <a:r>
              <a:rPr lang="en-GB" dirty="0"/>
              <a:t/>
            </a:r>
            <a:br>
              <a:rPr lang="en-GB" dirty="0"/>
            </a:br>
            <a:r>
              <a:rPr lang="en-GB" dirty="0">
                <a:latin typeface="Comic Sans MS" panose="030F0702030302020204" pitchFamily="66" charset="0"/>
              </a:rPr>
              <a:t>The biggest innovation in the world of British sweets during the decade of flared trousers and polyester shirts was the introduction of Pacers. The delicately flavoured, mild minty chews were a relaunched version of the sweet originally known as the Opal Mint (yes they were the sister of Opal Fruits) and the addition of three green stripes proved a huge hit. These were discontinued in the 1980s and are sorely missed.</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endParaRPr lang="en-GB" dirty="0">
              <a:latin typeface="Comic Sans MS" panose="030F0702030302020204" pitchFamily="66" charset="0"/>
            </a:endParaRPr>
          </a:p>
        </p:txBody>
      </p:sp>
    </p:spTree>
    <p:extLst>
      <p:ext uri="{BB962C8B-B14F-4D97-AF65-F5344CB8AC3E}">
        <p14:creationId xmlns:p14="http://schemas.microsoft.com/office/powerpoint/2010/main" val="14368816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0" y="-63787"/>
            <a:ext cx="83067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1980’s</a:t>
            </a:r>
            <a:r>
              <a:rPr kumimoji="0" lang="en-GB" altLang="en-US" sz="16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a:r>
            <a:br>
              <a:rPr kumimoji="0" lang="en-GB" altLang="en-US" sz="16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br>
            <a:endParaRPr kumimoji="0" lang="en-GB" alt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6"/>
          <p:cNvSpPr>
            <a:spLocks noChangeArrowheads="1"/>
          </p:cNvSpPr>
          <p:nvPr/>
        </p:nvSpPr>
        <p:spPr bwMode="auto">
          <a:xfrm>
            <a:off x="0" y="-533190"/>
            <a:ext cx="8244408" cy="3447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t/>
            </a:r>
            <a:br>
              <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br>
            <a:endPar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0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0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0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0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t>This decade also saw the start two enormously popular phenomena both with the same name – </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rPr>
              <a:t>one a pop duo involving George Michael and Andrew Ridgeley and the second a fantastic chewy and fizzy bar of raspberry flavoured goodness.</a:t>
            </a: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6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sz="1600" dirty="0">
              <a:solidFill>
                <a:srgbClr val="000000"/>
              </a:solidFill>
              <a:latin typeface="Comic Sans MS" pitchFamily="66"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 name="Picture 2" descr="Wham Ba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52936"/>
            <a:ext cx="8460432" cy="103802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30677" y="2551836"/>
            <a:ext cx="8061803" cy="3139321"/>
          </a:xfrm>
          <a:prstGeom prst="rect">
            <a:avLst/>
          </a:prstGeom>
        </p:spPr>
        <p:txBody>
          <a:bodyPr wrap="square">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r>
              <a:rPr lang="en-GB" dirty="0" smtClean="0"/>
              <a:t>The </a:t>
            </a:r>
            <a:r>
              <a:rPr lang="en-GB" dirty="0"/>
              <a:t>UK has a heritage in confectionary which stretches back over a hundred years and the British should be as proud of our sweets as the French are of their wine or the Italians of their shoes.</a:t>
            </a:r>
          </a:p>
          <a:p>
            <a:r>
              <a:rPr lang="en-GB" dirty="0"/>
              <a:t> </a:t>
            </a:r>
            <a:endParaRPr lang="en-GB" dirty="0"/>
          </a:p>
        </p:txBody>
      </p:sp>
    </p:spTree>
    <p:extLst>
      <p:ext uri="{BB962C8B-B14F-4D97-AF65-F5344CB8AC3E}">
        <p14:creationId xmlns:p14="http://schemas.microsoft.com/office/powerpoint/2010/main" val="23178104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What an exciting journey through the history of sweets in Britain!</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en-GB" sz="4000" dirty="0" smtClean="0">
                <a:latin typeface="Comic Sans MS" panose="030F0702030302020204" pitchFamily="66" charset="0"/>
              </a:rPr>
              <a:t>Kit Haskins in his memoirs mentions lots of biscuits and sweets that you may have heard of. </a:t>
            </a:r>
          </a:p>
          <a:p>
            <a:r>
              <a:rPr lang="en-GB" sz="4000" dirty="0" smtClean="0">
                <a:solidFill>
                  <a:srgbClr val="FF0000"/>
                </a:solidFill>
                <a:latin typeface="Comic Sans MS" panose="030F0702030302020204" pitchFamily="66" charset="0"/>
              </a:rPr>
              <a:t>Make</a:t>
            </a:r>
            <a:r>
              <a:rPr lang="en-GB" sz="4000" dirty="0" smtClean="0">
                <a:latin typeface="Comic Sans MS" panose="030F0702030302020204" pitchFamily="66" charset="0"/>
              </a:rPr>
              <a:t> a list of all these on your paper.</a:t>
            </a:r>
            <a:endParaRPr lang="en-GB" sz="4000" dirty="0">
              <a:latin typeface="Comic Sans MS" panose="030F0702030302020204" pitchFamily="66" charset="0"/>
            </a:endParaRPr>
          </a:p>
        </p:txBody>
      </p:sp>
    </p:spTree>
    <p:extLst>
      <p:ext uri="{BB962C8B-B14F-4D97-AF65-F5344CB8AC3E}">
        <p14:creationId xmlns:p14="http://schemas.microsoft.com/office/powerpoint/2010/main" val="30014771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Here are some that I found in his memoirs. Did you find them all?</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r>
              <a:rPr lang="en-GB" sz="1700" dirty="0" err="1" smtClean="0">
                <a:latin typeface="Comic Sans MS" panose="030F0702030302020204" pitchFamily="66" charset="0"/>
              </a:rPr>
              <a:t>McVitie</a:t>
            </a:r>
            <a:r>
              <a:rPr lang="en-GB" sz="1700" dirty="0" smtClean="0">
                <a:latin typeface="Comic Sans MS" panose="030F0702030302020204" pitchFamily="66" charset="0"/>
              </a:rPr>
              <a:t> biscuits</a:t>
            </a:r>
          </a:p>
          <a:p>
            <a:r>
              <a:rPr lang="en-GB" sz="1700" dirty="0" smtClean="0">
                <a:latin typeface="Comic Sans MS" panose="030F0702030302020204" pitchFamily="66" charset="0"/>
              </a:rPr>
              <a:t>Jacob and </a:t>
            </a:r>
            <a:r>
              <a:rPr lang="en-GB" sz="1700" dirty="0" err="1" smtClean="0">
                <a:latin typeface="Comic Sans MS" panose="030F0702030302020204" pitchFamily="66" charset="0"/>
              </a:rPr>
              <a:t>Carrs</a:t>
            </a:r>
            <a:r>
              <a:rPr lang="en-GB" sz="1700" dirty="0" smtClean="0">
                <a:latin typeface="Comic Sans MS" panose="030F0702030302020204" pitchFamily="66" charset="0"/>
              </a:rPr>
              <a:t> biscuits</a:t>
            </a:r>
          </a:p>
          <a:p>
            <a:r>
              <a:rPr lang="en-GB" sz="1700" dirty="0" smtClean="0">
                <a:latin typeface="Comic Sans MS" panose="030F0702030302020204" pitchFamily="66" charset="0"/>
              </a:rPr>
              <a:t>Ginger Nuts ( my favourite)</a:t>
            </a:r>
          </a:p>
          <a:p>
            <a:r>
              <a:rPr lang="en-GB" sz="1700" dirty="0" smtClean="0">
                <a:latin typeface="Comic Sans MS" panose="030F0702030302020204" pitchFamily="66" charset="0"/>
              </a:rPr>
              <a:t>Rich Tea</a:t>
            </a:r>
          </a:p>
          <a:p>
            <a:r>
              <a:rPr lang="en-GB" sz="1700" dirty="0" smtClean="0">
                <a:latin typeface="Comic Sans MS" panose="030F0702030302020204" pitchFamily="66" charset="0"/>
              </a:rPr>
              <a:t>Bourbon</a:t>
            </a:r>
          </a:p>
          <a:p>
            <a:r>
              <a:rPr lang="en-GB" sz="1700" dirty="0" smtClean="0">
                <a:latin typeface="Comic Sans MS" panose="030F0702030302020204" pitchFamily="66" charset="0"/>
              </a:rPr>
              <a:t>Digestives</a:t>
            </a:r>
          </a:p>
          <a:p>
            <a:r>
              <a:rPr lang="en-GB" sz="1700" dirty="0" smtClean="0">
                <a:latin typeface="Comic Sans MS" panose="030F0702030302020204" pitchFamily="66" charset="0"/>
              </a:rPr>
              <a:t>Lemon Puffs ( not sure what these were)</a:t>
            </a:r>
          </a:p>
          <a:p>
            <a:r>
              <a:rPr lang="en-GB" sz="1700" dirty="0" smtClean="0">
                <a:latin typeface="Comic Sans MS" panose="030F0702030302020204" pitchFamily="66" charset="0"/>
              </a:rPr>
              <a:t>Butterscotch sweets</a:t>
            </a:r>
          </a:p>
          <a:p>
            <a:r>
              <a:rPr lang="en-GB" sz="1700" dirty="0" smtClean="0">
                <a:latin typeface="Comic Sans MS" panose="030F0702030302020204" pitchFamily="66" charset="0"/>
              </a:rPr>
              <a:t>Cadbury’s Milk Tray</a:t>
            </a:r>
          </a:p>
          <a:p>
            <a:r>
              <a:rPr lang="en-GB" sz="1700" dirty="0" smtClean="0">
                <a:latin typeface="Comic Sans MS" panose="030F0702030302020204" pitchFamily="66" charset="0"/>
              </a:rPr>
              <a:t>Black Magic chocolates</a:t>
            </a:r>
          </a:p>
          <a:p>
            <a:r>
              <a:rPr lang="en-GB" sz="1700" dirty="0" smtClean="0">
                <a:latin typeface="Comic Sans MS" panose="030F0702030302020204" pitchFamily="66" charset="0"/>
              </a:rPr>
              <a:t>Terry’s Gold chocolates</a:t>
            </a:r>
          </a:p>
          <a:p>
            <a:r>
              <a:rPr lang="en-GB" sz="1700" dirty="0" smtClean="0">
                <a:latin typeface="Comic Sans MS" panose="030F0702030302020204" pitchFamily="66" charset="0"/>
              </a:rPr>
              <a:t>Swiss Lindt chocolate ( still more expensive today)</a:t>
            </a:r>
          </a:p>
          <a:p>
            <a:r>
              <a:rPr lang="en-GB" sz="1700" dirty="0" smtClean="0">
                <a:latin typeface="Comic Sans MS" panose="030F0702030302020204" pitchFamily="66" charset="0"/>
              </a:rPr>
              <a:t>Quality Street</a:t>
            </a:r>
          </a:p>
          <a:p>
            <a:r>
              <a:rPr lang="en-GB" sz="1700" dirty="0" smtClean="0">
                <a:latin typeface="Comic Sans MS" panose="030F0702030302020204" pitchFamily="66" charset="0"/>
              </a:rPr>
              <a:t>Wine Gums</a:t>
            </a:r>
          </a:p>
          <a:p>
            <a:r>
              <a:rPr lang="en-GB" sz="1700" dirty="0" smtClean="0">
                <a:latin typeface="Comic Sans MS" panose="030F0702030302020204" pitchFamily="66" charset="0"/>
              </a:rPr>
              <a:t>Foxes Glacier Mints</a:t>
            </a:r>
          </a:p>
          <a:p>
            <a:endParaRPr lang="en-GB" dirty="0"/>
          </a:p>
        </p:txBody>
      </p:sp>
    </p:spTree>
    <p:extLst>
      <p:ext uri="{BB962C8B-B14F-4D97-AF65-F5344CB8AC3E}">
        <p14:creationId xmlns:p14="http://schemas.microsoft.com/office/powerpoint/2010/main" val="11812632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smtClean="0">
                <a:solidFill>
                  <a:srgbClr val="7030A0"/>
                </a:solidFill>
                <a:latin typeface="Comic Sans MS" panose="030F0702030302020204" pitchFamily="66" charset="0"/>
              </a:rPr>
              <a:t>Packaging has changed greatly over the years even if the product </a:t>
            </a:r>
            <a:br>
              <a:rPr lang="en-GB" sz="2400" dirty="0" smtClean="0">
                <a:solidFill>
                  <a:srgbClr val="7030A0"/>
                </a:solidFill>
                <a:latin typeface="Comic Sans MS" panose="030F0702030302020204" pitchFamily="66" charset="0"/>
              </a:rPr>
            </a:br>
            <a:r>
              <a:rPr lang="en-GB" sz="2400" dirty="0" smtClean="0">
                <a:solidFill>
                  <a:srgbClr val="7030A0"/>
                </a:solidFill>
                <a:latin typeface="Comic Sans MS" panose="030F0702030302020204" pitchFamily="66" charset="0"/>
              </a:rPr>
              <a:t>(sweet/chocolate/biscuit) stays the same.</a:t>
            </a:r>
            <a:endParaRPr lang="en-GB" sz="2400"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20000"/>
          </a:bodyPr>
          <a:lstStyle/>
          <a:p>
            <a:r>
              <a:rPr lang="en-GB" dirty="0" smtClean="0"/>
              <a:t>On the next few slides I have found pictures and dates of the changing packaging/advertisements of some favourite sweets and chocolate. You are going to create a timeline of these.</a:t>
            </a:r>
          </a:p>
          <a:p>
            <a:r>
              <a:rPr lang="en-GB" dirty="0" err="1" smtClean="0">
                <a:solidFill>
                  <a:srgbClr val="FF0000"/>
                </a:solidFill>
              </a:rPr>
              <a:t>Sellotape</a:t>
            </a:r>
            <a:r>
              <a:rPr lang="en-GB" dirty="0" smtClean="0"/>
              <a:t> 2 sheets of A4 paper together.</a:t>
            </a:r>
          </a:p>
          <a:p>
            <a:r>
              <a:rPr lang="en-GB" dirty="0" smtClean="0">
                <a:solidFill>
                  <a:srgbClr val="FF0000"/>
                </a:solidFill>
              </a:rPr>
              <a:t>Draw </a:t>
            </a:r>
            <a:r>
              <a:rPr lang="en-GB" dirty="0" smtClean="0"/>
              <a:t>a line 36cms long across the middle of your sheet of paper.</a:t>
            </a:r>
          </a:p>
          <a:p>
            <a:r>
              <a:rPr lang="en-GB" dirty="0" smtClean="0">
                <a:solidFill>
                  <a:srgbClr val="FF0000"/>
                </a:solidFill>
              </a:rPr>
              <a:t>Label</a:t>
            </a:r>
            <a:r>
              <a:rPr lang="en-GB" dirty="0" smtClean="0"/>
              <a:t> the timeline beginning in 1840 and finishing in 2020 – 2cms for each decade (10 years)n.</a:t>
            </a:r>
          </a:p>
          <a:p>
            <a:r>
              <a:rPr lang="en-GB" dirty="0" smtClean="0">
                <a:solidFill>
                  <a:srgbClr val="FF0000"/>
                </a:solidFill>
              </a:rPr>
              <a:t>See</a:t>
            </a:r>
            <a:r>
              <a:rPr lang="en-GB" dirty="0" smtClean="0"/>
              <a:t> the next slide to see mine.</a:t>
            </a:r>
            <a:endParaRPr lang="en-GB" dirty="0"/>
          </a:p>
        </p:txBody>
      </p:sp>
    </p:spTree>
    <p:extLst>
      <p:ext uri="{BB962C8B-B14F-4D97-AF65-F5344CB8AC3E}">
        <p14:creationId xmlns:p14="http://schemas.microsoft.com/office/powerpoint/2010/main" val="29639421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82751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You have a choice to make.</a:t>
            </a:r>
            <a:br>
              <a:rPr lang="en-GB" dirty="0" smtClean="0">
                <a:solidFill>
                  <a:srgbClr val="7030A0"/>
                </a:solidFill>
                <a:latin typeface="Comic Sans MS" panose="030F0702030302020204" pitchFamily="66" charset="0"/>
              </a:rPr>
            </a:br>
            <a:r>
              <a:rPr lang="en-GB" dirty="0" smtClean="0">
                <a:solidFill>
                  <a:srgbClr val="7030A0"/>
                </a:solidFill>
                <a:latin typeface="Comic Sans MS" panose="030F0702030302020204" pitchFamily="66" charset="0"/>
              </a:rPr>
              <a:t>Which sweets are you going to choose?</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r>
              <a:rPr lang="en-GB" sz="2600" dirty="0" smtClean="0">
                <a:solidFill>
                  <a:srgbClr val="FF0000"/>
                </a:solidFill>
                <a:latin typeface="Comic Sans MS" panose="030F0702030302020204" pitchFamily="66" charset="0"/>
              </a:rPr>
              <a:t>Choose</a:t>
            </a:r>
            <a:r>
              <a:rPr lang="en-GB" sz="2600" dirty="0" smtClean="0">
                <a:latin typeface="Comic Sans MS" panose="030F0702030302020204" pitchFamily="66" charset="0"/>
              </a:rPr>
              <a:t> </a:t>
            </a:r>
            <a:r>
              <a:rPr lang="en-GB" sz="2600" u="sng" dirty="0" smtClean="0">
                <a:latin typeface="Comic Sans MS" panose="030F0702030302020204" pitchFamily="66" charset="0"/>
              </a:rPr>
              <a:t>one</a:t>
            </a:r>
            <a:r>
              <a:rPr lang="en-GB" sz="2600" dirty="0" smtClean="0">
                <a:latin typeface="Comic Sans MS" panose="030F0702030302020204" pitchFamily="66" charset="0"/>
              </a:rPr>
              <a:t> from the following choices- Liquorice Allsorts, Fry’s chocolate or Wine Gums.</a:t>
            </a:r>
          </a:p>
          <a:p>
            <a:r>
              <a:rPr lang="en-GB" sz="2600" dirty="0" smtClean="0">
                <a:latin typeface="Comic Sans MS" panose="030F0702030302020204" pitchFamily="66" charset="0"/>
              </a:rPr>
              <a:t>On the following slides you need to </a:t>
            </a:r>
            <a:r>
              <a:rPr lang="en-GB" sz="2600" dirty="0" smtClean="0">
                <a:solidFill>
                  <a:srgbClr val="FF0000"/>
                </a:solidFill>
                <a:latin typeface="Comic Sans MS" panose="030F0702030302020204" pitchFamily="66" charset="0"/>
              </a:rPr>
              <a:t>find</a:t>
            </a:r>
            <a:r>
              <a:rPr lang="en-GB" sz="2600" dirty="0" smtClean="0">
                <a:latin typeface="Comic Sans MS" panose="030F0702030302020204" pitchFamily="66" charset="0"/>
              </a:rPr>
              <a:t> the pictures of your choice.</a:t>
            </a:r>
          </a:p>
          <a:p>
            <a:r>
              <a:rPr lang="en-GB" sz="2600" dirty="0" smtClean="0">
                <a:latin typeface="Comic Sans MS" panose="030F0702030302020204" pitchFamily="66" charset="0"/>
              </a:rPr>
              <a:t>You are going to try and </a:t>
            </a:r>
            <a:r>
              <a:rPr lang="en-GB" sz="2600" dirty="0" smtClean="0">
                <a:solidFill>
                  <a:srgbClr val="FF0000"/>
                </a:solidFill>
                <a:latin typeface="Comic Sans MS" panose="030F0702030302020204" pitchFamily="66" charset="0"/>
              </a:rPr>
              <a:t>put</a:t>
            </a:r>
            <a:r>
              <a:rPr lang="en-GB" sz="2600" dirty="0" smtClean="0">
                <a:latin typeface="Comic Sans MS" panose="030F0702030302020204" pitchFamily="66" charset="0"/>
              </a:rPr>
              <a:t> your choices in chronological order ( date order).</a:t>
            </a:r>
          </a:p>
          <a:p>
            <a:r>
              <a:rPr lang="en-GB" sz="2600" dirty="0" smtClean="0">
                <a:solidFill>
                  <a:srgbClr val="FF0000"/>
                </a:solidFill>
                <a:latin typeface="Comic Sans MS" panose="030F0702030302020204" pitchFamily="66" charset="0"/>
              </a:rPr>
              <a:t>Look</a:t>
            </a:r>
            <a:r>
              <a:rPr lang="en-GB" sz="2600" dirty="0" smtClean="0">
                <a:latin typeface="Comic Sans MS" panose="030F0702030302020204" pitchFamily="66" charset="0"/>
              </a:rPr>
              <a:t> carefully at the packaging and advertisements as some of them have clues. </a:t>
            </a:r>
            <a:r>
              <a:rPr lang="en-GB" sz="2600" dirty="0" smtClean="0">
                <a:solidFill>
                  <a:srgbClr val="FF0000"/>
                </a:solidFill>
                <a:latin typeface="Comic Sans MS" panose="030F0702030302020204" pitchFamily="66" charset="0"/>
              </a:rPr>
              <a:t>Look</a:t>
            </a:r>
            <a:r>
              <a:rPr lang="en-GB" sz="2600" dirty="0" smtClean="0">
                <a:latin typeface="Comic Sans MS" panose="030F0702030302020204" pitchFamily="66" charset="0"/>
              </a:rPr>
              <a:t> at the colours, clothes the people are wearing and the price.</a:t>
            </a:r>
          </a:p>
          <a:p>
            <a:r>
              <a:rPr lang="en-GB" sz="2600" dirty="0" smtClean="0">
                <a:latin typeface="Comic Sans MS" panose="030F0702030302020204" pitchFamily="66" charset="0"/>
              </a:rPr>
              <a:t>If you have a printer, </a:t>
            </a:r>
            <a:r>
              <a:rPr lang="en-GB" sz="2600" dirty="0" smtClean="0">
                <a:solidFill>
                  <a:srgbClr val="FF0000"/>
                </a:solidFill>
                <a:latin typeface="Comic Sans MS" panose="030F0702030302020204" pitchFamily="66" charset="0"/>
              </a:rPr>
              <a:t>cut</a:t>
            </a:r>
            <a:r>
              <a:rPr lang="en-GB" sz="2600" dirty="0" smtClean="0">
                <a:latin typeface="Comic Sans MS" panose="030F0702030302020204" pitchFamily="66" charset="0"/>
              </a:rPr>
              <a:t> out the pictures and put them in order. ( Do not stick down yet on your timeline).</a:t>
            </a:r>
          </a:p>
          <a:p>
            <a:endParaRPr lang="en-GB" dirty="0" smtClean="0">
              <a:latin typeface="Comic Sans MS" panose="030F0702030302020204" pitchFamily="66" charset="0"/>
            </a:endParaRPr>
          </a:p>
        </p:txBody>
      </p:sp>
    </p:spTree>
    <p:extLst>
      <p:ext uri="{BB962C8B-B14F-4D97-AF65-F5344CB8AC3E}">
        <p14:creationId xmlns:p14="http://schemas.microsoft.com/office/powerpoint/2010/main" val="2644169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10" name="Picture 1" descr="Fry's Chocolates - Vintage Advertisement 1930s Fra... | Chocolat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1763688" cy="1619250"/>
          </a:xfrm>
          <a:prstGeom prst="rect">
            <a:avLst/>
          </a:prstGeom>
          <a:noFill/>
          <a:extLst>
            <a:ext uri="{909E8E84-426E-40DD-AFC4-6F175D3DCCD1}">
              <a14:hiddenFill xmlns:a14="http://schemas.microsoft.com/office/drawing/2010/main">
                <a:solidFill>
                  <a:srgbClr val="FFFFFF"/>
                </a:solidFill>
              </a14:hiddenFill>
            </a:ext>
          </a:extLst>
        </p:spPr>
      </p:pic>
      <p:pic>
        <p:nvPicPr>
          <p:cNvPr id="4109" name="Picture 2" descr="Wartime Fry's Ration Chocolate Bars in Miscellaneous - Gener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4587" y="3238500"/>
            <a:ext cx="2347913" cy="1509898"/>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3" descr="1928 advert for the Fry's chocolate cream tablets - th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2162" y="228600"/>
            <a:ext cx="1639267" cy="1832248"/>
          </a:xfrm>
          <a:prstGeom prst="rect">
            <a:avLst/>
          </a:prstGeom>
          <a:noFill/>
          <a:extLst>
            <a:ext uri="{909E8E84-426E-40DD-AFC4-6F175D3DCCD1}">
              <a14:hiddenFill xmlns:a14="http://schemas.microsoft.com/office/drawing/2010/main">
                <a:solidFill>
                  <a:srgbClr val="FFFFFF"/>
                </a:solidFill>
              </a14:hiddenFill>
            </a:ext>
          </a:extLst>
        </p:spPr>
      </p:pic>
      <p:pic>
        <p:nvPicPr>
          <p:cNvPr id="4107" name="Picture 6" descr="https://upload.wikimedia.org/wikipedia/commons/thumb/7/73/Frys_five_boys_milk_chocolate.jpg/220px-Frys_five_boys_milk_chocolat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4850" y="2060848"/>
            <a:ext cx="1357312" cy="1782489"/>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4" descr="FUN FACT: The first chocolate bar was invented in 1847 by Joseph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3874" y="228601"/>
            <a:ext cx="2758406" cy="1090612"/>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7" descr="VINTAGE CADBURY'S FRY'S Chocolate Cream wrapper 1970s - £2.99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48187" y="1412776"/>
            <a:ext cx="1409700" cy="1654274"/>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18" descr="File:1862CatFry.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2436" y="4077072"/>
            <a:ext cx="1815307" cy="1342653"/>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12" descr="File:Im18900628ILN-JSFS.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86462" y="1412776"/>
            <a:ext cx="2978026" cy="165427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13" descr="File:Im1891POLon-Frys.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11760" y="3067050"/>
            <a:ext cx="2579339" cy="1681348"/>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19" descr="https://www.gracesguide.co.uk/images/7/7d/Frys.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91099" y="3067050"/>
            <a:ext cx="995363" cy="183356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14" descr="File:Im18920827St-Frys.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04850" y="5724525"/>
            <a:ext cx="2800350" cy="113347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15" descr="https://www.gracesguide.co.uk/images/5/57/Im1893CEx-JSFrys.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07905" y="4900661"/>
            <a:ext cx="1283194" cy="161925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16" descr="File:Im19031024ILN-Fry.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934175" y="4800599"/>
            <a:ext cx="1838325" cy="1719311"/>
          </a:xfrm>
          <a:prstGeom prst="rect">
            <a:avLst/>
          </a:prstGeom>
          <a:noFill/>
          <a:extLst>
            <a:ext uri="{909E8E84-426E-40DD-AFC4-6F175D3DCCD1}">
              <a14:hiddenFill xmlns:a14="http://schemas.microsoft.com/office/drawing/2010/main">
                <a:solidFill>
                  <a:srgbClr val="FFFFFF"/>
                </a:solidFill>
              </a14:hiddenFill>
            </a:ext>
          </a:extLst>
        </p:spPr>
      </p:pic>
      <p:pic>
        <p:nvPicPr>
          <p:cNvPr id="4097" name="Picture 17" descr="File:Im1919DMYBk-Frys.jp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195862" y="5085184"/>
            <a:ext cx="1464370" cy="14347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16"/>
          <p:cNvSpPr>
            <a:spLocks noChangeArrowheads="1"/>
          </p:cNvSpPr>
          <p:nvPr/>
        </p:nvSpPr>
        <p:spPr bwMode="auto">
          <a:xfrm>
            <a:off x="0" y="57245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17"/>
          <p:cNvSpPr>
            <a:spLocks noChangeArrowheads="1"/>
          </p:cNvSpPr>
          <p:nvPr/>
        </p:nvSpPr>
        <p:spPr bwMode="auto">
          <a:xfrm>
            <a:off x="0" y="7239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18"/>
          <p:cNvSpPr>
            <a:spLocks noChangeArrowheads="1"/>
          </p:cNvSpPr>
          <p:nvPr/>
        </p:nvSpPr>
        <p:spPr bwMode="auto">
          <a:xfrm>
            <a:off x="0" y="94297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19"/>
          <p:cNvSpPr>
            <a:spLocks noChangeArrowheads="1"/>
          </p:cNvSpPr>
          <p:nvPr/>
        </p:nvSpPr>
        <p:spPr bwMode="auto">
          <a:xfrm>
            <a:off x="0" y="10287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20"/>
          <p:cNvSpPr>
            <a:spLocks noChangeArrowheads="1"/>
          </p:cNvSpPr>
          <p:nvPr/>
        </p:nvSpPr>
        <p:spPr bwMode="auto">
          <a:xfrm>
            <a:off x="0" y="14620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21"/>
          <p:cNvSpPr>
            <a:spLocks noChangeArrowheads="1"/>
          </p:cNvSpPr>
          <p:nvPr/>
        </p:nvSpPr>
        <p:spPr bwMode="auto">
          <a:xfrm>
            <a:off x="0" y="15544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478330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8" name="Picture 14" descr="https://www.gracesguide.co.uk/images/3/3f/Im192502BOP-Bas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28600"/>
            <a:ext cx="1458217" cy="2045362"/>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15" descr="File:Basset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980728"/>
            <a:ext cx="1872208" cy="198855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16" descr="File:Im19550101PP-B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228600"/>
            <a:ext cx="1863498" cy="2288704"/>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17" descr="1955 Liquorice Allsorts Retro Magazine Advert - Retrofai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457200"/>
            <a:ext cx="2051298" cy="239553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19" descr="Amazon.com : Bassett's The Original Liquorice Allsorts (215g Bag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4812" y="4149080"/>
            <a:ext cx="1574900" cy="1955764"/>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20" descr="1940s wartime advertisement in magazine for young women circa 1944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87377" y="4149080"/>
            <a:ext cx="1840607" cy="192328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1" descr="Bassets Original Liquorice Allsorts Vintage Advertisement 1936 | eBa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450" y="3429000"/>
            <a:ext cx="1655766" cy="2016223"/>
          </a:xfrm>
          <a:prstGeom prst="rect">
            <a:avLst/>
          </a:prstGeom>
          <a:noFill/>
          <a:extLst>
            <a:ext uri="{909E8E84-426E-40DD-AFC4-6F175D3DCCD1}">
              <a14:hiddenFill xmlns:a14="http://schemas.microsoft.com/office/drawing/2010/main">
                <a:solidFill>
                  <a:srgbClr val="FFFFFF"/>
                </a:solidFill>
              </a14:hiddenFill>
            </a:ext>
          </a:extLst>
        </p:spPr>
      </p:pic>
      <p:pic>
        <p:nvPicPr>
          <p:cNvPr id="5121" name="Picture 3" descr="https://www.gracesguide.co.uk/images/a/ae/Im19540911PP-Bass.jpg">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19329" y="3645025"/>
            <a:ext cx="1873151" cy="19041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10"/>
          <p:cNvSpPr>
            <a:spLocks noChangeArrowheads="1"/>
          </p:cNvSpPr>
          <p:nvPr/>
        </p:nvSpPr>
        <p:spPr bwMode="auto">
          <a:xfrm>
            <a:off x="0" y="67246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11"/>
          <p:cNvSpPr>
            <a:spLocks noChangeArrowheads="1"/>
          </p:cNvSpPr>
          <p:nvPr/>
        </p:nvSpPr>
        <p:spPr bwMode="auto">
          <a:xfrm>
            <a:off x="0" y="10239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12"/>
          <p:cNvSpPr>
            <a:spLocks noChangeArrowheads="1"/>
          </p:cNvSpPr>
          <p:nvPr/>
        </p:nvSpPr>
        <p:spPr bwMode="auto">
          <a:xfrm>
            <a:off x="0" y="116205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063615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1" descr="File:Im19201120ILN-Row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2051720" cy="11716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2" descr="File:Im193412GHK-Rowntre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228599"/>
            <a:ext cx="1872208" cy="1683713"/>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3" descr="File:Im193504GHK-Row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8756" y="116632"/>
            <a:ext cx="2000250" cy="179568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File:Im193808Str-Row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9870" y="228600"/>
            <a:ext cx="1632570" cy="2120280"/>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5" descr="https://www.gracesguide.co.uk/images/8/88/Im19521129Pic-FruitGum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624" y="1912314"/>
            <a:ext cx="1623095" cy="194873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6" descr="https://www.gracesguide.co.uk/images/1/1b/Im19540227PP-Row.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99870" y="2636911"/>
            <a:ext cx="1819275" cy="1618687"/>
          </a:xfrm>
          <a:prstGeom prst="rect">
            <a:avLst/>
          </a:prstGeom>
          <a:noFill/>
          <a:extLst>
            <a:ext uri="{909E8E84-426E-40DD-AFC4-6F175D3DCCD1}">
              <a14:hiddenFill xmlns:a14="http://schemas.microsoft.com/office/drawing/2010/main">
                <a:solidFill>
                  <a:srgbClr val="FFFFFF"/>
                </a:solidFill>
              </a14:hiddenFill>
            </a:ext>
          </a:extLst>
        </p:spPr>
      </p:pic>
      <p:pic>
        <p:nvPicPr>
          <p:cNvPr id="6145" name="Picture 7" descr="File:Im19550319PP-Rown.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29125" y="2348881"/>
            <a:ext cx="1589882" cy="19067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8"/>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9"/>
          <p:cNvSpPr>
            <a:spLocks noChangeArrowheads="1"/>
          </p:cNvSpPr>
          <p:nvPr/>
        </p:nvSpPr>
        <p:spPr bwMode="auto">
          <a:xfrm>
            <a:off x="0" y="55626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10"/>
          <p:cNvSpPr>
            <a:spLocks noChangeArrowheads="1"/>
          </p:cNvSpPr>
          <p:nvPr/>
        </p:nvSpPr>
        <p:spPr bwMode="auto">
          <a:xfrm>
            <a:off x="346880" y="4334232"/>
            <a:ext cx="8964488" cy="252376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1862 </a:t>
            </a:r>
            <a:r>
              <a:rPr kumimoji="0" lang="en-GB" altLang="en-US" sz="1400" b="1"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Rowntree</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was founded, in York, by </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9" tooltip="Henry Isaac Rowntree"/>
              </a:rPr>
              <a:t>Henry Isaac Rowntree</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when he bought the business of </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10" tooltip="Samuel Tuke and Co"/>
              </a:rPr>
              <a:t>Samuel </a:t>
            </a:r>
            <a:r>
              <a:rPr kumimoji="0" lang="en-GB" altLang="en-US" sz="1400" b="0" i="0" u="none" strike="noStrike" cap="none" normalizeH="0" baseline="0" dirty="0" err="1" smtClean="0">
                <a:ln>
                  <a:noFill/>
                </a:ln>
                <a:solidFill>
                  <a:srgbClr val="867B75"/>
                </a:solidFill>
                <a:effectLst/>
                <a:latin typeface="Comic Sans MS" pitchFamily="66" charset="0"/>
                <a:ea typeface="Times New Roman" pitchFamily="18" charset="0"/>
                <a:cs typeface="Arial" pitchFamily="34" charset="0"/>
                <a:hlinkClick r:id="rId10" tooltip="Samuel Tuke and Co"/>
              </a:rPr>
              <a:t>Tuke</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10" tooltip="Samuel Tuke and Co"/>
              </a:rPr>
              <a:t> and Co</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1869 He was joined by his brother the philanthropist </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11" tooltip="Joseph Rowntree"/>
              </a:rPr>
              <a:t>Joseph Rowntree</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1897 </a:t>
            </a:r>
            <a:r>
              <a:rPr kumimoji="0" lang="en-GB" altLang="en-US" sz="1400" b="1"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Rowntree and Co</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was registered on 3 March, to take over the business of </a:t>
            </a:r>
            <a:r>
              <a:rPr kumimoji="0" lang="en-GB" altLang="en-US" sz="1400" b="0" i="0" u="none" strike="noStrike" cap="none" normalizeH="0" baseline="0" dirty="0" smtClean="0">
                <a:ln>
                  <a:noFill/>
                </a:ln>
                <a:solidFill>
                  <a:srgbClr val="A55858"/>
                </a:solidFill>
                <a:effectLst/>
                <a:latin typeface="Comic Sans MS" pitchFamily="66" charset="0"/>
                <a:ea typeface="Times New Roman" pitchFamily="18" charset="0"/>
                <a:cs typeface="Arial" pitchFamily="34" charset="0"/>
                <a:hlinkClick r:id="rId12" tooltip="H. I. Rowntree and Co (page does not exist)"/>
              </a:rPr>
              <a:t>H. I. Rowntree and Co</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manufacturers of cocoa, chocolate etc. </a:t>
            </a:r>
            <a:r>
              <a:rPr kumimoji="0" lang="en-GB" altLang="en-US" sz="1400" b="0" i="0" u="none" strike="noStrike" cap="none" normalizeH="0" baseline="30000" dirty="0" smtClean="0">
                <a:ln>
                  <a:noFill/>
                </a:ln>
                <a:solidFill>
                  <a:srgbClr val="867B75"/>
                </a:solidFill>
                <a:effectLst/>
                <a:latin typeface="Comic Sans MS" pitchFamily="66" charset="0"/>
                <a:ea typeface="Times New Roman" pitchFamily="18" charset="0"/>
                <a:cs typeface="Arial" pitchFamily="34" charset="0"/>
                <a:hlinkClick r:id="rId13"/>
              </a:rPr>
              <a:t>[1]</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1933 </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14" tooltip="Black Magic"/>
              </a:rPr>
              <a:t>Black Magic</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was launched.</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1935 </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15" tooltip="Aero"/>
              </a:rPr>
              <a:t>Aero</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introduced. </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1936 </a:t>
            </a:r>
            <a:r>
              <a:rPr kumimoji="0" lang="en-GB" altLang="en-US" sz="1400" b="0" i="0" u="none" strike="noStrike" cap="none" normalizeH="0" baseline="0" dirty="0" err="1" smtClean="0">
                <a:ln>
                  <a:noFill/>
                </a:ln>
                <a:solidFill>
                  <a:srgbClr val="867B75"/>
                </a:solidFill>
                <a:effectLst/>
                <a:latin typeface="Comic Sans MS" pitchFamily="66" charset="0"/>
                <a:ea typeface="Times New Roman" pitchFamily="18" charset="0"/>
                <a:cs typeface="Arial" pitchFamily="34" charset="0"/>
                <a:hlinkClick r:id="rId16" tooltip="Maltesers"/>
              </a:rPr>
              <a:t>Maltesers</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were introduced.</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1948 Introduced </a:t>
            </a:r>
            <a:r>
              <a:rPr kumimoji="0" lang="en-GB" altLang="en-US" sz="1400" b="0" i="0" u="none" strike="noStrike" cap="none" normalizeH="0" baseline="0" dirty="0" smtClean="0">
                <a:ln>
                  <a:noFill/>
                </a:ln>
                <a:solidFill>
                  <a:srgbClr val="A55858"/>
                </a:solidFill>
                <a:effectLst/>
                <a:latin typeface="Comic Sans MS" pitchFamily="66" charset="0"/>
                <a:ea typeface="Times New Roman" pitchFamily="18" charset="0"/>
                <a:cs typeface="Arial" pitchFamily="34" charset="0"/>
                <a:hlinkClick r:id="rId17" tooltip="Polo Mints (page does not exist)"/>
              </a:rPr>
              <a:t>Polo Mints</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1969 It merged with rival </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18" tooltip="John Mackintosh and Sons"/>
              </a:rPr>
              <a:t>Mackintosh</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 to become </a:t>
            </a:r>
            <a:r>
              <a:rPr kumimoji="0" lang="en-GB" altLang="en-US" sz="1400" b="0" i="0" u="none" strike="noStrike" cap="none" normalizeH="0" baseline="0" dirty="0" smtClean="0">
                <a:ln>
                  <a:noFill/>
                </a:ln>
                <a:solidFill>
                  <a:srgbClr val="867B75"/>
                </a:solidFill>
                <a:effectLst/>
                <a:latin typeface="Comic Sans MS" pitchFamily="66" charset="0"/>
                <a:ea typeface="Times New Roman" pitchFamily="18" charset="0"/>
                <a:cs typeface="Arial" pitchFamily="34" charset="0"/>
                <a:hlinkClick r:id="rId19" tooltip="Rowntree Mackintosh"/>
              </a:rPr>
              <a:t>Rowntree Mackintosh</a:t>
            </a:r>
            <a:r>
              <a:rPr kumimoji="0" lang="en-GB" altLang="en-US" sz="1400" b="0" i="0" u="none" strike="noStrike" cap="none" normalizeH="0" baseline="0" dirty="0" smtClean="0">
                <a:ln>
                  <a:noFill/>
                </a:ln>
                <a:solidFill>
                  <a:srgbClr val="000000"/>
                </a:solidFill>
                <a:effectLst/>
                <a:latin typeface="Comic Sans MS" pitchFamily="66" charset="0"/>
                <a:ea typeface="Times New Roman" pitchFamily="18" charset="0"/>
                <a:cs typeface="Arial" pitchFamily="34" charset="0"/>
              </a:rPr>
              <a:t>.</a:t>
            </a:r>
            <a:endParaRPr kumimoji="0" lang="en-GB"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801965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7030A0"/>
                </a:solidFill>
                <a:latin typeface="Comic Sans MS" panose="030F0702030302020204" pitchFamily="66" charset="0"/>
              </a:rPr>
              <a:t/>
            </a:r>
            <a:br>
              <a:rPr lang="en-GB" b="1" dirty="0" smtClean="0">
                <a:solidFill>
                  <a:srgbClr val="7030A0"/>
                </a:solidFill>
                <a:latin typeface="Comic Sans MS" panose="030F0702030302020204" pitchFamily="66" charset="0"/>
              </a:rPr>
            </a:br>
            <a:r>
              <a:rPr lang="en-GB" b="1" dirty="0" smtClean="0">
                <a:solidFill>
                  <a:srgbClr val="7030A0"/>
                </a:solidFill>
                <a:latin typeface="Comic Sans MS" panose="030F0702030302020204" pitchFamily="66" charset="0"/>
              </a:rPr>
              <a:t>Here are the answers…are you right?</a:t>
            </a:r>
            <a:br>
              <a:rPr lang="en-GB" b="1" dirty="0" smtClean="0">
                <a:solidFill>
                  <a:srgbClr val="7030A0"/>
                </a:solidFill>
                <a:latin typeface="Comic Sans MS" panose="030F0702030302020204" pitchFamily="66" charset="0"/>
              </a:rPr>
            </a:br>
            <a:endParaRPr lang="en-GB" b="1"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r>
              <a:rPr lang="en-GB" dirty="0" smtClean="0">
                <a:solidFill>
                  <a:srgbClr val="FF0000"/>
                </a:solidFill>
                <a:latin typeface="Comic Sans MS" panose="030F0702030302020204" pitchFamily="66" charset="0"/>
              </a:rPr>
              <a:t>Stick</a:t>
            </a:r>
            <a:r>
              <a:rPr lang="en-GB" dirty="0" smtClean="0">
                <a:latin typeface="Comic Sans MS" panose="030F0702030302020204" pitchFamily="66" charset="0"/>
              </a:rPr>
              <a:t> the pictures in the correct order on the time line.</a:t>
            </a:r>
          </a:p>
          <a:p>
            <a:r>
              <a:rPr lang="en-GB" dirty="0" smtClean="0">
                <a:latin typeface="Comic Sans MS" panose="030F0702030302020204" pitchFamily="66" charset="0"/>
              </a:rPr>
              <a:t>If you do not have a printer, </a:t>
            </a:r>
            <a:r>
              <a:rPr lang="en-GB" dirty="0" smtClean="0">
                <a:solidFill>
                  <a:srgbClr val="FF0000"/>
                </a:solidFill>
                <a:latin typeface="Comic Sans MS" panose="030F0702030302020204" pitchFamily="66" charset="0"/>
              </a:rPr>
              <a:t>draw</a:t>
            </a:r>
            <a:r>
              <a:rPr lang="en-GB" dirty="0" smtClean="0">
                <a:latin typeface="Comic Sans MS" panose="030F0702030302020204" pitchFamily="66" charset="0"/>
              </a:rPr>
              <a:t> them briefly.</a:t>
            </a:r>
          </a:p>
          <a:p>
            <a:r>
              <a:rPr lang="en-GB" dirty="0" smtClean="0">
                <a:latin typeface="Comic Sans MS" panose="030F0702030302020204" pitchFamily="66" charset="0"/>
              </a:rPr>
              <a:t>Don’t forget to </a:t>
            </a:r>
            <a:r>
              <a:rPr lang="en-GB" dirty="0" smtClean="0">
                <a:solidFill>
                  <a:srgbClr val="FF0000"/>
                </a:solidFill>
                <a:latin typeface="Comic Sans MS" panose="030F0702030302020204" pitchFamily="66" charset="0"/>
              </a:rPr>
              <a:t>add</a:t>
            </a:r>
            <a:r>
              <a:rPr lang="en-GB" dirty="0" smtClean="0">
                <a:latin typeface="Comic Sans MS" panose="030F0702030302020204" pitchFamily="66" charset="0"/>
              </a:rPr>
              <a:t> the date.</a:t>
            </a:r>
          </a:p>
          <a:p>
            <a:r>
              <a:rPr lang="en-GB" dirty="0" smtClean="0">
                <a:latin typeface="Comic Sans MS" panose="030F0702030302020204" pitchFamily="66" charset="0"/>
              </a:rPr>
              <a:t>Just like my example on the next slide. </a:t>
            </a:r>
          </a:p>
          <a:p>
            <a:r>
              <a:rPr lang="en-GB" dirty="0" smtClean="0">
                <a:latin typeface="Comic Sans MS" panose="030F0702030302020204" pitchFamily="66" charset="0"/>
              </a:rPr>
              <a:t>What do you </a:t>
            </a:r>
            <a:r>
              <a:rPr lang="en-GB" dirty="0" smtClean="0">
                <a:solidFill>
                  <a:srgbClr val="FF0000"/>
                </a:solidFill>
                <a:latin typeface="Comic Sans MS" panose="030F0702030302020204" pitchFamily="66" charset="0"/>
              </a:rPr>
              <a:t>notice</a:t>
            </a:r>
            <a:r>
              <a:rPr lang="en-GB" dirty="0" smtClean="0">
                <a:latin typeface="Comic Sans MS" panose="030F0702030302020204" pitchFamily="66" charset="0"/>
              </a:rPr>
              <a:t> about the packaging and advertisements? Colours, price, how they advertise? What has </a:t>
            </a:r>
            <a:r>
              <a:rPr lang="en-GB" dirty="0" smtClean="0">
                <a:solidFill>
                  <a:srgbClr val="FF0000"/>
                </a:solidFill>
                <a:latin typeface="Comic Sans MS" panose="030F0702030302020204" pitchFamily="66" charset="0"/>
              </a:rPr>
              <a:t>changed</a:t>
            </a:r>
            <a:r>
              <a:rPr lang="en-GB" dirty="0" smtClean="0">
                <a:latin typeface="Comic Sans MS" panose="030F0702030302020204" pitchFamily="66" charset="0"/>
              </a:rPr>
              <a:t>?</a:t>
            </a:r>
          </a:p>
          <a:p>
            <a:r>
              <a:rPr lang="en-GB" dirty="0" smtClean="0">
                <a:latin typeface="Comic Sans MS" panose="030F0702030302020204" pitchFamily="66" charset="0"/>
              </a:rPr>
              <a:t>Can you </a:t>
            </a:r>
            <a:r>
              <a:rPr lang="en-GB" dirty="0" smtClean="0">
                <a:solidFill>
                  <a:srgbClr val="FF0000"/>
                </a:solidFill>
                <a:latin typeface="Comic Sans MS" panose="030F0702030302020204" pitchFamily="66" charset="0"/>
              </a:rPr>
              <a:t>find</a:t>
            </a:r>
            <a:r>
              <a:rPr lang="en-GB" dirty="0" smtClean="0">
                <a:latin typeface="Comic Sans MS" panose="030F0702030302020204" pitchFamily="66" charset="0"/>
              </a:rPr>
              <a:t> any pictures from 2020 and add them to your timeline?</a:t>
            </a:r>
          </a:p>
          <a:p>
            <a:r>
              <a:rPr lang="en-GB" dirty="0" smtClean="0">
                <a:latin typeface="Comic Sans MS" panose="030F0702030302020204" pitchFamily="66" charset="0"/>
              </a:rPr>
              <a:t>( </a:t>
            </a:r>
            <a:r>
              <a:rPr lang="en-GB" dirty="0" smtClean="0">
                <a:solidFill>
                  <a:srgbClr val="FF0000"/>
                </a:solidFill>
                <a:latin typeface="Comic Sans MS" panose="030F0702030302020204" pitchFamily="66" charset="0"/>
              </a:rPr>
              <a:t>remember</a:t>
            </a:r>
            <a:r>
              <a:rPr lang="en-GB" dirty="0" smtClean="0">
                <a:latin typeface="Comic Sans MS" panose="030F0702030302020204" pitchFamily="66" charset="0"/>
              </a:rPr>
              <a:t> your e-safety/use Google images safely).  </a:t>
            </a:r>
            <a:endParaRPr lang="en-GB" dirty="0">
              <a:latin typeface="Comic Sans MS" panose="030F0702030302020204" pitchFamily="66" charset="0"/>
            </a:endParaRPr>
          </a:p>
        </p:txBody>
      </p:sp>
    </p:spTree>
    <p:extLst>
      <p:ext uri="{BB962C8B-B14F-4D97-AF65-F5344CB8AC3E}">
        <p14:creationId xmlns:p14="http://schemas.microsoft.com/office/powerpoint/2010/main" val="34471574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7303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04078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38092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75644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448</TotalTime>
  <Words>736</Words>
  <Application>Microsoft Office PowerPoint</Application>
  <PresentationFormat>On-screen Show (4:3)</PresentationFormat>
  <Paragraphs>123</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Welcome back again!</vt:lpstr>
      <vt:lpstr>Lesson 6 Where do you spend your pocket money?</vt:lpstr>
      <vt:lpstr>What shops did you find?</vt:lpstr>
      <vt:lpstr>Read through the next six slides which tells you all about the history of sweets through the decades.</vt:lpstr>
      <vt:lpstr>PowerPoint Presentation</vt:lpstr>
      <vt:lpstr>PowerPoint Presentation</vt:lpstr>
      <vt:lpstr>PowerPoint Presentation</vt:lpstr>
      <vt:lpstr>PowerPoint Presentation</vt:lpstr>
      <vt:lpstr>PowerPoint Presentation</vt:lpstr>
      <vt:lpstr>What an exciting journey through the history of sweets in Britain!</vt:lpstr>
      <vt:lpstr>Here are some that I found in his memoirs. Did you find them all?</vt:lpstr>
      <vt:lpstr>Packaging has changed greatly over the years even if the product  (sweet/chocolate/biscuit) stays the same.</vt:lpstr>
      <vt:lpstr>PowerPoint Presentation</vt:lpstr>
      <vt:lpstr>You have a choice to make. Which sweets are you going to choose?</vt:lpstr>
      <vt:lpstr>PowerPoint Presentation</vt:lpstr>
      <vt:lpstr>PowerPoint Presentation</vt:lpstr>
      <vt:lpstr>PowerPoint Presentation</vt:lpstr>
      <vt:lpstr> Here are the answers…are you right?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Martin</dc:creator>
  <cp:lastModifiedBy>Cheryl Martin</cp:lastModifiedBy>
  <cp:revision>25</cp:revision>
  <dcterms:created xsi:type="dcterms:W3CDTF">2020-05-12T08:53:28Z</dcterms:created>
  <dcterms:modified xsi:type="dcterms:W3CDTF">2020-05-13T15:04:58Z</dcterms:modified>
</cp:coreProperties>
</file>